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4912" r:id="rId5"/>
    <p:sldId id="417" r:id="rId6"/>
    <p:sldId id="5997" r:id="rId7"/>
    <p:sldId id="5996" r:id="rId8"/>
    <p:sldId id="5985" r:id="rId9"/>
    <p:sldId id="5986" r:id="rId10"/>
    <p:sldId id="5987" r:id="rId11"/>
    <p:sldId id="4905" r:id="rId12"/>
    <p:sldId id="5989" r:id="rId13"/>
    <p:sldId id="5990" r:id="rId14"/>
    <p:sldId id="5991" r:id="rId15"/>
    <p:sldId id="4908" r:id="rId16"/>
    <p:sldId id="4911" r:id="rId17"/>
    <p:sldId id="5993" r:id="rId18"/>
    <p:sldId id="4892" r:id="rId19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E6F149-0C4F-4BB6-90B3-CB3C8940F923}">
          <p14:sldIdLst>
            <p14:sldId id="4912"/>
            <p14:sldId id="417"/>
            <p14:sldId id="5997"/>
            <p14:sldId id="5996"/>
            <p14:sldId id="5985"/>
            <p14:sldId id="5986"/>
            <p14:sldId id="5987"/>
            <p14:sldId id="4905"/>
            <p14:sldId id="5989"/>
            <p14:sldId id="5990"/>
            <p14:sldId id="5991"/>
            <p14:sldId id="4908"/>
            <p14:sldId id="4911"/>
            <p14:sldId id="5993"/>
            <p14:sldId id="48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979A3B-5CA9-0506-1F89-3333642D9113}" name="António Luís Correia" initials="AC" userId="S::aluiscor@emeal.nttdata.com::0accb51d-b173-4d4d-a4ed-5f7ef00f519a" providerId="AD"/>
  <p188:author id="{8F5BA447-E709-8336-9989-C68627D09F0E}" name="Queralt Gutiérrez Calatayud" initials="QG" userId="S::qgutierr@emeal.nttdata.com::e36eead6-1c3e-45b7-b7a0-978f7a2ec5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4"/>
    <a:srgbClr val="4D4D4D"/>
    <a:srgbClr val="FFD617"/>
    <a:srgbClr val="FFFFFF"/>
    <a:srgbClr val="FFF600"/>
    <a:srgbClr val="012751"/>
    <a:srgbClr val="0479FA"/>
    <a:srgbClr val="E1E7F3"/>
    <a:srgbClr val="034EA2"/>
    <a:srgbClr val="304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92" autoAdjust="0"/>
  </p:normalViewPr>
  <p:slideViewPr>
    <p:cSldViewPr snapToGrid="0">
      <p:cViewPr>
        <p:scale>
          <a:sx n="50" d="100"/>
          <a:sy n="50" d="100"/>
        </p:scale>
        <p:origin x="12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9F08E-395B-42C8-8729-5D0FD4A49B73}" type="datetimeFigureOut">
              <a:rPr lang="en-150" smtClean="0"/>
              <a:t>11/15/2023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99FEF-4419-4FD4-902F-8E0C84641CBE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6629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digital-credentials/issuer/#/hom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idas.ec.europa.eu/efda/tl-browser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Ideja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bi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bila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imati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SUPER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pojednostavljenu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verziju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onoga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već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imamo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–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strukturiranu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oko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5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ključnih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točaka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zašto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su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r-HR" b="0" i="0" dirty="0">
                <a:solidFill>
                  <a:srgbClr val="374151"/>
                </a:solidFill>
                <a:effectLst/>
                <a:latin typeface="Söhne"/>
              </a:rPr>
              <a:t>EDC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važne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Fokusirati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prednosti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kako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početi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70495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12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20112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</a:rPr>
              <a:t>Links: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hlinkClick r:id="rId3"/>
              </a:rPr>
              <a:t>https://europa.eu/europass/digital-credentials/issuer/#/home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hlinkClick r:id="rId4"/>
              </a:rPr>
              <a:t>https://eidas.ec.europa.eu/efda/tl-browser/#/screen/search/type/1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EMPL-ELM-SUPPORT@ec.europa.eu</a:t>
            </a:r>
          </a:p>
          <a:p>
            <a:pPr marL="228600"/>
            <a:endParaRPr lang="en-150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150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13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5657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14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89178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15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461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Europske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digitalne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vjerodajnice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za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učenje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(EDVU)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ključne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su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za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politike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Europske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komisije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vezi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cjeloživotnim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učenjem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digitalnim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obrazovanjem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Njihova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pravna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osnova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Odluka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o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Europassu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hr-H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Odražavaju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se u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brojnim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drugim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politikama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poput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Preporuke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o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mikro-vjerodajnicama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Europske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agende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b="0" i="0" dirty="0" err="1">
                <a:solidFill>
                  <a:srgbClr val="374151"/>
                </a:solidFill>
                <a:effectLst/>
                <a:latin typeface="Söhne"/>
              </a:rPr>
              <a:t>vještina</a:t>
            </a:r>
            <a:r>
              <a:rPr lang="en-IE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5649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Europska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digitalna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vjerodajnica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?</a:t>
            </a:r>
          </a:p>
          <a:p>
            <a:pPr algn="l"/>
            <a:endParaRPr lang="hr-HR" sz="105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Jednostavno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rečeno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sigurna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provjerljiva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digitalno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primljena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vjerodajnica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(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izravna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pohrana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u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digitalni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novčanik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).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Može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biti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bilo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što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(od diploma do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potvrda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sudjelovanja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formalno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/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neformalno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mikrovjerodajnice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).</a:t>
            </a:r>
          </a:p>
          <a:p>
            <a:pPr algn="l"/>
            <a:endParaRPr lang="hr-HR" sz="105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Izravna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pohrana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znači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da se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vjerodajnica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šalje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izravno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primatelju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Provjerljiva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–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usklađena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međunarodnim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standardima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za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provjerljive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vjerodajnice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(w3C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standardi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).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Sigurna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–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evidentna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pokušaju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manipulacije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nemoguće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ju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mijenjati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5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682879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50" b="0" i="0" dirty="0" err="1">
                <a:solidFill>
                  <a:srgbClr val="374151"/>
                </a:solidFill>
                <a:effectLst/>
                <a:latin typeface="Söhne"/>
              </a:rPr>
              <a:t>Zašto</a:t>
            </a:r>
            <a:r>
              <a:rPr lang="pl-PL" sz="1050" b="0" i="0" dirty="0">
                <a:solidFill>
                  <a:srgbClr val="374151"/>
                </a:solidFill>
                <a:effectLst/>
                <a:latin typeface="Söhne"/>
              </a:rPr>
              <a:t> nam </a:t>
            </a:r>
            <a:r>
              <a:rPr lang="pl-PL" sz="1050" b="0" i="0" dirty="0" err="1">
                <a:solidFill>
                  <a:srgbClr val="374151"/>
                </a:solidFill>
                <a:effectLst/>
                <a:latin typeface="Söhne"/>
              </a:rPr>
              <a:t>trebaju</a:t>
            </a:r>
            <a:r>
              <a:rPr lang="pl-PL" sz="1050" b="0" i="0" dirty="0">
                <a:solidFill>
                  <a:srgbClr val="374151"/>
                </a:solidFill>
                <a:effectLst/>
                <a:latin typeface="Söhne"/>
              </a:rPr>
              <a:t> digitalne </a:t>
            </a:r>
            <a:r>
              <a:rPr lang="pl-PL" sz="1050" b="0" i="0" dirty="0" err="1">
                <a:solidFill>
                  <a:srgbClr val="374151"/>
                </a:solidFill>
                <a:effectLst/>
                <a:latin typeface="Söhne"/>
              </a:rPr>
              <a:t>vjerodajnice</a:t>
            </a:r>
            <a:r>
              <a:rPr lang="pl-PL" sz="1050" b="0" i="0" dirty="0">
                <a:solidFill>
                  <a:srgbClr val="374151"/>
                </a:solidFill>
                <a:effectLst/>
                <a:latin typeface="Söhne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U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sve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većem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1" i="0" dirty="0" err="1">
                <a:solidFill>
                  <a:srgbClr val="374151"/>
                </a:solidFill>
                <a:effectLst/>
                <a:latin typeface="Söhne"/>
              </a:rPr>
              <a:t>digitaliziranom</a:t>
            </a:r>
            <a:r>
              <a:rPr lang="en-IE" sz="105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1" i="0" dirty="0" err="1">
                <a:solidFill>
                  <a:srgbClr val="374151"/>
                </a:solidFill>
                <a:effectLst/>
                <a:latin typeface="Söhne"/>
              </a:rPr>
              <a:t>svijetu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Prilagodljivost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je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ključna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kako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svijet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prelazi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sve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digitalniji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krajolik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Zamjena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tradicionalnih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papirnatih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vjerodajnica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agilnijim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lako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dijeljivim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digitalnim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verzijama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postaje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presudna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. Ova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potreba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usklađena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je s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vizijom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Europske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komisije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koja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teži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usklađivanju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digitalnom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strategijom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potičući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povezanu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tehnološki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naprednu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europsku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zajednicu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hr-HR" sz="105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050" b="1" i="0" dirty="0" err="1">
                <a:solidFill>
                  <a:srgbClr val="374151"/>
                </a:solidFill>
                <a:effectLst/>
                <a:latin typeface="Söhne"/>
              </a:rPr>
              <a:t>Sigurnost</a:t>
            </a:r>
            <a:r>
              <a:rPr lang="en-IE" sz="1050" b="1" i="0" dirty="0">
                <a:solidFill>
                  <a:srgbClr val="374151"/>
                </a:solidFill>
                <a:effectLst/>
                <a:latin typeface="Söhne"/>
              </a:rPr>
              <a:t>/</a:t>
            </a:r>
            <a:r>
              <a:rPr lang="en-IE" sz="1050" b="1" i="0" dirty="0" err="1">
                <a:solidFill>
                  <a:srgbClr val="374151"/>
                </a:solidFill>
                <a:effectLst/>
                <a:latin typeface="Söhne"/>
              </a:rPr>
              <a:t>Povjerenje</a:t>
            </a:r>
            <a:r>
              <a:rPr lang="en-IE" sz="1050" b="1" i="0" dirty="0">
                <a:solidFill>
                  <a:srgbClr val="374151"/>
                </a:solidFill>
                <a:effectLst/>
                <a:latin typeface="Söhne"/>
              </a:rPr>
              <a:t> -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Neosporivi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e-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pečati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Osigurava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autentičnost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integritet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svake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digitalne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vjerodajnice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čineći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neovlaštene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promjene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očitima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Borba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protiv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"Diploma Mills":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Digitalne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provjere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mogu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smanjiti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prevalenciju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prijevara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s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lažnim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akademskim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institucijama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i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lažnim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374151"/>
                </a:solidFill>
                <a:effectLst/>
                <a:latin typeface="Söhne"/>
              </a:rPr>
              <a:t>stupnjevima</a:t>
            </a:r>
            <a:r>
              <a:rPr lang="en-IE" sz="105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hr-HR" sz="105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800" dirty="0">
              <a:ea typeface="Roboto Light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1050" b="1" i="0" dirty="0" err="1">
                <a:solidFill>
                  <a:srgbClr val="0F0F0F"/>
                </a:solidFill>
                <a:effectLst/>
                <a:latin typeface="Söhne"/>
              </a:rPr>
              <a:t>Prepoznavanje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(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jedinstven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način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predstavljanja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znanja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i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poznavanje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porijekla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vjerodajnice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):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Standardizirana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prezentacija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: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Nudi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ujednačen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način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prikazivanja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postignuća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vještina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i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znanja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Transparentno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porijeklo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: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Osigurava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dionicima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da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znaju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izvor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i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autentičnost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svake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vjerodajnice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potičući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IE" sz="1050" b="0" i="0" dirty="0" err="1">
                <a:solidFill>
                  <a:srgbClr val="0F0F0F"/>
                </a:solidFill>
                <a:effectLst/>
                <a:latin typeface="Söhne"/>
              </a:rPr>
              <a:t>povjerenje</a:t>
            </a:r>
            <a:r>
              <a:rPr lang="en-IE" sz="1050" b="0" i="0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hr-HR" sz="800" dirty="0">
              <a:effectLst/>
              <a:ea typeface="Roboto Light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8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err="1"/>
              <a:t>Prikazivanje</a:t>
            </a:r>
            <a:r>
              <a:rPr lang="en-US" sz="800" b="1" dirty="0"/>
              <a:t> </a:t>
            </a:r>
            <a:r>
              <a:rPr lang="en-US" sz="800" b="1" dirty="0" err="1"/>
              <a:t>znanja</a:t>
            </a:r>
            <a:r>
              <a:rPr lang="en-US" sz="800" b="1" dirty="0"/>
              <a:t>/</a:t>
            </a:r>
            <a:r>
              <a:rPr lang="en-US" sz="800" b="1" dirty="0" err="1"/>
              <a:t>vještina</a:t>
            </a:r>
            <a:r>
              <a:rPr lang="en-US" sz="800" b="1" dirty="0"/>
              <a:t> </a:t>
            </a:r>
            <a:r>
              <a:rPr lang="en-US" sz="800" dirty="0"/>
              <a:t>– </a:t>
            </a:r>
            <a:r>
              <a:rPr lang="en-US" sz="800" dirty="0" err="1"/>
              <a:t>prilagodba</a:t>
            </a:r>
            <a:r>
              <a:rPr lang="en-US" sz="800" dirty="0"/>
              <a:t> </a:t>
            </a:r>
            <a:r>
              <a:rPr lang="en-US" sz="800" dirty="0" err="1"/>
              <a:t>potrebama</a:t>
            </a:r>
            <a:r>
              <a:rPr lang="en-US" sz="800" dirty="0"/>
              <a:t> </a:t>
            </a:r>
            <a:r>
              <a:rPr lang="en-US" sz="800" dirty="0" err="1"/>
              <a:t>tržišta</a:t>
            </a:r>
            <a:r>
              <a:rPr lang="en-US" sz="800" dirty="0"/>
              <a:t> </a:t>
            </a:r>
            <a:r>
              <a:rPr lang="en-US" sz="800" dirty="0" err="1"/>
              <a:t>rada</a:t>
            </a:r>
            <a:r>
              <a:rPr lang="en-US" sz="800" dirty="0"/>
              <a:t>: </a:t>
            </a:r>
            <a:r>
              <a:rPr lang="en-US" sz="800" dirty="0" err="1"/>
              <a:t>Relevancija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tržištu</a:t>
            </a:r>
            <a:r>
              <a:rPr lang="en-US" sz="800" dirty="0"/>
              <a:t> </a:t>
            </a:r>
            <a:r>
              <a:rPr lang="en-US" sz="800" dirty="0" err="1"/>
              <a:t>rada</a:t>
            </a:r>
            <a:r>
              <a:rPr lang="en-US" sz="800" dirty="0"/>
              <a:t>: </a:t>
            </a:r>
            <a:r>
              <a:rPr lang="en-US" sz="800" dirty="0" err="1"/>
              <a:t>Isticanje</a:t>
            </a:r>
            <a:r>
              <a:rPr lang="en-US" sz="800" dirty="0"/>
              <a:t> </a:t>
            </a:r>
            <a:r>
              <a:rPr lang="en-US" sz="800" dirty="0" err="1"/>
              <a:t>najtraženijih</a:t>
            </a:r>
            <a:r>
              <a:rPr lang="en-US" sz="800" dirty="0"/>
              <a:t> </a:t>
            </a:r>
            <a:r>
              <a:rPr lang="en-US" sz="800" dirty="0" err="1"/>
              <a:t>vještina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kompetencija</a:t>
            </a:r>
            <a:r>
              <a:rPr lang="en-US" sz="800" dirty="0"/>
              <a:t> </a:t>
            </a:r>
            <a:r>
              <a:rPr lang="en-US" sz="800" dirty="0" err="1"/>
              <a:t>čini</a:t>
            </a:r>
            <a:r>
              <a:rPr lang="en-US" sz="800" dirty="0"/>
              <a:t> </a:t>
            </a:r>
            <a:r>
              <a:rPr lang="en-US" sz="800" dirty="0" err="1"/>
              <a:t>kandidate</a:t>
            </a:r>
            <a:r>
              <a:rPr lang="en-US" sz="800" dirty="0"/>
              <a:t> </a:t>
            </a:r>
            <a:r>
              <a:rPr lang="en-US" sz="800" dirty="0" err="1"/>
              <a:t>privlačnijima</a:t>
            </a:r>
            <a:r>
              <a:rPr lang="en-US" sz="800" dirty="0"/>
              <a:t> </a:t>
            </a:r>
            <a:r>
              <a:rPr lang="en-US" sz="800" dirty="0" err="1"/>
              <a:t>potencijalnim</a:t>
            </a:r>
            <a:r>
              <a:rPr lang="en-US" sz="800" dirty="0"/>
              <a:t> </a:t>
            </a:r>
            <a:r>
              <a:rPr lang="en-US" sz="800" dirty="0" err="1"/>
              <a:t>poslodavcima</a:t>
            </a:r>
            <a:r>
              <a:rPr lang="en-US" sz="800" dirty="0"/>
              <a:t>. </a:t>
            </a:r>
            <a:r>
              <a:rPr lang="en-US" sz="800" dirty="0" err="1"/>
              <a:t>Cjeloživotno</a:t>
            </a:r>
            <a:r>
              <a:rPr lang="en-US" sz="800" dirty="0"/>
              <a:t> </a:t>
            </a:r>
            <a:r>
              <a:rPr lang="en-US" sz="800" dirty="0" err="1"/>
              <a:t>učenje</a:t>
            </a:r>
            <a:r>
              <a:rPr lang="en-US" sz="800" dirty="0"/>
              <a:t>: </a:t>
            </a:r>
            <a:r>
              <a:rPr lang="en-US" sz="800" dirty="0" err="1"/>
              <a:t>Digitalne</a:t>
            </a:r>
            <a:r>
              <a:rPr lang="en-US" sz="800" dirty="0"/>
              <a:t> </a:t>
            </a:r>
            <a:r>
              <a:rPr lang="en-US" sz="800" dirty="0" err="1"/>
              <a:t>vjerodajnice</a:t>
            </a:r>
            <a:r>
              <a:rPr lang="en-US" sz="800" dirty="0"/>
              <a:t> </a:t>
            </a:r>
            <a:r>
              <a:rPr lang="en-US" sz="800" dirty="0" err="1"/>
              <a:t>mogu</a:t>
            </a:r>
            <a:r>
              <a:rPr lang="en-US" sz="800" dirty="0"/>
              <a:t> </a:t>
            </a:r>
            <a:r>
              <a:rPr lang="en-US" sz="800" dirty="0" err="1"/>
              <a:t>potaknuti</a:t>
            </a:r>
            <a:r>
              <a:rPr lang="en-US" sz="800" dirty="0"/>
              <a:t> </a:t>
            </a:r>
            <a:r>
              <a:rPr lang="en-US" sz="800" dirty="0" err="1"/>
              <a:t>cjeloživotno</a:t>
            </a:r>
            <a:r>
              <a:rPr lang="en-US" sz="800" dirty="0"/>
              <a:t> </a:t>
            </a:r>
            <a:r>
              <a:rPr lang="en-US" sz="800" dirty="0" err="1"/>
              <a:t>učenje</a:t>
            </a:r>
            <a:r>
              <a:rPr lang="en-US" sz="800" dirty="0"/>
              <a:t>, </a:t>
            </a:r>
            <a:r>
              <a:rPr lang="en-US" sz="800" dirty="0" err="1"/>
              <a:t>osiguravajući</a:t>
            </a:r>
            <a:r>
              <a:rPr lang="en-US" sz="800" dirty="0"/>
              <a:t> da </a:t>
            </a:r>
            <a:r>
              <a:rPr lang="en-US" sz="800" dirty="0" err="1"/>
              <a:t>pojedinci</a:t>
            </a:r>
            <a:r>
              <a:rPr lang="en-US" sz="800" dirty="0"/>
              <a:t> </a:t>
            </a:r>
            <a:r>
              <a:rPr lang="en-US" sz="800" dirty="0" err="1"/>
              <a:t>ostanu</a:t>
            </a:r>
            <a:r>
              <a:rPr lang="en-US" sz="800" dirty="0"/>
              <a:t> </a:t>
            </a:r>
            <a:r>
              <a:rPr lang="en-US" sz="800" dirty="0" err="1"/>
              <a:t>ažurni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relevantni</a:t>
            </a:r>
            <a:r>
              <a:rPr lang="en-US" sz="800" dirty="0"/>
              <a:t>.</a:t>
            </a:r>
            <a:endParaRPr lang="hr-H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err="1"/>
              <a:t>Vlasništvo</a:t>
            </a:r>
            <a:r>
              <a:rPr lang="en-US" sz="800" b="1" dirty="0"/>
              <a:t> </a:t>
            </a:r>
            <a:r>
              <a:rPr lang="en-US" sz="800" b="1" dirty="0" err="1"/>
              <a:t>nad</a:t>
            </a:r>
            <a:r>
              <a:rPr lang="en-US" sz="800" b="1" dirty="0"/>
              <a:t> </a:t>
            </a:r>
            <a:r>
              <a:rPr lang="en-US" sz="800" b="1" dirty="0" err="1"/>
              <a:t>podacima</a:t>
            </a:r>
            <a:r>
              <a:rPr lang="en-US" sz="800" dirty="0"/>
              <a:t> – </a:t>
            </a:r>
            <a:r>
              <a:rPr lang="en-US" sz="800" dirty="0" err="1"/>
              <a:t>učenik</a:t>
            </a:r>
            <a:r>
              <a:rPr lang="en-US" sz="800" dirty="0"/>
              <a:t> </a:t>
            </a:r>
            <a:r>
              <a:rPr lang="en-US" sz="800" dirty="0" err="1"/>
              <a:t>ima</a:t>
            </a:r>
            <a:r>
              <a:rPr lang="en-US" sz="800" dirty="0"/>
              <a:t> </a:t>
            </a:r>
            <a:r>
              <a:rPr lang="en-US" sz="800" dirty="0" err="1"/>
              <a:t>kontrolu</a:t>
            </a:r>
            <a:r>
              <a:rPr lang="en-US" sz="800" dirty="0"/>
              <a:t> (</a:t>
            </a:r>
            <a:r>
              <a:rPr lang="en-US" sz="800" dirty="0" err="1"/>
              <a:t>novčanici</a:t>
            </a:r>
            <a:r>
              <a:rPr lang="en-US" sz="800" dirty="0"/>
              <a:t>/</a:t>
            </a:r>
            <a:r>
              <a:rPr lang="en-US" sz="800" dirty="0" err="1"/>
              <a:t>eportfoliji</a:t>
            </a:r>
            <a:r>
              <a:rPr lang="en-US" sz="800" dirty="0"/>
              <a:t> </a:t>
            </a:r>
            <a:r>
              <a:rPr lang="en-US" sz="800" dirty="0" err="1"/>
              <a:t>itd</a:t>
            </a:r>
            <a:r>
              <a:rPr lang="en-US" sz="800" dirty="0"/>
              <a:t>.): </a:t>
            </a:r>
            <a:r>
              <a:rPr lang="en-US" sz="800" dirty="0" err="1"/>
              <a:t>Ovlašćivanje</a:t>
            </a:r>
            <a:r>
              <a:rPr lang="en-US" sz="800" dirty="0"/>
              <a:t> </a:t>
            </a:r>
            <a:r>
              <a:rPr lang="en-US" sz="800" dirty="0" err="1"/>
              <a:t>učenika</a:t>
            </a:r>
            <a:r>
              <a:rPr lang="en-US" sz="800" dirty="0"/>
              <a:t>: </a:t>
            </a:r>
            <a:r>
              <a:rPr lang="en-US" sz="800" dirty="0" err="1"/>
              <a:t>Pruža</a:t>
            </a:r>
            <a:r>
              <a:rPr lang="en-US" sz="800" dirty="0"/>
              <a:t> </a:t>
            </a:r>
            <a:r>
              <a:rPr lang="en-US" sz="800" dirty="0" err="1"/>
              <a:t>učenicima</a:t>
            </a:r>
            <a:r>
              <a:rPr lang="en-US" sz="800" dirty="0"/>
              <a:t> </a:t>
            </a:r>
            <a:r>
              <a:rPr lang="en-US" sz="800" dirty="0" err="1"/>
              <a:t>kontrolu</a:t>
            </a:r>
            <a:r>
              <a:rPr lang="en-US" sz="800" dirty="0"/>
              <a:t> </a:t>
            </a:r>
            <a:r>
              <a:rPr lang="en-US" sz="800" dirty="0" err="1"/>
              <a:t>nad</a:t>
            </a:r>
            <a:r>
              <a:rPr lang="en-US" sz="800" dirty="0"/>
              <a:t> </a:t>
            </a:r>
            <a:r>
              <a:rPr lang="en-US" sz="800" dirty="0" err="1"/>
              <a:t>njihovim</a:t>
            </a:r>
            <a:r>
              <a:rPr lang="en-US" sz="800" dirty="0"/>
              <a:t> </a:t>
            </a:r>
            <a:r>
              <a:rPr lang="en-US" sz="800" dirty="0" err="1"/>
              <a:t>postignućima</a:t>
            </a:r>
            <a:r>
              <a:rPr lang="en-US" sz="800" dirty="0"/>
              <a:t>, </a:t>
            </a:r>
            <a:r>
              <a:rPr lang="en-US" sz="800" dirty="0" err="1"/>
              <a:t>osiguravajući</a:t>
            </a:r>
            <a:r>
              <a:rPr lang="en-US" sz="800" dirty="0"/>
              <a:t> </a:t>
            </a:r>
            <a:r>
              <a:rPr lang="en-US" sz="800" dirty="0" err="1"/>
              <a:t>privatnost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sigurnost</a:t>
            </a:r>
            <a:r>
              <a:rPr lang="en-US" sz="800" dirty="0"/>
              <a:t> </a:t>
            </a:r>
            <a:r>
              <a:rPr lang="en-US" sz="800" dirty="0" err="1"/>
              <a:t>podataka</a:t>
            </a:r>
            <a:r>
              <a:rPr lang="en-US" sz="800" dirty="0"/>
              <a:t>. </a:t>
            </a:r>
            <a:r>
              <a:rPr lang="en-US" sz="800" dirty="0" err="1"/>
              <a:t>Digitalni</a:t>
            </a:r>
            <a:r>
              <a:rPr lang="en-US" sz="800" dirty="0"/>
              <a:t> </a:t>
            </a:r>
            <a:r>
              <a:rPr lang="en-US" sz="800" dirty="0" err="1"/>
              <a:t>novčanici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e-</a:t>
            </a:r>
            <a:r>
              <a:rPr lang="en-US" sz="800" dirty="0" err="1"/>
              <a:t>portfoliji</a:t>
            </a:r>
            <a:r>
              <a:rPr lang="en-US" sz="800" dirty="0"/>
              <a:t>: </a:t>
            </a:r>
            <a:r>
              <a:rPr lang="en-US" sz="800" dirty="0" err="1"/>
              <a:t>Olakšavaju</a:t>
            </a:r>
            <a:r>
              <a:rPr lang="en-US" sz="800" dirty="0"/>
              <a:t> </a:t>
            </a:r>
            <a:r>
              <a:rPr lang="en-US" sz="800" dirty="0" err="1"/>
              <a:t>jednostavno</a:t>
            </a:r>
            <a:r>
              <a:rPr lang="en-US" sz="800" dirty="0"/>
              <a:t> </a:t>
            </a:r>
            <a:r>
              <a:rPr lang="en-US" sz="800" dirty="0" err="1"/>
              <a:t>upravljanje</a:t>
            </a:r>
            <a:r>
              <a:rPr lang="en-US" sz="800" dirty="0"/>
              <a:t>, </a:t>
            </a:r>
            <a:r>
              <a:rPr lang="en-US" sz="800" dirty="0" err="1"/>
              <a:t>dijeljenje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provjeru</a:t>
            </a:r>
            <a:r>
              <a:rPr lang="en-US" sz="800" dirty="0"/>
              <a:t> </a:t>
            </a:r>
            <a:r>
              <a:rPr lang="en-US" sz="800" dirty="0" err="1"/>
              <a:t>vjerodajnica</a:t>
            </a:r>
            <a:r>
              <a:rPr lang="en-US" sz="800" dirty="0"/>
              <a:t>, </a:t>
            </a:r>
            <a:r>
              <a:rPr lang="en-US" sz="800" dirty="0" err="1"/>
              <a:t>čineći</a:t>
            </a:r>
            <a:r>
              <a:rPr lang="en-US" sz="800" dirty="0"/>
              <a:t> </a:t>
            </a:r>
            <a:r>
              <a:rPr lang="en-US" sz="800" dirty="0" err="1"/>
              <a:t>lakšim</a:t>
            </a:r>
            <a:r>
              <a:rPr lang="en-US" sz="800" dirty="0"/>
              <a:t> </a:t>
            </a:r>
            <a:r>
              <a:rPr lang="en-US" sz="800" dirty="0" err="1"/>
              <a:t>snalaženje</a:t>
            </a:r>
            <a:r>
              <a:rPr lang="en-US" sz="800" dirty="0"/>
              <a:t> u </a:t>
            </a:r>
            <a:r>
              <a:rPr lang="en-US" sz="800" dirty="0" err="1"/>
              <a:t>akademskom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profesionalnom</a:t>
            </a:r>
            <a:r>
              <a:rPr lang="en-US" sz="800" dirty="0"/>
              <a:t> </a:t>
            </a:r>
            <a:r>
              <a:rPr lang="en-US" sz="800" dirty="0" err="1"/>
              <a:t>okruženju</a:t>
            </a:r>
            <a:r>
              <a:rPr lang="en-US" sz="800" dirty="0"/>
              <a:t>.</a:t>
            </a:r>
            <a:endParaRPr lang="hr-H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6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2800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dirty="0" err="1"/>
              <a:t>Pomak</a:t>
            </a:r>
            <a:r>
              <a:rPr lang="fi-FI" b="0" dirty="0"/>
              <a:t> </a:t>
            </a:r>
            <a:r>
              <a:rPr lang="fi-FI" b="0" dirty="0" err="1"/>
              <a:t>dalje</a:t>
            </a:r>
            <a:r>
              <a:rPr lang="fi-FI" b="0" dirty="0"/>
              <a:t> </a:t>
            </a:r>
            <a:r>
              <a:rPr lang="fi-FI" b="0" dirty="0" err="1"/>
              <a:t>od</a:t>
            </a:r>
            <a:r>
              <a:rPr lang="fi-FI" b="0" dirty="0"/>
              <a:t> </a:t>
            </a:r>
            <a:r>
              <a:rPr lang="fi-FI" b="0" dirty="0" err="1"/>
              <a:t>papira</a:t>
            </a:r>
            <a:r>
              <a:rPr lang="fi-FI" b="0" dirty="0"/>
              <a:t>: </a:t>
            </a:r>
            <a:r>
              <a:rPr lang="fi-FI" b="1" dirty="0" err="1"/>
              <a:t>Prilagodba</a:t>
            </a:r>
            <a:r>
              <a:rPr lang="fi-FI" b="1" dirty="0"/>
              <a:t> </a:t>
            </a:r>
            <a:r>
              <a:rPr lang="fi-FI" b="1" dirty="0" err="1"/>
              <a:t>digitalnom</a:t>
            </a:r>
            <a:r>
              <a:rPr lang="fi-FI" b="1" dirty="0"/>
              <a:t> </a:t>
            </a:r>
            <a:r>
              <a:rPr lang="fi-FI" b="1" dirty="0" err="1"/>
              <a:t>krajoliku</a:t>
            </a: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dirty="0" err="1"/>
              <a:t>Prilagodba</a:t>
            </a:r>
            <a:r>
              <a:rPr lang="fi-FI" b="0" dirty="0"/>
              <a:t> </a:t>
            </a:r>
            <a:r>
              <a:rPr lang="fi-FI" b="0" dirty="0" err="1"/>
              <a:t>tržišnim</a:t>
            </a:r>
            <a:r>
              <a:rPr lang="fi-FI" b="0" dirty="0"/>
              <a:t> </a:t>
            </a:r>
            <a:r>
              <a:rPr lang="fi-FI" b="0" dirty="0" err="1"/>
              <a:t>potrebama</a:t>
            </a:r>
            <a:r>
              <a:rPr lang="fi-FI" b="0" dirty="0"/>
              <a:t>: </a:t>
            </a:r>
            <a:r>
              <a:rPr lang="fi-FI" b="0" dirty="0" err="1"/>
              <a:t>Digitalne</a:t>
            </a:r>
            <a:r>
              <a:rPr lang="fi-FI" b="0" dirty="0"/>
              <a:t> </a:t>
            </a:r>
            <a:r>
              <a:rPr lang="fi-FI" b="1" dirty="0" err="1"/>
              <a:t>verzije</a:t>
            </a:r>
            <a:r>
              <a:rPr lang="fi-FI" b="1" dirty="0"/>
              <a:t> </a:t>
            </a:r>
            <a:r>
              <a:rPr lang="fi-FI" b="1" dirty="0" err="1"/>
              <a:t>vjerodajnica</a:t>
            </a:r>
            <a:r>
              <a:rPr lang="fi-FI" b="1" dirty="0"/>
              <a:t> su </a:t>
            </a:r>
            <a:r>
              <a:rPr lang="fi-FI" b="1" dirty="0" err="1"/>
              <a:t>posvuda</a:t>
            </a: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Dijeljenje</a:t>
            </a:r>
            <a:r>
              <a:rPr lang="fi-FI" b="1" dirty="0"/>
              <a:t> </a:t>
            </a:r>
            <a:r>
              <a:rPr lang="fi-FI" b="1" dirty="0" err="1"/>
              <a:t>vjerodajnica</a:t>
            </a:r>
            <a:r>
              <a:rPr lang="fi-FI" b="1" dirty="0"/>
              <a:t> </a:t>
            </a:r>
            <a:r>
              <a:rPr lang="fi-FI" b="1" dirty="0" err="1"/>
              <a:t>online</a:t>
            </a:r>
            <a:r>
              <a:rPr lang="fi-FI" b="0" dirty="0"/>
              <a:t>: </a:t>
            </a:r>
            <a:r>
              <a:rPr lang="fi-FI" b="0" dirty="0" err="1"/>
              <a:t>Prikazivanje</a:t>
            </a:r>
            <a:r>
              <a:rPr lang="fi-FI" b="0" dirty="0"/>
              <a:t> </a:t>
            </a:r>
            <a:r>
              <a:rPr lang="fi-FI" b="0" dirty="0" err="1"/>
              <a:t>vaših</a:t>
            </a:r>
            <a:r>
              <a:rPr lang="fi-FI" b="0" dirty="0"/>
              <a:t> </a:t>
            </a:r>
            <a:r>
              <a:rPr lang="fi-FI" b="0" dirty="0" err="1"/>
              <a:t>vještina</a:t>
            </a:r>
            <a:r>
              <a:rPr lang="fi-FI" b="0" dirty="0"/>
              <a:t> </a:t>
            </a:r>
            <a:r>
              <a:rPr lang="fi-FI" b="0" dirty="0" err="1"/>
              <a:t>na</a:t>
            </a:r>
            <a:r>
              <a:rPr lang="fi-FI" b="0" dirty="0"/>
              <a:t> </a:t>
            </a:r>
            <a:r>
              <a:rPr lang="fi-FI" b="0" dirty="0" err="1"/>
              <a:t>provjerljiv</a:t>
            </a:r>
            <a:r>
              <a:rPr lang="fi-FI" b="0" dirty="0"/>
              <a:t> </a:t>
            </a:r>
            <a:r>
              <a:rPr lang="fi-FI" b="0" dirty="0" err="1"/>
              <a:t>način</a:t>
            </a:r>
            <a:endParaRPr lang="fi-FI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Sve</a:t>
            </a:r>
            <a:r>
              <a:rPr lang="fi-FI" b="1" dirty="0"/>
              <a:t> </a:t>
            </a:r>
            <a:r>
              <a:rPr lang="fi-FI" b="1" dirty="0" err="1"/>
              <a:t>vaše</a:t>
            </a:r>
            <a:r>
              <a:rPr lang="fi-FI" b="1" dirty="0"/>
              <a:t> </a:t>
            </a:r>
            <a:r>
              <a:rPr lang="fi-FI" b="1" dirty="0" err="1"/>
              <a:t>vjerodajnice</a:t>
            </a:r>
            <a:r>
              <a:rPr lang="fi-FI" b="1" dirty="0"/>
              <a:t> </a:t>
            </a:r>
            <a:r>
              <a:rPr lang="fi-FI" b="1" dirty="0" err="1"/>
              <a:t>na</a:t>
            </a:r>
            <a:r>
              <a:rPr lang="fi-FI" b="1" dirty="0"/>
              <a:t> </a:t>
            </a:r>
            <a:r>
              <a:rPr lang="fi-FI" b="1" dirty="0" err="1"/>
              <a:t>jednom</a:t>
            </a:r>
            <a:r>
              <a:rPr lang="fi-FI" b="1" dirty="0"/>
              <a:t> </a:t>
            </a:r>
            <a:r>
              <a:rPr lang="fi-FI" b="1" dirty="0" err="1"/>
              <a:t>mjestu</a:t>
            </a:r>
            <a:r>
              <a:rPr lang="fi-FI" b="1" dirty="0"/>
              <a:t>: </a:t>
            </a:r>
            <a:r>
              <a:rPr lang="fi-FI" b="0" dirty="0" err="1"/>
              <a:t>Kreirajte</a:t>
            </a:r>
            <a:r>
              <a:rPr lang="fi-FI" b="0" dirty="0"/>
              <a:t> </a:t>
            </a:r>
            <a:r>
              <a:rPr lang="fi-FI" b="0" dirty="0" err="1"/>
              <a:t>svoj</a:t>
            </a:r>
            <a:r>
              <a:rPr lang="fi-FI" b="0" dirty="0"/>
              <a:t> </a:t>
            </a:r>
            <a:r>
              <a:rPr lang="fi-FI" b="0" dirty="0" err="1"/>
              <a:t>ePortfolio</a:t>
            </a:r>
            <a:endParaRPr lang="fi-FI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dirty="0" err="1"/>
              <a:t>Učinkovitost</a:t>
            </a:r>
            <a:r>
              <a:rPr lang="fi-FI" b="0" dirty="0"/>
              <a:t> </a:t>
            </a:r>
            <a:r>
              <a:rPr lang="fi-FI" b="0" dirty="0" err="1"/>
              <a:t>troškova</a:t>
            </a:r>
            <a:r>
              <a:rPr lang="fi-FI" b="0" dirty="0"/>
              <a:t> i </a:t>
            </a:r>
            <a:r>
              <a:rPr lang="fi-FI" b="0" dirty="0" err="1"/>
              <a:t>vremena</a:t>
            </a:r>
            <a:r>
              <a:rPr lang="fi-FI" b="0" dirty="0"/>
              <a:t>: </a:t>
            </a:r>
            <a:r>
              <a:rPr lang="fi-FI" b="1" dirty="0" err="1"/>
              <a:t>Optimizacija</a:t>
            </a:r>
            <a:r>
              <a:rPr lang="fi-FI" b="1" dirty="0"/>
              <a:t> </a:t>
            </a:r>
            <a:r>
              <a:rPr lang="fi-FI" b="1" dirty="0" err="1"/>
              <a:t>troškova</a:t>
            </a:r>
            <a:r>
              <a:rPr lang="fi-FI" b="1" dirty="0"/>
              <a:t> </a:t>
            </a:r>
            <a:r>
              <a:rPr lang="fi-FI" b="1" dirty="0" err="1"/>
              <a:t>izdavanja</a:t>
            </a:r>
            <a:r>
              <a:rPr lang="fi-FI" b="1" dirty="0"/>
              <a:t> </a:t>
            </a:r>
            <a:r>
              <a:rPr lang="fi-FI" b="1" dirty="0" err="1"/>
              <a:t>vjerodajnica</a:t>
            </a:r>
            <a:endParaRPr lang="en-15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7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68402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8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1990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Pečat ne samo da osigurava podrijetlo, već također osigurava da ga se ne može mijenjati.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Ako netko pokuša urediti bilo koji dio, više neće proći provjeru jer je nešto mijenjano.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9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2711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To je poput posjedovanja jednog standardnog utikača za pružanje podataka o učenju u Europi, bez potrebe za upotrebom adaptera.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Zbog toga što se informacije pružaju na standardan način, sve sveučilišta znaju što one znače.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10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7476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99FEF-4419-4FD4-902F-8E0C84641CBE}" type="slidenum">
              <a:rPr lang="en-150" smtClean="0"/>
              <a:t>11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9483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39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3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9D5FCE25-65D6-4709-4F3A-F88A6EA87C20}"/>
              </a:ext>
            </a:extLst>
          </p:cNvPr>
          <p:cNvSpPr txBox="1">
            <a:spLocks/>
          </p:cNvSpPr>
          <p:nvPr userDrawn="1"/>
        </p:nvSpPr>
        <p:spPr>
          <a:xfrm>
            <a:off x="11716981" y="6565555"/>
            <a:ext cx="365599" cy="26773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9CC7F5-E638-4E97-9412-7505BCA35B87}" type="slidenum">
              <a:rPr lang="pt-PT" sz="1050" b="1" smtClean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t-PT" sz="1050" b="1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4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972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20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080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164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189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015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45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</p:spTree>
    <p:extLst>
      <p:ext uri="{BB962C8B-B14F-4D97-AF65-F5344CB8AC3E}">
        <p14:creationId xmlns:p14="http://schemas.microsoft.com/office/powerpoint/2010/main" val="136098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C8601A-3D5F-42F3-8EB0-AFA98B43BA72}" type="datetime1">
              <a:rPr lang="en-US" altLang="en-US" smtClean="0"/>
              <a:t>11/15/2023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0FF5-0662-41FF-A1C9-6E60C15DB2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808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053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6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7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7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492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Logo_square_EN_COL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5335" y="6140664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78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2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idas.ec.europa.eu/efda/tl-browser/#/screen/search/type/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btp7FoqCR00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hyperlink" Target="https://eur-lex.europa.eu/legal-content/EN/TXT/PDF/?uri=CELEX:52018DC0022&amp;from=EN" TargetMode="External"/><Relationship Id="rId7" Type="http://schemas.openxmlformats.org/officeDocument/2006/relationships/image" Target="../media/image13.svg"/><Relationship Id="rId12" Type="http://schemas.openxmlformats.org/officeDocument/2006/relationships/hyperlink" Target="https://ec.europa.eu/social/BlobServlet?docId=22832&amp;langId=en" TargetMode="External"/><Relationship Id="rId17" Type="http://schemas.openxmlformats.org/officeDocument/2006/relationships/hyperlink" Target="https://eur-lex.europa.eu/legal-content/EN/TXT/?uri=CELEX%3A52020DC0625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op.europa.eu/en/publication-detail/-/publication/73f94ed8-8bfc-11eb-b85c-01aa75ed71a1/language-en/format-HTML/source-222210996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hyperlink" Target="https://eur-lex.europa.eu/legal-content/EN/TXT/PDF/?uri=CELEX:32018D0646&amp;rid=9" TargetMode="External"/><Relationship Id="rId5" Type="http://schemas.openxmlformats.org/officeDocument/2006/relationships/image" Target="../media/image11.svg"/><Relationship Id="rId15" Type="http://schemas.openxmlformats.org/officeDocument/2006/relationships/hyperlink" Target="https://education.ec.europa.eu/education-levels/higher-education/micro-credentials" TargetMode="External"/><Relationship Id="rId10" Type="http://schemas.openxmlformats.org/officeDocument/2006/relationships/hyperlink" Target="https://ec.europa.eu/social/main.jsp?catId=1226&amp;langId=en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1732-0F0F-FB5F-191D-04C292D08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491110" cy="2149523"/>
          </a:xfrm>
        </p:spPr>
        <p:txBody>
          <a:bodyPr/>
          <a:lstStyle/>
          <a:p>
            <a:r>
              <a:rPr lang="fi-FI" sz="3600" dirty="0" err="1"/>
              <a:t>Predstavljanje</a:t>
            </a:r>
            <a:r>
              <a:rPr lang="fi-FI" sz="3600" dirty="0"/>
              <a:t> </a:t>
            </a:r>
            <a:r>
              <a:rPr lang="fi-FI" sz="3600" dirty="0" err="1"/>
              <a:t>europskih</a:t>
            </a:r>
            <a:r>
              <a:rPr lang="fi-FI" sz="3600" dirty="0"/>
              <a:t> </a:t>
            </a:r>
            <a:r>
              <a:rPr lang="fi-FI" sz="3600" dirty="0" err="1"/>
              <a:t>alata</a:t>
            </a:r>
            <a:r>
              <a:rPr lang="fi-FI" sz="3600" dirty="0"/>
              <a:t> Europass </a:t>
            </a:r>
            <a:r>
              <a:rPr lang="fi-FI" sz="3600" dirty="0" err="1"/>
              <a:t>za</a:t>
            </a:r>
            <a:r>
              <a:rPr lang="hr-HR" sz="3600" dirty="0"/>
              <a:t> </a:t>
            </a:r>
            <a:r>
              <a:rPr lang="fi-FI" sz="3600" dirty="0" err="1"/>
              <a:t>bilježenje</a:t>
            </a:r>
            <a:br>
              <a:rPr lang="hr-HR" sz="3600" dirty="0"/>
            </a:br>
            <a:r>
              <a:rPr lang="fi-FI" sz="3600" dirty="0" err="1"/>
              <a:t>vještina</a:t>
            </a:r>
            <a:r>
              <a:rPr lang="hr-HR" sz="3600" dirty="0"/>
              <a:t> </a:t>
            </a:r>
            <a:r>
              <a:rPr lang="fi-FI" sz="3600" dirty="0" err="1"/>
              <a:t>dionicima</a:t>
            </a:r>
            <a:r>
              <a:rPr lang="fi-FI" sz="3600" dirty="0"/>
              <a:t> </a:t>
            </a:r>
            <a:r>
              <a:rPr lang="fi-FI" sz="3600" dirty="0" err="1"/>
              <a:t>Hrvatskoga</a:t>
            </a:r>
            <a:r>
              <a:rPr lang="fi-FI" sz="3600" dirty="0"/>
              <a:t> </a:t>
            </a:r>
            <a:r>
              <a:rPr lang="fi-FI" sz="3600" dirty="0" err="1"/>
              <a:t>kvalifikacijskog</a:t>
            </a:r>
            <a:r>
              <a:rPr lang="fi-FI" sz="3600" dirty="0"/>
              <a:t> </a:t>
            </a:r>
            <a:r>
              <a:rPr lang="fi-FI" sz="3600" dirty="0" err="1"/>
              <a:t>okvira</a:t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C2F11-8522-3130-E724-B9F685F61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26" y="3952245"/>
            <a:ext cx="10065224" cy="897754"/>
          </a:xfrm>
        </p:spPr>
        <p:txBody>
          <a:bodyPr/>
          <a:lstStyle/>
          <a:p>
            <a:r>
              <a:rPr lang="fi-FI" b="1" dirty="0" err="1"/>
              <a:t>Europske</a:t>
            </a:r>
            <a:r>
              <a:rPr lang="fi-FI" b="1" dirty="0"/>
              <a:t> </a:t>
            </a:r>
            <a:r>
              <a:rPr lang="fi-FI" b="1" dirty="0" err="1"/>
              <a:t>digitalne</a:t>
            </a:r>
            <a:r>
              <a:rPr lang="fi-FI" b="1" dirty="0"/>
              <a:t> </a:t>
            </a:r>
            <a:r>
              <a:rPr lang="fi-FI" b="1" dirty="0" err="1"/>
              <a:t>vjerodajnice</a:t>
            </a:r>
            <a:r>
              <a:rPr lang="fi-FI" b="1" dirty="0"/>
              <a:t> </a:t>
            </a:r>
            <a:r>
              <a:rPr lang="fi-FI" b="1" dirty="0" err="1"/>
              <a:t>za</a:t>
            </a:r>
            <a:r>
              <a:rPr lang="fi-FI" b="1" dirty="0"/>
              <a:t> </a:t>
            </a:r>
            <a:r>
              <a:rPr lang="fi-FI" b="1" dirty="0" err="1"/>
              <a:t>učenje</a:t>
            </a:r>
            <a:endParaRPr lang="en-15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7793C-B041-12D9-C06F-97B98781C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17/11/2023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0035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4515717-FDFB-FB81-73E3-117B80B0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910" y="4823594"/>
            <a:ext cx="6408006" cy="2094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Podrška</a:t>
            </a:r>
            <a:r>
              <a:rPr lang="en-US" dirty="0"/>
              <a:t> </a:t>
            </a:r>
            <a:r>
              <a:rPr lang="en-US" dirty="0" err="1"/>
              <a:t>prepoznavanju</a:t>
            </a:r>
            <a:endParaRPr lang="en-1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B3FAF-515B-8DE5-0D3E-60C66D5D2966}"/>
              </a:ext>
            </a:extLst>
          </p:cNvPr>
          <p:cNvSpPr txBox="1"/>
          <p:nvPr/>
        </p:nvSpPr>
        <p:spPr>
          <a:xfrm>
            <a:off x="970722" y="1623300"/>
            <a:ext cx="8779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Potvrda</a:t>
            </a:r>
            <a:r>
              <a:rPr lang="fi-FI" b="1" dirty="0"/>
              <a:t> </a:t>
            </a:r>
            <a:r>
              <a:rPr lang="fi-FI" b="1" dirty="0" err="1"/>
              <a:t>podrijetla</a:t>
            </a:r>
            <a:r>
              <a:rPr lang="fi-FI" b="1" dirty="0"/>
              <a:t>: </a:t>
            </a:r>
            <a:r>
              <a:rPr lang="fi-FI" dirty="0" err="1"/>
              <a:t>eSeal</a:t>
            </a:r>
            <a:r>
              <a:rPr lang="fi-FI" dirty="0"/>
              <a:t> </a:t>
            </a:r>
            <a:r>
              <a:rPr lang="fi-FI" dirty="0" err="1"/>
              <a:t>pruža</a:t>
            </a:r>
            <a:r>
              <a:rPr lang="fi-FI" dirty="0"/>
              <a:t> </a:t>
            </a:r>
            <a:r>
              <a:rPr lang="fi-FI" dirty="0" err="1"/>
              <a:t>povjerenje</a:t>
            </a:r>
            <a:r>
              <a:rPr lang="fi-FI" dirty="0"/>
              <a:t> u </a:t>
            </a:r>
            <a:r>
              <a:rPr lang="fi-FI" dirty="0" err="1"/>
              <a:t>podrijetlo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Strukturirani</a:t>
            </a:r>
            <a:r>
              <a:rPr lang="fi-FI" b="1" dirty="0"/>
              <a:t> </a:t>
            </a:r>
            <a:r>
              <a:rPr lang="fi-FI" b="1" dirty="0" err="1"/>
              <a:t>podaci</a:t>
            </a:r>
            <a:r>
              <a:rPr lang="fi-FI" b="1" dirty="0"/>
              <a:t>: </a:t>
            </a:r>
            <a:r>
              <a:rPr lang="fi-FI" dirty="0" err="1"/>
              <a:t>Jedinstven</a:t>
            </a:r>
            <a:r>
              <a:rPr lang="fi-FI" dirty="0"/>
              <a:t> </a:t>
            </a:r>
            <a:r>
              <a:rPr lang="fi-FI" dirty="0" err="1"/>
              <a:t>način</a:t>
            </a:r>
            <a:r>
              <a:rPr lang="fi-FI" dirty="0"/>
              <a:t> </a:t>
            </a:r>
            <a:r>
              <a:rPr lang="fi-FI" dirty="0" err="1"/>
              <a:t>pružanja</a:t>
            </a:r>
            <a:r>
              <a:rPr lang="fi-FI" dirty="0"/>
              <a:t> </a:t>
            </a:r>
            <a:r>
              <a:rPr lang="fi-FI" dirty="0" err="1"/>
              <a:t>podataka</a:t>
            </a:r>
            <a:r>
              <a:rPr lang="fi-FI" dirty="0"/>
              <a:t>. </a:t>
            </a:r>
            <a:r>
              <a:rPr lang="fi-FI" dirty="0" err="1"/>
              <a:t>Poboljšava</a:t>
            </a:r>
            <a:r>
              <a:rPr lang="fi-FI" dirty="0"/>
              <a:t> </a:t>
            </a:r>
            <a:r>
              <a:rPr lang="fi-FI" dirty="0" err="1"/>
              <a:t>razumijevanje</a:t>
            </a:r>
            <a:r>
              <a:rPr lang="fi-FI" dirty="0"/>
              <a:t> </a:t>
            </a:r>
            <a:r>
              <a:rPr lang="fi-FI" dirty="0" err="1"/>
              <a:t>informacija</a:t>
            </a:r>
            <a:r>
              <a:rPr lang="fi-FI" dirty="0"/>
              <a:t> i </a:t>
            </a:r>
            <a:r>
              <a:rPr lang="fi-FI" dirty="0" err="1"/>
              <a:t>interoperabilnost</a:t>
            </a:r>
            <a:r>
              <a:rPr lang="fi-FI" dirty="0"/>
              <a:t> </a:t>
            </a:r>
            <a:r>
              <a:rPr lang="fi-FI" dirty="0" err="1"/>
              <a:t>kroz</a:t>
            </a:r>
            <a:r>
              <a:rPr lang="fi-FI" dirty="0"/>
              <a:t> </a:t>
            </a:r>
            <a:r>
              <a:rPr lang="fi-FI" dirty="0" err="1"/>
              <a:t>upotrebu</a:t>
            </a:r>
            <a:r>
              <a:rPr lang="fi-FI" dirty="0"/>
              <a:t> </a:t>
            </a:r>
            <a:r>
              <a:rPr lang="fi-FI" dirty="0" err="1"/>
              <a:t>jedinstvenog</a:t>
            </a:r>
            <a:r>
              <a:rPr lang="fi-FI" dirty="0"/>
              <a:t> </a:t>
            </a:r>
            <a:r>
              <a:rPr lang="fi-FI" dirty="0" err="1"/>
              <a:t>podatkovnog</a:t>
            </a:r>
            <a:r>
              <a:rPr lang="fi-FI" dirty="0"/>
              <a:t> </a:t>
            </a:r>
            <a:r>
              <a:rPr lang="fi-FI" dirty="0" err="1"/>
              <a:t>modela</a:t>
            </a:r>
            <a:r>
              <a:rPr lang="fi-FI" dirty="0"/>
              <a:t> </a:t>
            </a:r>
            <a:r>
              <a:rPr lang="fi-FI" dirty="0" err="1"/>
              <a:t>za</a:t>
            </a:r>
            <a:r>
              <a:rPr lang="fi-FI" dirty="0"/>
              <a:t> </a:t>
            </a:r>
            <a:r>
              <a:rPr lang="fi-FI" dirty="0" err="1"/>
              <a:t>informacije</a:t>
            </a:r>
            <a:r>
              <a:rPr lang="fi-FI" dirty="0"/>
              <a:t> </a:t>
            </a:r>
            <a:r>
              <a:rPr lang="fi-FI" dirty="0" err="1"/>
              <a:t>povezane</a:t>
            </a:r>
            <a:r>
              <a:rPr lang="fi-FI" dirty="0"/>
              <a:t> s </a:t>
            </a:r>
            <a:r>
              <a:rPr lang="fi-FI" dirty="0" err="1"/>
              <a:t>učenjem</a:t>
            </a:r>
            <a:r>
              <a:rPr lang="fi-FI" dirty="0"/>
              <a:t> (</a:t>
            </a:r>
            <a:r>
              <a:rPr lang="fi-FI" dirty="0" err="1"/>
              <a:t>Europski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</a:t>
            </a:r>
            <a:r>
              <a:rPr lang="fi-FI" dirty="0" err="1"/>
              <a:t>učenja</a:t>
            </a:r>
            <a:r>
              <a:rPr lang="fi-FI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Višejezičnost</a:t>
            </a:r>
            <a:r>
              <a:rPr lang="fi-FI" dirty="0"/>
              <a:t>: </a:t>
            </a:r>
            <a:r>
              <a:rPr lang="fi-FI" dirty="0" err="1"/>
              <a:t>Pružanje</a:t>
            </a:r>
            <a:r>
              <a:rPr lang="fi-FI" dirty="0"/>
              <a:t> i </a:t>
            </a:r>
            <a:r>
              <a:rPr lang="fi-FI" dirty="0" err="1"/>
              <a:t>navigacija</a:t>
            </a:r>
            <a:r>
              <a:rPr lang="fi-FI" dirty="0"/>
              <a:t> </a:t>
            </a:r>
            <a:r>
              <a:rPr lang="fi-FI" dirty="0" err="1"/>
              <a:t>sadržaja</a:t>
            </a:r>
            <a:r>
              <a:rPr lang="fi-FI" dirty="0"/>
              <a:t> </a:t>
            </a:r>
            <a:r>
              <a:rPr lang="fi-FI" dirty="0" err="1"/>
              <a:t>na</a:t>
            </a:r>
            <a:r>
              <a:rPr lang="fi-FI" dirty="0"/>
              <a:t> 29 </a:t>
            </a:r>
            <a:r>
              <a:rPr lang="fi-FI" dirty="0" err="1"/>
              <a:t>različitih</a:t>
            </a:r>
            <a:r>
              <a:rPr lang="fi-FI" dirty="0"/>
              <a:t> </a:t>
            </a:r>
            <a:r>
              <a:rPr lang="fi-FI" dirty="0" err="1"/>
              <a:t>jezika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Interoperabilnost</a:t>
            </a:r>
            <a:r>
              <a:rPr lang="fi-FI" dirty="0"/>
              <a:t>: U </a:t>
            </a:r>
            <a:r>
              <a:rPr lang="fi-FI" dirty="0" err="1"/>
              <a:t>skladu</a:t>
            </a:r>
            <a:r>
              <a:rPr lang="fi-FI" dirty="0"/>
              <a:t> s </a:t>
            </a:r>
            <a:r>
              <a:rPr lang="fi-FI" dirty="0" err="1"/>
              <a:t>postojećim</a:t>
            </a:r>
            <a:r>
              <a:rPr lang="fi-FI" dirty="0"/>
              <a:t> </a:t>
            </a:r>
            <a:r>
              <a:rPr lang="fi-FI" dirty="0" err="1"/>
              <a:t>okvirima</a:t>
            </a:r>
            <a:r>
              <a:rPr lang="fi-FI" dirty="0"/>
              <a:t> (EQF/NQF, ISCED-F, </a:t>
            </a:r>
            <a:r>
              <a:rPr lang="fi-FI" dirty="0" err="1"/>
              <a:t>Preporuka</a:t>
            </a:r>
            <a:r>
              <a:rPr lang="fi-FI" dirty="0"/>
              <a:t> </a:t>
            </a:r>
            <a:r>
              <a:rPr lang="fi-FI" dirty="0" err="1"/>
              <a:t>za</a:t>
            </a:r>
            <a:r>
              <a:rPr lang="fi-FI" dirty="0"/>
              <a:t> </a:t>
            </a:r>
            <a:r>
              <a:rPr lang="fi-FI" dirty="0" err="1"/>
              <a:t>mikrovjerodajnice</a:t>
            </a:r>
            <a:r>
              <a:rPr lang="fi-FI" dirty="0"/>
              <a:t> ESCO, </a:t>
            </a:r>
            <a:r>
              <a:rPr lang="fi-FI" dirty="0" err="1"/>
              <a:t>itd</a:t>
            </a:r>
            <a:r>
              <a:rPr lang="fi-FI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Akreditacija</a:t>
            </a:r>
            <a:r>
              <a:rPr lang="fi-FI" dirty="0"/>
              <a:t>: </a:t>
            </a:r>
            <a:r>
              <a:rPr lang="fi-FI" dirty="0" err="1"/>
              <a:t>Trenutačna</a:t>
            </a:r>
            <a:r>
              <a:rPr lang="fi-FI" dirty="0"/>
              <a:t> </a:t>
            </a:r>
            <a:r>
              <a:rPr lang="fi-FI" dirty="0" err="1"/>
              <a:t>provjera</a:t>
            </a:r>
            <a:r>
              <a:rPr lang="fi-FI" dirty="0"/>
              <a:t> </a:t>
            </a:r>
            <a:r>
              <a:rPr lang="fi-FI" dirty="0" err="1"/>
              <a:t>je</a:t>
            </a:r>
            <a:r>
              <a:rPr lang="fi-FI" dirty="0"/>
              <a:t> li </a:t>
            </a:r>
            <a:r>
              <a:rPr lang="fi-FI" dirty="0" err="1"/>
              <a:t>institucija</a:t>
            </a:r>
            <a:r>
              <a:rPr lang="fi-FI" dirty="0"/>
              <a:t> </a:t>
            </a:r>
            <a:r>
              <a:rPr lang="fi-FI" dirty="0" err="1"/>
              <a:t>akreditirana</a:t>
            </a:r>
            <a:r>
              <a:rPr lang="fi-FI" dirty="0"/>
              <a:t> </a:t>
            </a:r>
            <a:r>
              <a:rPr lang="fi-FI" dirty="0" err="1"/>
              <a:t>za</a:t>
            </a:r>
            <a:r>
              <a:rPr lang="fi-FI" dirty="0"/>
              <a:t> </a:t>
            </a:r>
            <a:r>
              <a:rPr lang="fi-FI" dirty="0" err="1"/>
              <a:t>dodjelu</a:t>
            </a:r>
            <a:r>
              <a:rPr lang="fi-FI" dirty="0"/>
              <a:t> </a:t>
            </a:r>
            <a:r>
              <a:rPr lang="fi-FI" dirty="0" err="1"/>
              <a:t>određenog</a:t>
            </a:r>
            <a:r>
              <a:rPr lang="fi-FI" dirty="0"/>
              <a:t> </a:t>
            </a:r>
            <a:r>
              <a:rPr lang="fi-FI" dirty="0" err="1"/>
              <a:t>kvalifikacijskog</a:t>
            </a:r>
            <a:r>
              <a:rPr lang="fi-FI" dirty="0"/>
              <a:t> </a:t>
            </a:r>
            <a:r>
              <a:rPr lang="fi-FI" dirty="0" err="1"/>
              <a:t>stupnja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81131-CA71-BFCE-A602-2F7410A3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602" y="788878"/>
            <a:ext cx="2694796" cy="5144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44916A-C87E-FF96-103C-2841A011439A}"/>
              </a:ext>
            </a:extLst>
          </p:cNvPr>
          <p:cNvSpPr/>
          <p:nvPr/>
        </p:nvSpPr>
        <p:spPr>
          <a:xfrm>
            <a:off x="10995025" y="776287"/>
            <a:ext cx="1017304" cy="51446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985319-70F9-DC09-2B81-4858BEB0A195}"/>
              </a:ext>
            </a:extLst>
          </p:cNvPr>
          <p:cNvSpPr/>
          <p:nvPr/>
        </p:nvSpPr>
        <p:spPr>
          <a:xfrm>
            <a:off x="9367838" y="788877"/>
            <a:ext cx="1077912" cy="51446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5035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Isticanje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vještina</a:t>
            </a:r>
            <a:endParaRPr lang="en-1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766E2-4A86-B0CE-1B1D-93DBDCC0A901}"/>
              </a:ext>
            </a:extLst>
          </p:cNvPr>
          <p:cNvSpPr txBox="1"/>
          <p:nvPr/>
        </p:nvSpPr>
        <p:spPr>
          <a:xfrm>
            <a:off x="585124" y="2400116"/>
            <a:ext cx="273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 err="1"/>
              <a:t>Vjerodajnice</a:t>
            </a:r>
            <a:r>
              <a:rPr lang="fi-FI" sz="1400" b="1" dirty="0"/>
              <a:t> </a:t>
            </a:r>
            <a:r>
              <a:rPr lang="fi-FI" sz="1400" b="1" dirty="0" err="1"/>
              <a:t>bogate</a:t>
            </a:r>
            <a:r>
              <a:rPr lang="fi-FI" sz="1400" b="1" dirty="0"/>
              <a:t> </a:t>
            </a:r>
            <a:r>
              <a:rPr lang="fi-FI" sz="1400" b="1" dirty="0" err="1"/>
              <a:t>podacima</a:t>
            </a:r>
            <a:endParaRPr lang="fi-FI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 err="1"/>
              <a:t>Prikazivanje</a:t>
            </a:r>
            <a:r>
              <a:rPr lang="fi-FI" sz="1400" b="1" dirty="0"/>
              <a:t> </a:t>
            </a:r>
            <a:r>
              <a:rPr lang="fi-FI" sz="1400" b="1" dirty="0" err="1"/>
              <a:t>ishoda</a:t>
            </a:r>
            <a:r>
              <a:rPr lang="fi-FI" sz="1400" b="1" dirty="0"/>
              <a:t> </a:t>
            </a:r>
            <a:r>
              <a:rPr lang="fi-FI" sz="1400" b="1" dirty="0" err="1"/>
              <a:t>učenja</a:t>
            </a:r>
            <a:r>
              <a:rPr lang="fi-FI" sz="1400" b="1" dirty="0"/>
              <a:t> i </a:t>
            </a:r>
            <a:r>
              <a:rPr lang="fi-FI" sz="1400" b="1" dirty="0" err="1"/>
              <a:t>vještina</a:t>
            </a:r>
            <a:endParaRPr lang="fi-FI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 err="1"/>
              <a:t>Uključivanje</a:t>
            </a:r>
            <a:r>
              <a:rPr lang="fi-FI" sz="1400" b="1" dirty="0"/>
              <a:t> </a:t>
            </a:r>
            <a:r>
              <a:rPr lang="fi-FI" sz="1400" b="1" dirty="0" err="1"/>
              <a:t>aktivnosti</a:t>
            </a:r>
            <a:r>
              <a:rPr lang="fi-FI" sz="1400" b="1" dirty="0"/>
              <a:t>, </a:t>
            </a:r>
            <a:r>
              <a:rPr lang="fi-FI" sz="1400" b="1" dirty="0" err="1"/>
              <a:t>ocjena</a:t>
            </a:r>
            <a:r>
              <a:rPr lang="fi-FI" sz="1400" b="1" dirty="0"/>
              <a:t>, </a:t>
            </a:r>
            <a:r>
              <a:rPr lang="fi-FI" sz="1400" b="1" dirty="0" err="1"/>
              <a:t>postignuća</a:t>
            </a:r>
            <a:r>
              <a:rPr lang="fi-FI" sz="1400" b="1" dirty="0"/>
              <a:t>, </a:t>
            </a:r>
            <a:r>
              <a:rPr lang="fi-FI" sz="1400" b="1" dirty="0" err="1"/>
              <a:t>ovlasti</a:t>
            </a:r>
            <a:r>
              <a:rPr lang="fi-FI" sz="1400" b="1" dirty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 err="1"/>
              <a:t>Navigacija</a:t>
            </a:r>
            <a:r>
              <a:rPr lang="fi-FI" sz="1400" b="1" dirty="0"/>
              <a:t> </a:t>
            </a:r>
            <a:r>
              <a:rPr lang="fi-FI" sz="1400" b="1" dirty="0" err="1"/>
              <a:t>za</a:t>
            </a:r>
            <a:r>
              <a:rPr lang="fi-FI" sz="1400" b="1" dirty="0"/>
              <a:t> </a:t>
            </a:r>
            <a:r>
              <a:rPr lang="fi-FI" sz="1400" b="1" dirty="0" err="1"/>
              <a:t>dodatne</a:t>
            </a:r>
            <a:r>
              <a:rPr lang="fi-FI" sz="1400" b="1" dirty="0"/>
              <a:t> </a:t>
            </a:r>
            <a:r>
              <a:rPr lang="fi-FI" sz="1400" b="1" dirty="0" err="1"/>
              <a:t>informacije</a:t>
            </a:r>
            <a:endParaRPr lang="fi-FI" sz="1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823F3A-CD56-4014-28F0-08FEBBE6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33" y="1987531"/>
            <a:ext cx="3494578" cy="37312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43CC6E-81B1-2B6B-A21B-9442A4309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894" y="1987531"/>
            <a:ext cx="4180526" cy="3731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5F9AD1-D589-E9D5-58CA-BEB350962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602" y="788878"/>
            <a:ext cx="2694796" cy="5144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03843B-ADB8-5AD0-8323-79118433821E}"/>
              </a:ext>
            </a:extLst>
          </p:cNvPr>
          <p:cNvSpPr/>
          <p:nvPr/>
        </p:nvSpPr>
        <p:spPr>
          <a:xfrm>
            <a:off x="11486321" y="776287"/>
            <a:ext cx="526007" cy="51446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A24057-A130-2ED3-1771-674B10ECC37C}"/>
              </a:ext>
            </a:extLst>
          </p:cNvPr>
          <p:cNvSpPr/>
          <p:nvPr/>
        </p:nvSpPr>
        <p:spPr>
          <a:xfrm>
            <a:off x="9367837" y="788877"/>
            <a:ext cx="1592477" cy="51446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7115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Osnaživanje</a:t>
            </a:r>
            <a:r>
              <a:rPr lang="nl-NL" dirty="0"/>
              <a:t> </a:t>
            </a:r>
            <a:r>
              <a:rPr lang="nl-NL" dirty="0" err="1"/>
              <a:t>vlasništva</a:t>
            </a:r>
            <a:r>
              <a:rPr lang="nl-NL" dirty="0"/>
              <a:t> </a:t>
            </a:r>
            <a:r>
              <a:rPr lang="nl-NL" dirty="0" err="1"/>
              <a:t>nad</a:t>
            </a:r>
            <a:r>
              <a:rPr lang="nl-NL" dirty="0"/>
              <a:t> </a:t>
            </a:r>
            <a:r>
              <a:rPr lang="nl-NL" dirty="0" err="1"/>
              <a:t>podacima</a:t>
            </a:r>
            <a:endParaRPr lang="nl-NL" dirty="0"/>
          </a:p>
        </p:txBody>
      </p:sp>
      <p:pic>
        <p:nvPicPr>
          <p:cNvPr id="34" name="Picture 8" descr="Performance Management – Talent Management Pillars Part III">
            <a:extLst>
              <a:ext uri="{FF2B5EF4-FFF2-40B4-BE49-F238E27FC236}">
                <a16:creationId xmlns:a16="http://schemas.microsoft.com/office/drawing/2014/main" id="{5589EB91-9479-3500-E0AF-15C50F558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-409" r="39083" b="10939"/>
          <a:stretch/>
        </p:blipFill>
        <p:spPr bwMode="auto">
          <a:xfrm>
            <a:off x="604352" y="2754515"/>
            <a:ext cx="2664000" cy="270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5E87E22-6566-E5BA-6B2B-C149ECD30832}"/>
              </a:ext>
            </a:extLst>
          </p:cNvPr>
          <p:cNvSpPr/>
          <p:nvPr/>
        </p:nvSpPr>
        <p:spPr>
          <a:xfrm>
            <a:off x="606114" y="2228342"/>
            <a:ext cx="2662237" cy="64099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>
                <a:cs typeface="Helvetica" panose="020B0604020202020204" pitchFamily="34" charset="0"/>
              </a:rPr>
              <a:t>Pristup</a:t>
            </a:r>
            <a:r>
              <a:rPr lang="en-US" sz="1400" b="1" dirty="0">
                <a:cs typeface="Helvetica" panose="020B0604020202020204" pitchFamily="34" charset="0"/>
              </a:rPr>
              <a:t> </a:t>
            </a:r>
            <a:r>
              <a:rPr lang="en-US" sz="1400" b="1" dirty="0" err="1">
                <a:cs typeface="Helvetica" panose="020B0604020202020204" pitchFamily="34" charset="0"/>
              </a:rPr>
              <a:t>usmjeren</a:t>
            </a:r>
            <a:r>
              <a:rPr lang="en-US" sz="1400" b="1" dirty="0">
                <a:cs typeface="Helvetica" panose="020B0604020202020204" pitchFamily="34" charset="0"/>
              </a:rPr>
              <a:t> </a:t>
            </a:r>
            <a:r>
              <a:rPr lang="en-US" sz="1400" b="1" dirty="0" err="1">
                <a:cs typeface="Helvetica" panose="020B0604020202020204" pitchFamily="34" charset="0"/>
              </a:rPr>
              <a:t>na</a:t>
            </a:r>
            <a:r>
              <a:rPr lang="en-US" sz="1400" b="1" dirty="0">
                <a:cs typeface="Helvetica" panose="020B0604020202020204" pitchFamily="34" charset="0"/>
              </a:rPr>
              <a:t> </a:t>
            </a:r>
            <a:r>
              <a:rPr lang="en-US" sz="1400" b="1" dirty="0" err="1">
                <a:cs typeface="Helvetica" panose="020B0604020202020204" pitchFamily="34" charset="0"/>
              </a:rPr>
              <a:t>učenika</a:t>
            </a:r>
            <a:endParaRPr lang="en-US" sz="1400" b="1" dirty="0">
              <a:cs typeface="Helvetica" panose="020B0604020202020204" pitchFamily="34" charset="0"/>
            </a:endParaRPr>
          </a:p>
        </p:txBody>
      </p:sp>
      <p:pic>
        <p:nvPicPr>
          <p:cNvPr id="1028" name="Picture 4" descr="2,000+ Running Through The Tunnel Stock Photos, Pictures &amp; Royalty-Free  Images - iStock">
            <a:extLst>
              <a:ext uri="{FF2B5EF4-FFF2-40B4-BE49-F238E27FC236}">
                <a16:creationId xmlns:a16="http://schemas.microsoft.com/office/drawing/2014/main" id="{A892AD21-AE86-81DD-3E94-44F22893F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7109" r="20099" b="9545"/>
          <a:stretch/>
        </p:blipFill>
        <p:spPr bwMode="auto">
          <a:xfrm>
            <a:off x="3431999" y="2754514"/>
            <a:ext cx="2664453" cy="27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033CD85-695E-ABD4-8038-9862C0671547}"/>
              </a:ext>
            </a:extLst>
          </p:cNvPr>
          <p:cNvSpPr/>
          <p:nvPr/>
        </p:nvSpPr>
        <p:spPr>
          <a:xfrm>
            <a:off x="3432000" y="2228342"/>
            <a:ext cx="2664000" cy="64099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 dirty="0" err="1">
                <a:cs typeface="Helvetica" panose="020B0604020202020204" pitchFamily="34" charset="0"/>
              </a:rPr>
              <a:t>Trenutan</a:t>
            </a:r>
            <a:r>
              <a:rPr lang="pt-PT" sz="1400" b="1" dirty="0">
                <a:cs typeface="Helvetica" panose="020B0604020202020204" pitchFamily="34" charset="0"/>
              </a:rPr>
              <a:t> </a:t>
            </a:r>
            <a:r>
              <a:rPr lang="pt-PT" sz="1400" b="1" dirty="0" err="1">
                <a:cs typeface="Helvetica" panose="020B0604020202020204" pitchFamily="34" charset="0"/>
              </a:rPr>
              <a:t>pristup</a:t>
            </a:r>
            <a:endParaRPr lang="pt-PT" sz="1400" b="1" dirty="0">
              <a:cs typeface="Helvetica" panose="020B0604020202020204" pitchFamily="34" charset="0"/>
            </a:endParaRPr>
          </a:p>
        </p:txBody>
      </p:sp>
      <p:pic>
        <p:nvPicPr>
          <p:cNvPr id="1030" name="Picture 6" descr="The Unproductive Coworker">
            <a:extLst>
              <a:ext uri="{FF2B5EF4-FFF2-40B4-BE49-F238E27FC236}">
                <a16:creationId xmlns:a16="http://schemas.microsoft.com/office/drawing/2014/main" id="{18FBD43E-0088-6CE5-A331-5B16E79A6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r="15063"/>
          <a:stretch/>
        </p:blipFill>
        <p:spPr bwMode="auto">
          <a:xfrm>
            <a:off x="6254204" y="2788534"/>
            <a:ext cx="2662236" cy="266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7C6C5C0-F696-957B-DF8D-4764394E9CE1}"/>
              </a:ext>
            </a:extLst>
          </p:cNvPr>
          <p:cNvSpPr/>
          <p:nvPr/>
        </p:nvSpPr>
        <p:spPr>
          <a:xfrm>
            <a:off x="6254204" y="2223222"/>
            <a:ext cx="2662236" cy="64099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 dirty="0" err="1">
                <a:cs typeface="Helvetica" panose="020B0604020202020204" pitchFamily="34" charset="0"/>
              </a:rPr>
              <a:t>Izbjegavanje</a:t>
            </a:r>
            <a:r>
              <a:rPr lang="pt-PT" sz="1400" b="1" dirty="0">
                <a:cs typeface="Helvetica" panose="020B0604020202020204" pitchFamily="34" charset="0"/>
              </a:rPr>
              <a:t> </a:t>
            </a:r>
            <a:r>
              <a:rPr lang="pt-PT" sz="1400" b="1" dirty="0" err="1">
                <a:cs typeface="Helvetica" panose="020B0604020202020204" pitchFamily="34" charset="0"/>
              </a:rPr>
              <a:t>birokracije</a:t>
            </a:r>
            <a:endParaRPr lang="pt-PT" sz="1400" b="1" dirty="0">
              <a:cs typeface="Helvetica" panose="020B0604020202020204" pitchFamily="34" charset="0"/>
            </a:endParaRPr>
          </a:p>
        </p:txBody>
      </p:sp>
      <p:pic>
        <p:nvPicPr>
          <p:cNvPr id="1032" name="Picture 8" descr="Internet safety [awareness] for college students &amp; teens. | Adobe">
            <a:extLst>
              <a:ext uri="{FF2B5EF4-FFF2-40B4-BE49-F238E27FC236}">
                <a16:creationId xmlns:a16="http://schemas.microsoft.com/office/drawing/2014/main" id="{DEA5698A-3E83-69EB-28D5-2B63A3D33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r="23882"/>
          <a:stretch/>
        </p:blipFill>
        <p:spPr bwMode="auto">
          <a:xfrm>
            <a:off x="9074192" y="2718504"/>
            <a:ext cx="2662689" cy="27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6CB2CEC-E352-6840-4D59-CEDEA7AEAC6B}"/>
              </a:ext>
            </a:extLst>
          </p:cNvPr>
          <p:cNvSpPr/>
          <p:nvPr/>
        </p:nvSpPr>
        <p:spPr>
          <a:xfrm>
            <a:off x="9074645" y="2223223"/>
            <a:ext cx="2662236" cy="64099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 dirty="0" err="1">
                <a:cs typeface="Helvetica" panose="020B0604020202020204" pitchFamily="34" charset="0"/>
              </a:rPr>
              <a:t>Kontrolirano</a:t>
            </a:r>
            <a:r>
              <a:rPr lang="pt-PT" sz="1400" b="1" dirty="0">
                <a:cs typeface="Helvetica" panose="020B0604020202020204" pitchFamily="34" charset="0"/>
              </a:rPr>
              <a:t> </a:t>
            </a:r>
            <a:r>
              <a:rPr lang="pt-PT" sz="1400" b="1" dirty="0" err="1">
                <a:cs typeface="Helvetica" panose="020B0604020202020204" pitchFamily="34" charset="0"/>
              </a:rPr>
              <a:t>dijeljenje</a:t>
            </a:r>
            <a:endParaRPr lang="pt-PT" sz="1400" b="1" dirty="0"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8CCF7-1715-2CE7-BF7D-F6408F900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0602" y="788878"/>
            <a:ext cx="2694796" cy="514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CE4778-EC36-9969-EC8A-28DD040871B2}"/>
              </a:ext>
            </a:extLst>
          </p:cNvPr>
          <p:cNvSpPr/>
          <p:nvPr/>
        </p:nvSpPr>
        <p:spPr>
          <a:xfrm>
            <a:off x="9367837" y="788877"/>
            <a:ext cx="2118485" cy="51446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3914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Kako</a:t>
            </a:r>
            <a:r>
              <a:rPr lang="fi-FI" dirty="0"/>
              <a:t> </a:t>
            </a:r>
            <a:r>
              <a:rPr lang="fi-FI" dirty="0" err="1"/>
              <a:t>početi</a:t>
            </a:r>
            <a:r>
              <a:rPr lang="fi-FI" dirty="0"/>
              <a:t>:</a:t>
            </a:r>
            <a:endParaRPr lang="en-15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8A6B62-5D44-D44B-7AF4-604AC7883CCA}"/>
              </a:ext>
            </a:extLst>
          </p:cNvPr>
          <p:cNvSpPr/>
          <p:nvPr/>
        </p:nvSpPr>
        <p:spPr>
          <a:xfrm>
            <a:off x="1043892" y="1661466"/>
            <a:ext cx="665381" cy="665381"/>
          </a:xfrm>
          <a:prstGeom prst="ellipse">
            <a:avLst/>
          </a:prstGeom>
          <a:noFill/>
          <a:ln>
            <a:solidFill>
              <a:srgbClr val="4472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9DBB4-3B0A-EE0E-712C-990430546A0B}"/>
              </a:ext>
            </a:extLst>
          </p:cNvPr>
          <p:cNvSpPr txBox="1"/>
          <p:nvPr/>
        </p:nvSpPr>
        <p:spPr>
          <a:xfrm>
            <a:off x="1820884" y="1959777"/>
            <a:ext cx="9327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ea typeface="Roboto Light" panose="02000000000000000000" pitchFamily="2" charset="0"/>
              </a:rPr>
              <a:t>Započnite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istraživanje</a:t>
            </a:r>
            <a:r>
              <a:rPr lang="en-US" sz="1200" dirty="0">
                <a:ea typeface="Roboto Light" panose="02000000000000000000" pitchFamily="2" charset="0"/>
              </a:rPr>
              <a:t> u </a:t>
            </a:r>
            <a:r>
              <a:rPr lang="en-US" sz="1200" dirty="0" err="1">
                <a:ea typeface="Roboto Light" panose="02000000000000000000" pitchFamily="2" charset="0"/>
              </a:rPr>
              <a:t>našem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testnom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okruženju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i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izgradite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svoju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prvu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vjerodajnicu</a:t>
            </a:r>
            <a:r>
              <a:rPr lang="en-US" sz="1200" dirty="0">
                <a:ea typeface="Roboto Light" panose="02000000000000000000" pitchFamily="2" charset="0"/>
              </a:rPr>
              <a:t> bez </a:t>
            </a:r>
            <a:r>
              <a:rPr lang="en-US" sz="1200" dirty="0" err="1">
                <a:ea typeface="Roboto Light" panose="02000000000000000000" pitchFamily="2" charset="0"/>
              </a:rPr>
              <a:t>ikakvih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preduvjeta</a:t>
            </a:r>
            <a:r>
              <a:rPr lang="en-US" sz="1200" dirty="0">
                <a:ea typeface="Roboto Light" panose="02000000000000000000" pitchFamily="2" charset="0"/>
              </a:rPr>
              <a:t>.</a:t>
            </a:r>
            <a:endParaRPr lang="en-US" sz="1200" strike="sngStrike" dirty="0">
              <a:ea typeface="Roboto Light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4946-2EF2-AC09-1275-66FCE81B4A99}"/>
              </a:ext>
            </a:extLst>
          </p:cNvPr>
          <p:cNvSpPr/>
          <p:nvPr/>
        </p:nvSpPr>
        <p:spPr>
          <a:xfrm>
            <a:off x="1820884" y="1689907"/>
            <a:ext cx="2454518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33" b="1" dirty="0" err="1">
                <a:solidFill>
                  <a:srgbClr val="3B486F"/>
                </a:solidFill>
              </a:rPr>
              <a:t>Započnite</a:t>
            </a:r>
            <a:r>
              <a:rPr lang="en-US" sz="1333" b="1" dirty="0">
                <a:solidFill>
                  <a:srgbClr val="3B486F"/>
                </a:solidFill>
              </a:rPr>
              <a:t> </a:t>
            </a:r>
            <a:r>
              <a:rPr lang="en-US" sz="1333" b="1" dirty="0" err="1">
                <a:solidFill>
                  <a:srgbClr val="3B486F"/>
                </a:solidFill>
              </a:rPr>
              <a:t>svoje</a:t>
            </a:r>
            <a:r>
              <a:rPr lang="en-US" sz="1333" b="1" dirty="0">
                <a:solidFill>
                  <a:srgbClr val="3B486F"/>
                </a:solidFill>
              </a:rPr>
              <a:t> </a:t>
            </a:r>
            <a:r>
              <a:rPr lang="en-US" sz="1333" b="1" dirty="0" err="1">
                <a:solidFill>
                  <a:srgbClr val="3B486F"/>
                </a:solidFill>
              </a:rPr>
              <a:t>istraživanje</a:t>
            </a:r>
            <a:endParaRPr lang="en-US" sz="1333" b="1" dirty="0">
              <a:solidFill>
                <a:srgbClr val="3B486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597BB9-5224-E8E9-5F84-C49872522110}"/>
              </a:ext>
            </a:extLst>
          </p:cNvPr>
          <p:cNvSpPr/>
          <p:nvPr/>
        </p:nvSpPr>
        <p:spPr>
          <a:xfrm>
            <a:off x="1043892" y="2550836"/>
            <a:ext cx="665381" cy="665381"/>
          </a:xfrm>
          <a:prstGeom prst="ellipse">
            <a:avLst/>
          </a:prstGeom>
          <a:noFill/>
          <a:ln>
            <a:solidFill>
              <a:srgbClr val="ED7D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E3FDE-1A51-83D0-999F-636DE5BC82EB}"/>
              </a:ext>
            </a:extLst>
          </p:cNvPr>
          <p:cNvSpPr txBox="1"/>
          <p:nvPr/>
        </p:nvSpPr>
        <p:spPr>
          <a:xfrm>
            <a:off x="1820884" y="2842019"/>
            <a:ext cx="9166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Roboto Light" panose="02000000000000000000" pitchFamily="2" charset="0"/>
                <a:hlinkClick r:id="rId3"/>
              </a:rPr>
              <a:t>Trust Service Provider</a:t>
            </a:r>
            <a:endParaRPr lang="en-US" sz="1200" dirty="0">
              <a:ea typeface="Roboto Light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2207B1-49EE-25EF-F734-7E491176086A}"/>
              </a:ext>
            </a:extLst>
          </p:cNvPr>
          <p:cNvSpPr/>
          <p:nvPr/>
        </p:nvSpPr>
        <p:spPr>
          <a:xfrm>
            <a:off x="1820884" y="2572149"/>
            <a:ext cx="2074607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33" b="1" dirty="0" err="1">
                <a:solidFill>
                  <a:srgbClr val="3B486F"/>
                </a:solidFill>
              </a:rPr>
              <a:t>Povežite</a:t>
            </a:r>
            <a:r>
              <a:rPr lang="en-US" sz="1333" b="1" dirty="0">
                <a:solidFill>
                  <a:srgbClr val="3B486F"/>
                </a:solidFill>
              </a:rPr>
              <a:t> s </a:t>
            </a:r>
            <a:r>
              <a:rPr lang="en-US" sz="1333" b="1" dirty="0" err="1">
                <a:solidFill>
                  <a:srgbClr val="3B486F"/>
                </a:solidFill>
              </a:rPr>
              <a:t>povjerenjem</a:t>
            </a:r>
            <a:endParaRPr lang="en-US" sz="1333" b="1" dirty="0">
              <a:solidFill>
                <a:srgbClr val="3B486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5E405D-0E08-C749-CCB1-CA9A3CCD5228}"/>
              </a:ext>
            </a:extLst>
          </p:cNvPr>
          <p:cNvSpPr/>
          <p:nvPr/>
        </p:nvSpPr>
        <p:spPr>
          <a:xfrm>
            <a:off x="1043892" y="3440206"/>
            <a:ext cx="665381" cy="665381"/>
          </a:xfrm>
          <a:prstGeom prst="ellipse">
            <a:avLst/>
          </a:prstGeom>
          <a:noFill/>
          <a:ln>
            <a:solidFill>
              <a:srgbClr val="A5A5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600936-A606-E3A6-0E14-4AC745D0CC87}"/>
              </a:ext>
            </a:extLst>
          </p:cNvPr>
          <p:cNvSpPr txBox="1"/>
          <p:nvPr/>
        </p:nvSpPr>
        <p:spPr>
          <a:xfrm>
            <a:off x="1820883" y="3775748"/>
            <a:ext cx="870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1200" dirty="0" err="1">
                <a:effectLst/>
                <a:ea typeface="Times New Roman" panose="02020603050405020304" pitchFamily="18" charset="0"/>
              </a:rPr>
              <a:t>Kako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biste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željeli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da </a:t>
            </a:r>
            <a:r>
              <a:rPr lang="hr-HR" sz="1200" dirty="0">
                <a:effectLst/>
                <a:ea typeface="Times New Roman" panose="02020603050405020304" pitchFamily="18" charset="0"/>
              </a:rPr>
              <a:t>izgleda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vaša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vjerodajnica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58730B-ABBF-BC7F-E458-23C08DD544C0}"/>
              </a:ext>
            </a:extLst>
          </p:cNvPr>
          <p:cNvSpPr/>
          <p:nvPr/>
        </p:nvSpPr>
        <p:spPr>
          <a:xfrm>
            <a:off x="1820883" y="3505878"/>
            <a:ext cx="261802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33" b="1" dirty="0" err="1">
                <a:solidFill>
                  <a:srgbClr val="3B486F"/>
                </a:solidFill>
              </a:rPr>
              <a:t>Prilagodite</a:t>
            </a:r>
            <a:r>
              <a:rPr lang="en-US" sz="1333" b="1" dirty="0">
                <a:solidFill>
                  <a:srgbClr val="3B486F"/>
                </a:solidFill>
              </a:rPr>
              <a:t> </a:t>
            </a:r>
            <a:r>
              <a:rPr lang="en-US" sz="1333" b="1" dirty="0" err="1">
                <a:solidFill>
                  <a:srgbClr val="3B486F"/>
                </a:solidFill>
              </a:rPr>
              <a:t>svoju</a:t>
            </a:r>
            <a:r>
              <a:rPr lang="en-US" sz="1333" b="1" dirty="0">
                <a:solidFill>
                  <a:srgbClr val="3B486F"/>
                </a:solidFill>
              </a:rPr>
              <a:t> </a:t>
            </a:r>
            <a:r>
              <a:rPr lang="en-US" sz="1333" b="1" dirty="0" err="1">
                <a:solidFill>
                  <a:srgbClr val="3B486F"/>
                </a:solidFill>
              </a:rPr>
              <a:t>vjerodajnicu</a:t>
            </a:r>
            <a:endParaRPr lang="en-US" sz="1333" b="1" dirty="0">
              <a:solidFill>
                <a:srgbClr val="3B486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7FFE4-00C5-00EF-9D73-DC92DD5AEB77}"/>
              </a:ext>
            </a:extLst>
          </p:cNvPr>
          <p:cNvSpPr/>
          <p:nvPr/>
        </p:nvSpPr>
        <p:spPr>
          <a:xfrm>
            <a:off x="1043892" y="5218947"/>
            <a:ext cx="665381" cy="66538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946F54-68B0-F6C9-84B5-176CEB106B24}"/>
              </a:ext>
            </a:extLst>
          </p:cNvPr>
          <p:cNvSpPr txBox="1"/>
          <p:nvPr/>
        </p:nvSpPr>
        <p:spPr>
          <a:xfrm>
            <a:off x="1820884" y="5537312"/>
            <a:ext cx="870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ea typeface="Roboto Light" panose="02000000000000000000" pitchFamily="2" charset="0"/>
              </a:rPr>
              <a:t>Olakšajte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svoje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procese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integracijom</a:t>
            </a:r>
            <a:r>
              <a:rPr lang="en-US" sz="1200" dirty="0">
                <a:ea typeface="Roboto Light" panose="02000000000000000000" pitchFamily="2" charset="0"/>
              </a:rPr>
              <a:t> EDC </a:t>
            </a:r>
            <a:r>
              <a:rPr lang="en-US" sz="1200" dirty="0" err="1">
                <a:ea typeface="Roboto Light" panose="02000000000000000000" pitchFamily="2" charset="0"/>
              </a:rPr>
              <a:t>okvira</a:t>
            </a:r>
            <a:r>
              <a:rPr lang="en-US" sz="1200" dirty="0">
                <a:ea typeface="Roboto Light" panose="02000000000000000000" pitchFamily="2" charset="0"/>
              </a:rPr>
              <a:t> u </a:t>
            </a:r>
            <a:r>
              <a:rPr lang="en-US" sz="1200" dirty="0" err="1">
                <a:ea typeface="Roboto Light" panose="02000000000000000000" pitchFamily="2" charset="0"/>
              </a:rPr>
              <a:t>vašu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postojeću</a:t>
            </a:r>
            <a:r>
              <a:rPr lang="en-US" sz="1200" dirty="0">
                <a:ea typeface="Roboto Light" panose="02000000000000000000" pitchFamily="2" charset="0"/>
              </a:rPr>
              <a:t> IT </a:t>
            </a:r>
            <a:r>
              <a:rPr lang="en-US" sz="1200" dirty="0" err="1">
                <a:ea typeface="Roboto Light" panose="02000000000000000000" pitchFamily="2" charset="0"/>
              </a:rPr>
              <a:t>strukturu</a:t>
            </a:r>
            <a:endParaRPr lang="en-US" sz="1200" dirty="0">
              <a:ea typeface="Roboto Light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27EE91-ED73-9F00-8658-A8F618CCEB98}"/>
              </a:ext>
            </a:extLst>
          </p:cNvPr>
          <p:cNvSpPr/>
          <p:nvPr/>
        </p:nvSpPr>
        <p:spPr>
          <a:xfrm>
            <a:off x="1820883" y="5267442"/>
            <a:ext cx="162256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33" b="1" dirty="0" err="1">
                <a:solidFill>
                  <a:srgbClr val="3B486F"/>
                </a:solidFill>
              </a:rPr>
              <a:t>Idite</a:t>
            </a:r>
            <a:r>
              <a:rPr lang="en-US" sz="1333" b="1" dirty="0">
                <a:solidFill>
                  <a:srgbClr val="3B486F"/>
                </a:solidFill>
              </a:rPr>
              <a:t> </a:t>
            </a:r>
            <a:r>
              <a:rPr lang="en-US" sz="1333" b="1" dirty="0" err="1">
                <a:solidFill>
                  <a:srgbClr val="3B486F"/>
                </a:solidFill>
              </a:rPr>
              <a:t>korak</a:t>
            </a:r>
            <a:r>
              <a:rPr lang="en-US" sz="1333" b="1" dirty="0">
                <a:solidFill>
                  <a:srgbClr val="3B486F"/>
                </a:solidFill>
              </a:rPr>
              <a:t> </a:t>
            </a:r>
            <a:r>
              <a:rPr lang="en-US" sz="1333" b="1" dirty="0" err="1">
                <a:solidFill>
                  <a:srgbClr val="3B486F"/>
                </a:solidFill>
              </a:rPr>
              <a:t>dalje</a:t>
            </a:r>
            <a:r>
              <a:rPr lang="en-US" sz="1333" b="1" dirty="0">
                <a:solidFill>
                  <a:srgbClr val="3B486F"/>
                </a:solidFill>
              </a:rPr>
              <a:t>...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AE28C67-AC7C-4279-FC82-E9313FCA27E1}"/>
              </a:ext>
            </a:extLst>
          </p:cNvPr>
          <p:cNvSpPr/>
          <p:nvPr/>
        </p:nvSpPr>
        <p:spPr>
          <a:xfrm>
            <a:off x="1043892" y="4329576"/>
            <a:ext cx="665381" cy="665381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2C7D4E-D32C-AEF1-1F2D-2B2E871E85BD}"/>
              </a:ext>
            </a:extLst>
          </p:cNvPr>
          <p:cNvSpPr txBox="1"/>
          <p:nvPr/>
        </p:nvSpPr>
        <p:spPr>
          <a:xfrm>
            <a:off x="1820883" y="4634406"/>
            <a:ext cx="870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ea typeface="Roboto Light" panose="02000000000000000000" pitchFamily="2" charset="0"/>
              </a:rPr>
              <a:t>Imate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svoj</a:t>
            </a:r>
            <a:r>
              <a:rPr lang="en-US" sz="1200" dirty="0">
                <a:ea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</a:rPr>
              <a:t>eSea</a:t>
            </a:r>
            <a:r>
              <a:rPr lang="hr-HR" sz="1200" dirty="0">
                <a:ea typeface="Roboto Light" panose="02000000000000000000" pitchFamily="2" charset="0"/>
              </a:rPr>
              <a:t>l</a:t>
            </a:r>
            <a:r>
              <a:rPr lang="en-US" sz="1200" dirty="0">
                <a:ea typeface="Roboto Light" panose="02000000000000000000" pitchFamily="2" charset="0"/>
              </a:rPr>
              <a:t>? </a:t>
            </a:r>
            <a:r>
              <a:rPr lang="en-US" sz="1200" dirty="0" err="1">
                <a:ea typeface="Roboto Light" panose="02000000000000000000" pitchFamily="2" charset="0"/>
              </a:rPr>
              <a:t>Počnite</a:t>
            </a:r>
            <a:r>
              <a:rPr lang="en-US" sz="1200" dirty="0">
                <a:ea typeface="Roboto Light" panose="02000000000000000000" pitchFamily="2" charset="0"/>
              </a:rPr>
              <a:t> s </a:t>
            </a:r>
            <a:r>
              <a:rPr lang="en-US" sz="1200" dirty="0" err="1">
                <a:ea typeface="Roboto Light" panose="02000000000000000000" pitchFamily="2" charset="0"/>
              </a:rPr>
              <a:t>izdavanjem</a:t>
            </a:r>
            <a:r>
              <a:rPr lang="en-US" sz="1200" dirty="0">
                <a:ea typeface="Roboto Light" panose="02000000000000000000" pitchFamily="2" charset="0"/>
              </a:rPr>
              <a:t>!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BCD617-D574-66EE-BCEA-36DB901069AD}"/>
              </a:ext>
            </a:extLst>
          </p:cNvPr>
          <p:cNvSpPr/>
          <p:nvPr/>
        </p:nvSpPr>
        <p:spPr>
          <a:xfrm>
            <a:off x="1820882" y="4364536"/>
            <a:ext cx="2101857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33" b="1" dirty="0" err="1">
                <a:solidFill>
                  <a:srgbClr val="3B486F"/>
                </a:solidFill>
              </a:rPr>
              <a:t>Započnite</a:t>
            </a:r>
            <a:r>
              <a:rPr lang="en-US" sz="1333" b="1" dirty="0">
                <a:solidFill>
                  <a:srgbClr val="3B486F"/>
                </a:solidFill>
              </a:rPr>
              <a:t> s </a:t>
            </a:r>
            <a:r>
              <a:rPr lang="en-US" sz="1333" b="1" dirty="0" err="1">
                <a:solidFill>
                  <a:srgbClr val="3B486F"/>
                </a:solidFill>
              </a:rPr>
              <a:t>izdavanjem</a:t>
            </a:r>
            <a:endParaRPr lang="en-US" sz="1333" b="1" dirty="0">
              <a:solidFill>
                <a:srgbClr val="3B486F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53577B-88C5-197C-2162-43D3EA6DD522}"/>
              </a:ext>
            </a:extLst>
          </p:cNvPr>
          <p:cNvGrpSpPr>
            <a:grpSpLocks noChangeAspect="1"/>
          </p:cNvGrpSpPr>
          <p:nvPr/>
        </p:nvGrpSpPr>
        <p:grpSpPr>
          <a:xfrm rot="20271908">
            <a:off x="7473306" y="1701480"/>
            <a:ext cx="4261179" cy="4261179"/>
            <a:chOff x="8576632" y="2693399"/>
            <a:chExt cx="3588965" cy="35889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59C68CD-C8DB-8FAB-D7C6-7FB4ACADC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08628" y="2925668"/>
              <a:ext cx="2800203" cy="2801582"/>
            </a:xfrm>
            <a:prstGeom prst="ellipse">
              <a:avLst/>
            </a:prstGeom>
            <a:solidFill>
              <a:srgbClr val="FFD6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pic>
          <p:nvPicPr>
            <p:cNvPr id="32" name="Graphic 31" descr="Refresh with solid fill">
              <a:extLst>
                <a:ext uri="{FF2B5EF4-FFF2-40B4-BE49-F238E27FC236}">
                  <a16:creationId xmlns:a16="http://schemas.microsoft.com/office/drawing/2014/main" id="{8A541912-773F-2904-C636-BA9DA7739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691966">
              <a:off x="8576632" y="2693399"/>
              <a:ext cx="3588965" cy="3588965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6BF6BCB-F7D2-15F7-F729-B4A22983CD2E}"/>
              </a:ext>
            </a:extLst>
          </p:cNvPr>
          <p:cNvSpPr txBox="1"/>
          <p:nvPr/>
        </p:nvSpPr>
        <p:spPr>
          <a:xfrm>
            <a:off x="7835147" y="3096399"/>
            <a:ext cx="262611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err="1"/>
              <a:t>Zapeli</a:t>
            </a:r>
            <a:r>
              <a:rPr lang="it-IT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it-IT" dirty="0" err="1"/>
              <a:t>Ovdje</a:t>
            </a:r>
            <a:r>
              <a:rPr lang="it-IT" dirty="0"/>
              <a:t> </a:t>
            </a:r>
            <a:r>
              <a:rPr lang="it-IT" dirty="0" err="1"/>
              <a:t>smo</a:t>
            </a:r>
            <a:r>
              <a:rPr lang="it-IT" dirty="0"/>
              <a:t> da </a:t>
            </a:r>
            <a:r>
              <a:rPr lang="it-IT" dirty="0" err="1"/>
              <a:t>pomognemo</a:t>
            </a:r>
            <a:r>
              <a:rPr lang="it-IT" dirty="0"/>
              <a:t>!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3E3BDD-A446-9FE1-B5A4-9A9FA5272284}"/>
              </a:ext>
            </a:extLst>
          </p:cNvPr>
          <p:cNvSpPr txBox="1">
            <a:spLocks noChangeAspect="1"/>
          </p:cNvSpPr>
          <p:nvPr/>
        </p:nvSpPr>
        <p:spPr>
          <a:xfrm>
            <a:off x="1216438" y="1809490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004494"/>
                </a:solidFill>
              </a:rPr>
              <a:t>1</a:t>
            </a:r>
            <a:endParaRPr lang="en-150" b="1">
              <a:solidFill>
                <a:srgbClr val="00449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6B3225-4334-8D17-9FB8-252F2F00BE56}"/>
              </a:ext>
            </a:extLst>
          </p:cNvPr>
          <p:cNvSpPr txBox="1">
            <a:spLocks noChangeAspect="1"/>
          </p:cNvSpPr>
          <p:nvPr/>
        </p:nvSpPr>
        <p:spPr>
          <a:xfrm>
            <a:off x="1216438" y="2700878"/>
            <a:ext cx="32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004494"/>
                </a:solidFill>
              </a:rPr>
              <a:t>2</a:t>
            </a:r>
            <a:endParaRPr lang="en-150" b="1">
              <a:solidFill>
                <a:srgbClr val="00449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C89AE8-914A-BD88-C581-0645DD22BFBF}"/>
              </a:ext>
            </a:extLst>
          </p:cNvPr>
          <p:cNvSpPr txBox="1">
            <a:spLocks noChangeAspect="1"/>
          </p:cNvSpPr>
          <p:nvPr/>
        </p:nvSpPr>
        <p:spPr>
          <a:xfrm>
            <a:off x="1216438" y="3591302"/>
            <a:ext cx="32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004494"/>
                </a:solidFill>
              </a:rPr>
              <a:t>3</a:t>
            </a:r>
            <a:endParaRPr lang="en-150" b="1">
              <a:solidFill>
                <a:srgbClr val="00449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E4003C-AA1E-C9FE-4551-D63B1D9BEA8F}"/>
              </a:ext>
            </a:extLst>
          </p:cNvPr>
          <p:cNvSpPr txBox="1">
            <a:spLocks noChangeAspect="1"/>
          </p:cNvSpPr>
          <p:nvPr/>
        </p:nvSpPr>
        <p:spPr>
          <a:xfrm>
            <a:off x="1216438" y="4477600"/>
            <a:ext cx="32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004494"/>
                </a:solidFill>
              </a:rPr>
              <a:t>4</a:t>
            </a:r>
            <a:endParaRPr lang="en-150" b="1">
              <a:solidFill>
                <a:srgbClr val="004494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4C073C-3151-8816-072B-677D9F988332}"/>
              </a:ext>
            </a:extLst>
          </p:cNvPr>
          <p:cNvSpPr txBox="1">
            <a:spLocks noChangeAspect="1"/>
          </p:cNvSpPr>
          <p:nvPr/>
        </p:nvSpPr>
        <p:spPr>
          <a:xfrm>
            <a:off x="1213826" y="5384874"/>
            <a:ext cx="32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004494"/>
                </a:solidFill>
              </a:rPr>
              <a:t>5</a:t>
            </a:r>
            <a:endParaRPr lang="en-150" b="1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0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359F1E-D4EB-8376-78C0-802F9331F1E7}"/>
              </a:ext>
            </a:extLst>
          </p:cNvPr>
          <p:cNvSpPr/>
          <p:nvPr/>
        </p:nvSpPr>
        <p:spPr>
          <a:xfrm>
            <a:off x="1507670" y="2305614"/>
            <a:ext cx="9176657" cy="2917372"/>
          </a:xfrm>
          <a:prstGeom prst="roundRect">
            <a:avLst>
              <a:gd name="adj" fmla="val 808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/>
              <a:t>Q&amp;A</a:t>
            </a:r>
            <a:endParaRPr lang="en-150" sz="4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4C84E-4BA1-6938-0246-39A12939A1E9}"/>
              </a:ext>
            </a:extLst>
          </p:cNvPr>
          <p:cNvSpPr txBox="1"/>
          <p:nvPr/>
        </p:nvSpPr>
        <p:spPr>
          <a:xfrm>
            <a:off x="1507670" y="2592997"/>
            <a:ext cx="9176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err="1"/>
              <a:t>Imate</a:t>
            </a:r>
            <a:r>
              <a:rPr lang="fi-FI" sz="2800" dirty="0"/>
              <a:t> </a:t>
            </a:r>
            <a:r>
              <a:rPr lang="fi-FI" sz="2800" dirty="0" err="1"/>
              <a:t>još</a:t>
            </a:r>
            <a:r>
              <a:rPr lang="fi-FI" sz="2800" dirty="0"/>
              <a:t> </a:t>
            </a:r>
            <a:r>
              <a:rPr lang="fi-FI" sz="2800" dirty="0" err="1"/>
              <a:t>pitanja</a:t>
            </a:r>
            <a:r>
              <a:rPr lang="fi-FI" sz="2800" dirty="0"/>
              <a:t>?</a:t>
            </a:r>
          </a:p>
          <a:p>
            <a:pPr algn="ctr"/>
            <a:endParaRPr lang="fi-FI" sz="2800" dirty="0"/>
          </a:p>
          <a:p>
            <a:pPr algn="ctr"/>
            <a:r>
              <a:rPr lang="fi-FI" sz="2800" dirty="0" err="1"/>
              <a:t>Javite</a:t>
            </a:r>
            <a:r>
              <a:rPr lang="fi-FI" sz="2800" dirty="0"/>
              <a:t> se </a:t>
            </a:r>
            <a:r>
              <a:rPr lang="fi-FI" sz="2800" dirty="0" err="1"/>
              <a:t>na</a:t>
            </a:r>
            <a:r>
              <a:rPr lang="fi-FI" sz="2800" dirty="0"/>
              <a:t>:</a:t>
            </a:r>
            <a:endParaRPr lang="hr-HR" sz="2800" dirty="0"/>
          </a:p>
          <a:p>
            <a:pPr algn="ctr"/>
            <a:r>
              <a:rPr lang="fi-FI" sz="2800" dirty="0"/>
              <a:t> </a:t>
            </a:r>
          </a:p>
          <a:p>
            <a:pPr algn="ctr"/>
            <a:r>
              <a:rPr lang="fi-FI" sz="2800" dirty="0"/>
              <a:t>EMPL-ELM-SUPPORT@ec.europa.eu</a:t>
            </a:r>
            <a:endParaRPr lang="en-150" sz="2800" dirty="0"/>
          </a:p>
        </p:txBody>
      </p:sp>
      <p:grpSp>
        <p:nvGrpSpPr>
          <p:cNvPr id="5" name="Ques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6E1475D-1669-A2ED-5705-B4361EC810C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 rot="811002">
            <a:off x="8996984" y="833521"/>
            <a:ext cx="1906629" cy="2944183"/>
            <a:chOff x="125" y="77"/>
            <a:chExt cx="215" cy="332"/>
          </a:xfrm>
          <a:solidFill>
            <a:srgbClr val="004494"/>
          </a:solidFill>
        </p:grpSpPr>
        <p:sp>
          <p:nvSpPr>
            <p:cNvPr id="6" name="Question">
              <a:extLst>
                <a:ext uri="{FF2B5EF4-FFF2-40B4-BE49-F238E27FC236}">
                  <a16:creationId xmlns:a16="http://schemas.microsoft.com/office/drawing/2014/main" id="{40DFF667-F717-DCF3-D7B4-EFC87647D770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25" y="77"/>
              <a:ext cx="215" cy="263"/>
            </a:xfrm>
            <a:custGeom>
              <a:avLst/>
              <a:gdLst>
                <a:gd name="T0" fmla="*/ 175 w 275"/>
                <a:gd name="T1" fmla="*/ 337 h 337"/>
                <a:gd name="T2" fmla="*/ 125 w 275"/>
                <a:gd name="T3" fmla="*/ 337 h 337"/>
                <a:gd name="T4" fmla="*/ 125 w 275"/>
                <a:gd name="T5" fmla="*/ 230 h 337"/>
                <a:gd name="T6" fmla="*/ 144 w 275"/>
                <a:gd name="T7" fmla="*/ 225 h 337"/>
                <a:gd name="T8" fmla="*/ 225 w 275"/>
                <a:gd name="T9" fmla="*/ 137 h 337"/>
                <a:gd name="T10" fmla="*/ 138 w 275"/>
                <a:gd name="T11" fmla="*/ 50 h 337"/>
                <a:gd name="T12" fmla="*/ 50 w 275"/>
                <a:gd name="T13" fmla="*/ 137 h 337"/>
                <a:gd name="T14" fmla="*/ 0 w 275"/>
                <a:gd name="T15" fmla="*/ 137 h 337"/>
                <a:gd name="T16" fmla="*/ 138 w 275"/>
                <a:gd name="T17" fmla="*/ 0 h 337"/>
                <a:gd name="T18" fmla="*/ 275 w 275"/>
                <a:gd name="T19" fmla="*/ 137 h 337"/>
                <a:gd name="T20" fmla="*/ 175 w 275"/>
                <a:gd name="T21" fmla="*/ 268 h 337"/>
                <a:gd name="T22" fmla="*/ 175 w 275"/>
                <a:gd name="T2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5" h="337">
                  <a:moveTo>
                    <a:pt x="175" y="337"/>
                  </a:moveTo>
                  <a:lnTo>
                    <a:pt x="125" y="337"/>
                  </a:lnTo>
                  <a:lnTo>
                    <a:pt x="125" y="230"/>
                  </a:lnTo>
                  <a:lnTo>
                    <a:pt x="144" y="225"/>
                  </a:lnTo>
                  <a:cubicBezTo>
                    <a:pt x="148" y="225"/>
                    <a:pt x="225" y="205"/>
                    <a:pt x="225" y="137"/>
                  </a:cubicBezTo>
                  <a:cubicBezTo>
                    <a:pt x="225" y="72"/>
                    <a:pt x="178" y="50"/>
                    <a:pt x="138" y="50"/>
                  </a:cubicBezTo>
                  <a:cubicBezTo>
                    <a:pt x="95" y="50"/>
                    <a:pt x="50" y="72"/>
                    <a:pt x="50" y="137"/>
                  </a:cubicBezTo>
                  <a:lnTo>
                    <a:pt x="0" y="137"/>
                  </a:lnTo>
                  <a:cubicBezTo>
                    <a:pt x="0" y="55"/>
                    <a:pt x="55" y="0"/>
                    <a:pt x="138" y="0"/>
                  </a:cubicBezTo>
                  <a:cubicBezTo>
                    <a:pt x="219" y="0"/>
                    <a:pt x="275" y="56"/>
                    <a:pt x="275" y="137"/>
                  </a:cubicBezTo>
                  <a:cubicBezTo>
                    <a:pt x="275" y="211"/>
                    <a:pt x="218" y="252"/>
                    <a:pt x="175" y="268"/>
                  </a:cubicBezTo>
                  <a:lnTo>
                    <a:pt x="175" y="337"/>
                  </a:lnTo>
                  <a:close/>
                </a:path>
              </a:pathLst>
            </a:custGeom>
            <a:grpFill/>
            <a:ln w="19050">
              <a:solidFill>
                <a:srgbClr val="0044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Question">
              <a:extLst>
                <a:ext uri="{FF2B5EF4-FFF2-40B4-BE49-F238E27FC236}">
                  <a16:creationId xmlns:a16="http://schemas.microsoft.com/office/drawing/2014/main" id="{7AA7BE0F-A5A2-EC1A-AE04-4375C59E5E0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23" y="370"/>
              <a:ext cx="39" cy="39"/>
            </a:xfrm>
            <a:prstGeom prst="rect">
              <a:avLst/>
            </a:prstGeom>
            <a:grpFill/>
            <a:ln w="19050">
              <a:solidFill>
                <a:srgbClr val="00449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18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5A8C-3B3D-66D1-9199-AC0B1A666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 err="1"/>
              <a:t>Hvala</a:t>
            </a:r>
            <a:r>
              <a:rPr lang="pt-PT" b="1" dirty="0"/>
              <a:t> </a:t>
            </a:r>
            <a:r>
              <a:rPr lang="pt-PT" b="1" dirty="0" err="1"/>
              <a:t>vam</a:t>
            </a:r>
            <a:r>
              <a:rPr lang="pt-PT" b="1" dirty="0"/>
              <a:t>!</a:t>
            </a:r>
            <a:endParaRPr lang="en-1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7A2CE-3083-1814-E315-00335997E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0FE73-4EBD-8330-22C0-143CD4B8D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8737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</a:t>
            </a:r>
            <a:endParaRPr lang="en-1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D4FD2-B0BB-BFF0-7956-07751A7BF7DF}"/>
              </a:ext>
            </a:extLst>
          </p:cNvPr>
          <p:cNvSpPr txBox="1"/>
          <p:nvPr/>
        </p:nvSpPr>
        <p:spPr>
          <a:xfrm>
            <a:off x="838200" y="1506149"/>
            <a:ext cx="10515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Dijeljenje najboljih praksi iz same Hrvatske</a:t>
            </a:r>
          </a:p>
          <a:p>
            <a:pPr marL="342900" indent="-342900">
              <a:spcAft>
                <a:spcPts val="1200"/>
              </a:spcAft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Što su Europske digitalne vjerodajnice za učenje?</a:t>
            </a:r>
          </a:p>
          <a:p>
            <a:pPr marL="342900" indent="-342900">
              <a:spcAft>
                <a:spcPts val="1200"/>
              </a:spcAft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Zašto nam trebaju digitalne vjerodajnice?</a:t>
            </a:r>
            <a:r>
              <a:rPr lang="pt-PT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Adapting</a:t>
            </a:r>
            <a:r>
              <a:rPr lang="pt-PT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to </a:t>
            </a:r>
            <a:r>
              <a:rPr lang="pt-PT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pt-PT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Digital </a:t>
            </a:r>
            <a:r>
              <a:rPr lang="pt-PT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Transition</a:t>
            </a:r>
            <a:endParaRPr lang="pt-PT" sz="1600" dirty="0">
              <a:solidFill>
                <a:srgbClr val="505050"/>
              </a:solidFill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Sigurnost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povjerenje</a:t>
            </a:r>
            <a:endParaRPr lang="en-US" sz="1600" dirty="0">
              <a:solidFill>
                <a:srgbClr val="505050"/>
              </a:solidFill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Podrška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prepoznavanju</a:t>
            </a:r>
            <a:endParaRPr lang="en-US" sz="1600" dirty="0">
              <a:solidFill>
                <a:srgbClr val="505050"/>
              </a:solidFill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Prikazivanje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znanja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vještina</a:t>
            </a:r>
            <a:endParaRPr lang="en-US" sz="1600" dirty="0">
              <a:solidFill>
                <a:srgbClr val="505050"/>
              </a:solidFill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Vlasništvo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nad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vašim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podacima</a:t>
            </a:r>
            <a:endParaRPr lang="hr-HR" sz="1600" dirty="0">
              <a:solidFill>
                <a:srgbClr val="50505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Uvod</a:t>
            </a:r>
            <a:r>
              <a:rPr lang="pt-PT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u </a:t>
            </a:r>
            <a:r>
              <a:rPr lang="pt-PT" sz="20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infrastrukturu</a:t>
            </a:r>
            <a:endParaRPr lang="hr-HR" sz="2000" dirty="0">
              <a:solidFill>
                <a:srgbClr val="50505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Želim</a:t>
            </a:r>
            <a:r>
              <a:rPr lang="en-US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početi</a:t>
            </a:r>
            <a:r>
              <a:rPr lang="en-US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što</a:t>
            </a:r>
            <a:r>
              <a:rPr lang="en-US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trebam</a:t>
            </a:r>
            <a:r>
              <a:rPr lang="en-US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napraviti</a:t>
            </a:r>
            <a:r>
              <a:rPr lang="en-US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Clr>
                <a:srgbClr val="004494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Pitanja</a:t>
            </a:r>
            <a:r>
              <a:rPr lang="en-US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odgovori</a:t>
            </a:r>
            <a:r>
              <a:rPr lang="en-US" sz="2000" dirty="0">
                <a:solidFill>
                  <a:srgbClr val="505050"/>
                </a:solidFill>
                <a:latin typeface="+mj-lt"/>
                <a:cs typeface="Arial" panose="020B0604020202020204" pitchFamily="34" charset="0"/>
              </a:rPr>
              <a:t> (P&amp;O)</a:t>
            </a:r>
          </a:p>
        </p:txBody>
      </p:sp>
      <p:pic>
        <p:nvPicPr>
          <p:cNvPr id="4" name="Picture 3" descr="Hourglass and a calendar">
            <a:extLst>
              <a:ext uri="{FF2B5EF4-FFF2-40B4-BE49-F238E27FC236}">
                <a16:creationId xmlns:a16="http://schemas.microsoft.com/office/drawing/2014/main" id="{D63FAE0D-D0C4-0F36-063B-64ACE7F66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81"/>
          <a:stretch/>
        </p:blipFill>
        <p:spPr>
          <a:xfrm>
            <a:off x="7295103" y="236365"/>
            <a:ext cx="4450939" cy="57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8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1539-76A4-A389-881D-11EA534A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UNIST i Europske digitalne vjerodajnice za učenje</a:t>
            </a:r>
            <a:endParaRPr lang="en-IE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2BE0B3C-0866-FDD3-22E6-F7AD89544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924" y="1474158"/>
            <a:ext cx="8369221" cy="46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5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D383-9C96-0331-3A17-9523D0B8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fi-FI" dirty="0" err="1"/>
              <a:t>olitike</a:t>
            </a:r>
            <a:r>
              <a:rPr lang="fi-FI" dirty="0"/>
              <a:t> (</a:t>
            </a:r>
            <a:r>
              <a:rPr lang="fi-FI" dirty="0" err="1"/>
              <a:t>cjeloživotno</a:t>
            </a:r>
            <a:r>
              <a:rPr lang="fi-FI" dirty="0"/>
              <a:t> </a:t>
            </a:r>
            <a:r>
              <a:rPr lang="fi-FI" dirty="0" err="1"/>
              <a:t>učenje</a:t>
            </a:r>
            <a:r>
              <a:rPr lang="fi-FI" dirty="0"/>
              <a:t>)</a:t>
            </a:r>
            <a:endParaRPr lang="en-1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D20F3-195C-DFF7-4223-ECC81BE89BFE}"/>
              </a:ext>
            </a:extLst>
          </p:cNvPr>
          <p:cNvSpPr txBox="1"/>
          <p:nvPr/>
        </p:nvSpPr>
        <p:spPr>
          <a:xfrm>
            <a:off x="319543" y="2269569"/>
            <a:ext cx="3615205" cy="40011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kumimoji="0" lang="de-DE" sz="2000" b="0" i="0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Education Action Plan</a:t>
            </a:r>
            <a:endParaRPr kumimoji="0" lang="de-DE" sz="2000" b="0" i="0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CFC1CC-FF7A-BBEC-C9E9-29C1A3449C28}"/>
              </a:ext>
            </a:extLst>
          </p:cNvPr>
          <p:cNvSpPr/>
          <p:nvPr/>
        </p:nvSpPr>
        <p:spPr>
          <a:xfrm>
            <a:off x="6442187" y="1414574"/>
            <a:ext cx="2095715" cy="2103120"/>
          </a:xfrm>
          <a:prstGeom prst="ellipse">
            <a:avLst/>
          </a:prstGeom>
          <a:solidFill>
            <a:srgbClr val="0C4DA3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1A8407-634A-A189-4021-55F03C9FAF38}"/>
              </a:ext>
            </a:extLst>
          </p:cNvPr>
          <p:cNvSpPr/>
          <p:nvPr/>
        </p:nvSpPr>
        <p:spPr>
          <a:xfrm>
            <a:off x="3998360" y="3835846"/>
            <a:ext cx="2095715" cy="2103120"/>
          </a:xfrm>
          <a:prstGeom prst="ellipse">
            <a:avLst/>
          </a:prstGeom>
          <a:solidFill>
            <a:srgbClr val="0C4DA3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8B42E3-B2C7-8A16-3CBC-994AC9B2E9F8}"/>
              </a:ext>
            </a:extLst>
          </p:cNvPr>
          <p:cNvSpPr/>
          <p:nvPr/>
        </p:nvSpPr>
        <p:spPr>
          <a:xfrm>
            <a:off x="6504781" y="3835846"/>
            <a:ext cx="2095715" cy="2103120"/>
          </a:xfrm>
          <a:prstGeom prst="ellipse">
            <a:avLst/>
          </a:prstGeom>
          <a:solidFill>
            <a:srgbClr val="0C4DA3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D87A8F-AF80-B75B-A8DD-3660EF1C089B}"/>
              </a:ext>
            </a:extLst>
          </p:cNvPr>
          <p:cNvSpPr/>
          <p:nvPr/>
        </p:nvSpPr>
        <p:spPr>
          <a:xfrm>
            <a:off x="3998360" y="1433453"/>
            <a:ext cx="2095715" cy="2103120"/>
          </a:xfrm>
          <a:prstGeom prst="ellipse">
            <a:avLst/>
          </a:prstGeom>
          <a:solidFill>
            <a:srgbClr val="0C4DA3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80F36-911D-A120-3DF5-4E5544BB9F0D}"/>
              </a:ext>
            </a:extLst>
          </p:cNvPr>
          <p:cNvGrpSpPr/>
          <p:nvPr/>
        </p:nvGrpSpPr>
        <p:grpSpPr>
          <a:xfrm>
            <a:off x="4927828" y="2314610"/>
            <a:ext cx="2743200" cy="2743200"/>
            <a:chOff x="4724400" y="2232026"/>
            <a:chExt cx="2743200" cy="27432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D86F32C-7C25-94A5-BD87-8E9DF0951E68}"/>
                </a:ext>
              </a:extLst>
            </p:cNvPr>
            <p:cNvSpPr/>
            <p:nvPr/>
          </p:nvSpPr>
          <p:spPr>
            <a:xfrm>
              <a:off x="4724400" y="2232026"/>
              <a:ext cx="2743200" cy="2743200"/>
            </a:xfrm>
            <a:prstGeom prst="ellipse">
              <a:avLst/>
            </a:prstGeom>
            <a:solidFill>
              <a:srgbClr val="FFF200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Helvetica Neue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6AB77D-EF82-467E-3B24-47E1A5265F57}"/>
                </a:ext>
              </a:extLst>
            </p:cNvPr>
            <p:cNvSpPr txBox="1"/>
            <p:nvPr/>
          </p:nvSpPr>
          <p:spPr>
            <a:xfrm>
              <a:off x="4970281" y="2941906"/>
              <a:ext cx="2251438" cy="132343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71650" algn="l"/>
                </a:tabLst>
                <a:defRPr/>
              </a:pPr>
              <a:r>
                <a:rPr kumimoji="0" lang="de-DE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C4DA3"/>
                  </a:solidFill>
                  <a:effectLst/>
                  <a:uLnTx/>
                  <a:uFillTx/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Europske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C4DA3"/>
                  </a:solidFill>
                  <a:effectLst/>
                  <a:uLnTx/>
                  <a:uFillTx/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kumimoji="0" lang="de-DE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C4DA3"/>
                  </a:solidFill>
                  <a:effectLst/>
                  <a:uLnTx/>
                  <a:uFillTx/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digitalne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C4DA3"/>
                  </a:solidFill>
                  <a:effectLst/>
                  <a:uLnTx/>
                  <a:uFillTx/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kumimoji="0" lang="de-DE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C4DA3"/>
                  </a:solidFill>
                  <a:effectLst/>
                  <a:uLnTx/>
                  <a:uFillTx/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vjerodajnice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C4DA3"/>
                  </a:solidFill>
                  <a:effectLst/>
                  <a:uLnTx/>
                  <a:uFillTx/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kumimoji="0" lang="de-DE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C4DA3"/>
                  </a:solidFill>
                  <a:effectLst/>
                  <a:uLnTx/>
                  <a:uFillTx/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za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C4DA3"/>
                  </a:solidFill>
                  <a:effectLst/>
                  <a:uLnTx/>
                  <a:uFillTx/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kumimoji="0" lang="de-DE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C4DA3"/>
                  </a:solidFill>
                  <a:effectLst/>
                  <a:uLnTx/>
                  <a:uFillTx/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učenje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C4DA3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1D648B-5A73-5434-49BF-96FCDB96E4C1}"/>
              </a:ext>
            </a:extLst>
          </p:cNvPr>
          <p:cNvGrpSpPr/>
          <p:nvPr/>
        </p:nvGrpSpPr>
        <p:grpSpPr>
          <a:xfrm>
            <a:off x="4268977" y="1707773"/>
            <a:ext cx="1554480" cy="1554480"/>
            <a:chOff x="4065549" y="1625189"/>
            <a:chExt cx="1554480" cy="15544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251832-A66A-CF81-F848-3A05B8040597}"/>
                </a:ext>
              </a:extLst>
            </p:cNvPr>
            <p:cNvSpPr/>
            <p:nvPr/>
          </p:nvSpPr>
          <p:spPr>
            <a:xfrm>
              <a:off x="4065549" y="1625189"/>
              <a:ext cx="1554480" cy="1554480"/>
            </a:xfrm>
            <a:prstGeom prst="ellipse">
              <a:avLst/>
            </a:prstGeom>
            <a:solidFill>
              <a:srgbClr val="0C4DA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Helvetica Neue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EB52DD6-6F65-5AF7-22A0-2D5CFB9D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23029" y="2082669"/>
              <a:ext cx="639520" cy="63952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7F7D5F-F6E4-23DF-34A4-0A3B9B5EBBDD}"/>
              </a:ext>
            </a:extLst>
          </p:cNvPr>
          <p:cNvGrpSpPr/>
          <p:nvPr/>
        </p:nvGrpSpPr>
        <p:grpSpPr>
          <a:xfrm>
            <a:off x="6712804" y="1697023"/>
            <a:ext cx="1554480" cy="1554480"/>
            <a:chOff x="6571970" y="1625189"/>
            <a:chExt cx="1554480" cy="155448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3EE197-97FB-E2B6-0BAE-9A2DF5255E6D}"/>
                </a:ext>
              </a:extLst>
            </p:cNvPr>
            <p:cNvSpPr/>
            <p:nvPr/>
          </p:nvSpPr>
          <p:spPr>
            <a:xfrm>
              <a:off x="6571970" y="1625189"/>
              <a:ext cx="1554480" cy="1554480"/>
            </a:xfrm>
            <a:prstGeom prst="ellipse">
              <a:avLst/>
            </a:prstGeom>
            <a:solidFill>
              <a:srgbClr val="0C4DA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Helvetica Neue"/>
                <a:ea typeface="+mn-ea"/>
                <a:cs typeface="+mn-cs"/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D22F2F9-D2EA-7D67-66CC-563C91624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29450" y="2082669"/>
              <a:ext cx="639520" cy="63952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2BE547-FCD2-2554-5F0B-86282CD58950}"/>
              </a:ext>
            </a:extLst>
          </p:cNvPr>
          <p:cNvGrpSpPr/>
          <p:nvPr/>
        </p:nvGrpSpPr>
        <p:grpSpPr>
          <a:xfrm>
            <a:off x="4268977" y="4110166"/>
            <a:ext cx="1554480" cy="1554480"/>
            <a:chOff x="4065549" y="4027582"/>
            <a:chExt cx="1554480" cy="155448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63E5D5-1DB9-4BB1-E572-6794C88EDA6B}"/>
                </a:ext>
              </a:extLst>
            </p:cNvPr>
            <p:cNvSpPr/>
            <p:nvPr/>
          </p:nvSpPr>
          <p:spPr>
            <a:xfrm>
              <a:off x="4065549" y="4027582"/>
              <a:ext cx="1554480" cy="1554480"/>
            </a:xfrm>
            <a:prstGeom prst="ellipse">
              <a:avLst/>
            </a:prstGeom>
            <a:solidFill>
              <a:srgbClr val="0C4DA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Helvetica Neue"/>
                <a:ea typeface="+mn-ea"/>
                <a:cs typeface="+mn-cs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9AE680E-2B18-A55E-1BED-D6507F905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23029" y="4485062"/>
              <a:ext cx="639520" cy="63952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9A84E47-B4FE-2C04-26F1-A994AB00AFEF}"/>
              </a:ext>
            </a:extLst>
          </p:cNvPr>
          <p:cNvSpPr txBox="1"/>
          <p:nvPr/>
        </p:nvSpPr>
        <p:spPr>
          <a:xfrm>
            <a:off x="158714" y="4676235"/>
            <a:ext cx="3776035" cy="400110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pPr algn="r">
              <a:tabLst>
                <a:tab pos="1771650" algn="l"/>
              </a:tabLst>
              <a:defRPr/>
            </a:pPr>
            <a:r>
              <a:rPr lang="de-DE" sz="200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Pillar of Social Rights</a:t>
            </a:r>
            <a:endParaRPr lang="en-US" sz="2000">
              <a:solidFill>
                <a:srgbClr val="505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AE1741-2FF0-4938-E9B4-E8F661070798}"/>
              </a:ext>
            </a:extLst>
          </p:cNvPr>
          <p:cNvSpPr txBox="1"/>
          <p:nvPr/>
        </p:nvSpPr>
        <p:spPr>
          <a:xfrm>
            <a:off x="8670587" y="2269569"/>
            <a:ext cx="3365939" cy="40011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kumimoji="0" lang="de-DE" sz="2000" b="0" i="0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Europass Decision</a:t>
            </a:r>
            <a:endParaRPr kumimoji="0" lang="de-DE" sz="2000" b="0" i="0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856E46-5A49-194A-FD47-E78AC69ED687}"/>
              </a:ext>
            </a:extLst>
          </p:cNvPr>
          <p:cNvSpPr txBox="1"/>
          <p:nvPr/>
        </p:nvSpPr>
        <p:spPr>
          <a:xfrm>
            <a:off x="8667347" y="4676235"/>
            <a:ext cx="3365939" cy="40011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kumimoji="0" lang="de-DE" sz="2000" b="0" i="0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Skills Agenda</a:t>
            </a:r>
            <a:endParaRPr kumimoji="0" lang="de-DE" sz="2000" b="0" i="0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D1265F-1EEA-63CB-8E2A-C79A2132D302}"/>
              </a:ext>
            </a:extLst>
          </p:cNvPr>
          <p:cNvGrpSpPr/>
          <p:nvPr/>
        </p:nvGrpSpPr>
        <p:grpSpPr>
          <a:xfrm>
            <a:off x="6775398" y="4110166"/>
            <a:ext cx="1554480" cy="1554480"/>
            <a:chOff x="6571970" y="4027582"/>
            <a:chExt cx="1554480" cy="155448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918DE0-8BA3-3081-1890-7E0DB1434BD7}"/>
                </a:ext>
              </a:extLst>
            </p:cNvPr>
            <p:cNvSpPr/>
            <p:nvPr/>
          </p:nvSpPr>
          <p:spPr>
            <a:xfrm>
              <a:off x="6571970" y="4027582"/>
              <a:ext cx="1554480" cy="1554480"/>
            </a:xfrm>
            <a:prstGeom prst="ellipse">
              <a:avLst/>
            </a:prstGeom>
            <a:solidFill>
              <a:srgbClr val="0C4DA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Helvetica Neue"/>
                <a:ea typeface="+mn-ea"/>
                <a:cs typeface="+mn-cs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24A6925E-69B4-6906-57EC-A5624FA4B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029450" y="4485062"/>
              <a:ext cx="639520" cy="63952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816B4F5-4128-B48B-8737-61E1B777C870}"/>
              </a:ext>
            </a:extLst>
          </p:cNvPr>
          <p:cNvSpPr txBox="1"/>
          <p:nvPr/>
        </p:nvSpPr>
        <p:spPr>
          <a:xfrm>
            <a:off x="253709" y="3337135"/>
            <a:ext cx="3615206" cy="70788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Micro-Credentials</a:t>
            </a:r>
            <a:r>
              <a:rPr kumimoji="0" lang="sl-SI" sz="2000" b="0" i="0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sl-SI" sz="2000" b="0" i="0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Recommendation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FB69E3-92F6-A83B-467B-94944A020402}"/>
              </a:ext>
            </a:extLst>
          </p:cNvPr>
          <p:cNvSpPr txBox="1"/>
          <p:nvPr/>
        </p:nvSpPr>
        <p:spPr>
          <a:xfrm>
            <a:off x="8667347" y="3332266"/>
            <a:ext cx="3615206" cy="70788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kumimoji="0" lang="sl-SI" sz="2000" b="0" i="0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Individual Learning</a:t>
            </a:r>
            <a:br>
              <a:rPr kumimoji="0" lang="sl-SI" sz="2000" b="0" i="0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sl-SI" sz="2000" b="0" i="0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Recommendation</a:t>
            </a:r>
            <a:endParaRPr kumimoji="0" lang="en-US" sz="2000" b="0" i="0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500CA8-66B6-33DF-2B3D-28CB430B6308}"/>
              </a:ext>
            </a:extLst>
          </p:cNvPr>
          <p:cNvSpPr txBox="1"/>
          <p:nvPr/>
        </p:nvSpPr>
        <p:spPr>
          <a:xfrm>
            <a:off x="3432705" y="6004986"/>
            <a:ext cx="5733445" cy="40011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lang="fr-BE" sz="2000" err="1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Achieving</a:t>
            </a:r>
            <a:r>
              <a:rPr lang="sl-SI" sz="200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European Education Area</a:t>
            </a:r>
            <a:r>
              <a:rPr lang="nl-NL" sz="200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(2025)</a:t>
            </a:r>
            <a:endParaRPr lang="de-DE" sz="2000">
              <a:solidFill>
                <a:srgbClr val="505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2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Što</a:t>
            </a:r>
            <a:r>
              <a:rPr lang="nl-NL" dirty="0"/>
              <a:t> je </a:t>
            </a:r>
            <a:r>
              <a:rPr lang="nl-NL" dirty="0" err="1"/>
              <a:t>digitalna</a:t>
            </a:r>
            <a:r>
              <a:rPr lang="nl-NL" dirty="0"/>
              <a:t> </a:t>
            </a:r>
            <a:r>
              <a:rPr lang="nl-NL" dirty="0" err="1"/>
              <a:t>vjerodajnica</a:t>
            </a:r>
            <a:r>
              <a:rPr lang="nl-NL" dirty="0"/>
              <a:t>?</a:t>
            </a:r>
            <a:endParaRPr lang="en-150" dirty="0"/>
          </a:p>
        </p:txBody>
      </p:sp>
      <p:sp>
        <p:nvSpPr>
          <p:cNvPr id="3" name="Rectángulo 37">
            <a:extLst>
              <a:ext uri="{FF2B5EF4-FFF2-40B4-BE49-F238E27FC236}">
                <a16:creationId xmlns:a16="http://schemas.microsoft.com/office/drawing/2014/main" id="{C1F15BC0-6D65-0CDE-0D6F-810556B83F71}"/>
              </a:ext>
            </a:extLst>
          </p:cNvPr>
          <p:cNvSpPr/>
          <p:nvPr/>
        </p:nvSpPr>
        <p:spPr>
          <a:xfrm>
            <a:off x="0" y="1608391"/>
            <a:ext cx="12191999" cy="782357"/>
          </a:xfrm>
          <a:prstGeom prst="rect">
            <a:avLst/>
          </a:prstGeom>
          <a:solidFill>
            <a:srgbClr val="034DA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en-GB"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D7871-F87C-DB17-A71B-640193600B29}"/>
              </a:ext>
            </a:extLst>
          </p:cNvPr>
          <p:cNvSpPr txBox="1"/>
          <p:nvPr/>
        </p:nvSpPr>
        <p:spPr>
          <a:xfrm>
            <a:off x="5433754" y="1679118"/>
            <a:ext cx="1325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Što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je to?</a:t>
            </a:r>
          </a:p>
        </p:txBody>
      </p:sp>
      <p:sp>
        <p:nvSpPr>
          <p:cNvPr id="7" name="Flecha: pentágono 16">
            <a:extLst>
              <a:ext uri="{FF2B5EF4-FFF2-40B4-BE49-F238E27FC236}">
                <a16:creationId xmlns:a16="http://schemas.microsoft.com/office/drawing/2014/main" id="{7D6514CA-0AB7-A531-0431-2FD26D8344A7}"/>
              </a:ext>
            </a:extLst>
          </p:cNvPr>
          <p:cNvSpPr/>
          <p:nvPr/>
        </p:nvSpPr>
        <p:spPr>
          <a:xfrm>
            <a:off x="-6129" y="1678076"/>
            <a:ext cx="238175" cy="34387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Helvetica" panose="020B0604020202020204" pitchFamily="34" charset="0"/>
            </a:endParaRPr>
          </a:p>
        </p:txBody>
      </p:sp>
      <p:sp>
        <p:nvSpPr>
          <p:cNvPr id="8" name="Flecha: pentágono 16">
            <a:extLst>
              <a:ext uri="{FF2B5EF4-FFF2-40B4-BE49-F238E27FC236}">
                <a16:creationId xmlns:a16="http://schemas.microsoft.com/office/drawing/2014/main" id="{1D20E770-A56E-0777-D708-0C2A80D30147}"/>
              </a:ext>
            </a:extLst>
          </p:cNvPr>
          <p:cNvSpPr/>
          <p:nvPr/>
        </p:nvSpPr>
        <p:spPr>
          <a:xfrm rot="10800000">
            <a:off x="11953824" y="1671881"/>
            <a:ext cx="238175" cy="34387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Helvetica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DA800F-4DA7-55EF-67AA-69AEAEDD044A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 flipV="1">
            <a:off x="6758964" y="1843816"/>
            <a:ext cx="5194860" cy="457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CA65CB-A31E-CF46-B60D-980F2E72CC4F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232046" y="1848395"/>
            <a:ext cx="5201708" cy="16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04352FF-8369-1778-E2E0-8EFE286AEF7D}"/>
              </a:ext>
            </a:extLst>
          </p:cNvPr>
          <p:cNvSpPr txBox="1"/>
          <p:nvPr/>
        </p:nvSpPr>
        <p:spPr>
          <a:xfrm>
            <a:off x="425245" y="2002417"/>
            <a:ext cx="1134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Digitalna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prezentacija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naših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tradicionalnih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obrazovnih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vjerodajnica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sigurno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primljena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izravno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u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digitalni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novčanik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cs typeface="Helvetica" panose="020B0604020202020204" pitchFamily="34" charset="0"/>
              </a:rPr>
              <a:t>korisnik</a:t>
            </a:r>
            <a:endParaRPr lang="en-US" sz="1600" i="1" dirty="0">
              <a:solidFill>
                <a:schemeClr val="accent1">
                  <a:lumMod val="50000"/>
                </a:schemeClr>
              </a:solidFill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73074-B26F-2052-70F7-79E6A1C9F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241" y="2553182"/>
            <a:ext cx="7261354" cy="40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r>
              <a:rPr lang="pl-PL" dirty="0" err="1"/>
              <a:t>Zašto</a:t>
            </a:r>
            <a:r>
              <a:rPr lang="pl-PL" dirty="0"/>
              <a:t> nam </a:t>
            </a:r>
            <a:r>
              <a:rPr lang="pl-PL" dirty="0" err="1"/>
              <a:t>trebaju</a:t>
            </a:r>
            <a:r>
              <a:rPr lang="pl-PL" dirty="0"/>
              <a:t> digitalne </a:t>
            </a:r>
            <a:r>
              <a:rPr lang="pl-PL" dirty="0" err="1"/>
              <a:t>vjerodajnice</a:t>
            </a:r>
            <a:r>
              <a:rPr lang="pl-PL" dirty="0"/>
              <a:t>?</a:t>
            </a:r>
            <a:endParaRPr lang="en-1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535B9A6-4531-08F9-8DAA-8715E974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25942"/>
            <a:ext cx="10515601" cy="366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5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Digitalni</a:t>
            </a:r>
            <a:r>
              <a:rPr lang="nl-NL" dirty="0"/>
              <a:t> </a:t>
            </a:r>
            <a:r>
              <a:rPr lang="nl-NL" dirty="0" err="1"/>
              <a:t>prijelaz</a:t>
            </a:r>
            <a:r>
              <a:rPr lang="nl-NL" dirty="0"/>
              <a:t> za </a:t>
            </a:r>
            <a:r>
              <a:rPr lang="nl-NL" dirty="0" err="1"/>
              <a:t>vjerodajnice</a:t>
            </a:r>
            <a:endParaRPr lang="en-1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6D97AA-7E8E-0C89-208F-F819C6611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27" y="4130040"/>
            <a:ext cx="6153150" cy="25336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87FFF43-9882-80C8-D57C-310C96FD255E}"/>
              </a:ext>
            </a:extLst>
          </p:cNvPr>
          <p:cNvSpPr txBox="1"/>
          <p:nvPr/>
        </p:nvSpPr>
        <p:spPr>
          <a:xfrm>
            <a:off x="1202076" y="1831925"/>
            <a:ext cx="8103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Korak</a:t>
            </a:r>
            <a:r>
              <a:rPr lang="fi-FI" b="1" dirty="0"/>
              <a:t> </a:t>
            </a:r>
            <a:r>
              <a:rPr lang="fi-FI" b="1" dirty="0" err="1"/>
              <a:t>dalje</a:t>
            </a:r>
            <a:r>
              <a:rPr lang="fi-FI" b="1" dirty="0"/>
              <a:t> </a:t>
            </a:r>
            <a:r>
              <a:rPr lang="fi-FI" b="1" dirty="0" err="1"/>
              <a:t>od</a:t>
            </a:r>
            <a:r>
              <a:rPr lang="fi-FI" b="1" dirty="0"/>
              <a:t> </a:t>
            </a:r>
            <a:r>
              <a:rPr lang="fi-FI" b="1" dirty="0" err="1"/>
              <a:t>papira</a:t>
            </a: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Prilagodba</a:t>
            </a:r>
            <a:r>
              <a:rPr lang="fi-FI" b="1" dirty="0"/>
              <a:t> </a:t>
            </a:r>
            <a:r>
              <a:rPr lang="fi-FI" b="1" dirty="0" err="1"/>
              <a:t>tržišnim</a:t>
            </a:r>
            <a:r>
              <a:rPr lang="fi-FI" b="1" dirty="0"/>
              <a:t> </a:t>
            </a:r>
            <a:r>
              <a:rPr lang="fi-FI" b="1" dirty="0" err="1"/>
              <a:t>potrebama</a:t>
            </a:r>
            <a:endParaRPr lang="fi-FI" b="1" dirty="0"/>
          </a:p>
          <a:p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Dijeljenje</a:t>
            </a:r>
            <a:r>
              <a:rPr lang="fi-FI" b="1" dirty="0"/>
              <a:t> </a:t>
            </a:r>
            <a:r>
              <a:rPr lang="fi-FI" b="1" dirty="0" err="1"/>
              <a:t>vjerodajnica</a:t>
            </a:r>
            <a:r>
              <a:rPr lang="fi-FI" b="1" dirty="0"/>
              <a:t> </a:t>
            </a:r>
            <a:r>
              <a:rPr lang="fi-FI" b="1" dirty="0" err="1"/>
              <a:t>online</a:t>
            </a: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Sve</a:t>
            </a:r>
            <a:r>
              <a:rPr lang="fi-FI" b="1" dirty="0"/>
              <a:t> </a:t>
            </a:r>
            <a:r>
              <a:rPr lang="fi-FI" b="1" dirty="0" err="1"/>
              <a:t>vaše</a:t>
            </a:r>
            <a:r>
              <a:rPr lang="fi-FI" b="1" dirty="0"/>
              <a:t> </a:t>
            </a:r>
            <a:r>
              <a:rPr lang="fi-FI" b="1" dirty="0" err="1"/>
              <a:t>vjerodajnice</a:t>
            </a:r>
            <a:r>
              <a:rPr lang="fi-FI" b="1" dirty="0"/>
              <a:t> </a:t>
            </a:r>
            <a:r>
              <a:rPr lang="fi-FI" b="1" dirty="0" err="1"/>
              <a:t>na</a:t>
            </a:r>
            <a:r>
              <a:rPr lang="fi-FI" b="1" dirty="0"/>
              <a:t> </a:t>
            </a:r>
            <a:r>
              <a:rPr lang="fi-FI" b="1" dirty="0" err="1"/>
              <a:t>jednom</a:t>
            </a:r>
            <a:r>
              <a:rPr lang="fi-FI" b="1" dirty="0"/>
              <a:t> </a:t>
            </a:r>
            <a:r>
              <a:rPr lang="fi-FI" b="1" dirty="0" err="1"/>
              <a:t>mjestu</a:t>
            </a: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Učinkovitost</a:t>
            </a:r>
            <a:r>
              <a:rPr lang="fi-FI" b="1" dirty="0"/>
              <a:t> </a:t>
            </a:r>
            <a:r>
              <a:rPr lang="fi-FI" b="1" dirty="0" err="1"/>
              <a:t>troškova</a:t>
            </a:r>
            <a:r>
              <a:rPr lang="fi-FI" b="1" dirty="0"/>
              <a:t> i </a:t>
            </a:r>
            <a:r>
              <a:rPr lang="fi-FI" b="1" dirty="0" err="1"/>
              <a:t>vremena</a:t>
            </a:r>
            <a:endParaRPr lang="en-15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0EFE651-0F61-E70C-6BCB-B0168D9A8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416" y="1650325"/>
            <a:ext cx="3109913" cy="3333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C7E3D9-A796-D60A-1496-8AAF88595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602" y="788878"/>
            <a:ext cx="2694796" cy="5144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DB8257-3B78-192F-E558-5AF71E0D5B08}"/>
              </a:ext>
            </a:extLst>
          </p:cNvPr>
          <p:cNvSpPr/>
          <p:nvPr/>
        </p:nvSpPr>
        <p:spPr>
          <a:xfrm>
            <a:off x="9915525" y="776287"/>
            <a:ext cx="2096804" cy="51446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81301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Sigurnost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povjerenje</a:t>
            </a:r>
            <a:endParaRPr lang="en-1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08A062-9F8D-9F07-BB39-D9C29A213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52" y="3878212"/>
            <a:ext cx="4726248" cy="19935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5456532-0BA8-2464-3070-96662EBAFD3B}"/>
              </a:ext>
            </a:extLst>
          </p:cNvPr>
          <p:cNvSpPr txBox="1"/>
          <p:nvPr/>
        </p:nvSpPr>
        <p:spPr>
          <a:xfrm>
            <a:off x="1108710" y="2068830"/>
            <a:ext cx="6503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err="1"/>
              <a:t>eSeal</a:t>
            </a:r>
            <a:r>
              <a:rPr lang="hu-HU" dirty="0"/>
              <a:t> : </a:t>
            </a:r>
            <a:r>
              <a:rPr lang="hu-HU" dirty="0" err="1"/>
              <a:t>digitalni</a:t>
            </a:r>
            <a:r>
              <a:rPr lang="hu-HU" dirty="0"/>
              <a:t> </a:t>
            </a:r>
            <a:r>
              <a:rPr lang="hu-HU" dirty="0" err="1"/>
              <a:t>ekvivalent</a:t>
            </a:r>
            <a:r>
              <a:rPr lang="hu-HU" dirty="0"/>
              <a:t> </a:t>
            </a:r>
            <a:r>
              <a:rPr lang="hu-HU" dirty="0" err="1"/>
              <a:t>pečata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err="1"/>
              <a:t>Certificiranje</a:t>
            </a:r>
            <a:r>
              <a:rPr lang="hu-HU" b="1" dirty="0"/>
              <a:t> </a:t>
            </a:r>
            <a:r>
              <a:rPr lang="hu-HU" b="1" dirty="0" err="1"/>
              <a:t>podrijetla</a:t>
            </a:r>
            <a:r>
              <a:rPr lang="hu-HU" dirty="0"/>
              <a:t>: borba </a:t>
            </a:r>
            <a:r>
              <a:rPr lang="hu-HU" dirty="0" err="1"/>
              <a:t>protiv</a:t>
            </a:r>
            <a:r>
              <a:rPr lang="hu-HU" dirty="0"/>
              <a:t> </a:t>
            </a:r>
            <a:r>
              <a:rPr lang="hu-HU" dirty="0" err="1"/>
              <a:t>lažnih</a:t>
            </a:r>
            <a:r>
              <a:rPr lang="hu-HU" dirty="0"/>
              <a:t> diploma</a:t>
            </a:r>
            <a:endParaRPr lang="en-1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B18F95-1427-CCF5-0C5C-593044B70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602" y="788878"/>
            <a:ext cx="2694796" cy="51446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A8CFF1-F7AA-EC66-298A-8BEE052A8F38}"/>
              </a:ext>
            </a:extLst>
          </p:cNvPr>
          <p:cNvSpPr/>
          <p:nvPr/>
        </p:nvSpPr>
        <p:spPr>
          <a:xfrm>
            <a:off x="10458450" y="776287"/>
            <a:ext cx="1553879" cy="51446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D4115C-F8B6-BFDB-53B1-960D9D32413B}"/>
              </a:ext>
            </a:extLst>
          </p:cNvPr>
          <p:cNvSpPr/>
          <p:nvPr/>
        </p:nvSpPr>
        <p:spPr>
          <a:xfrm>
            <a:off x="9367838" y="788877"/>
            <a:ext cx="477554" cy="51446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5FF591-9965-BF72-1AC8-321D46CFA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704" y="1609356"/>
            <a:ext cx="4511795" cy="42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9F3C-0086-4D0E-813F-141239C9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Sigurnost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povjerenje</a:t>
            </a:r>
            <a:endParaRPr lang="en-1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456532-0BA8-2464-3070-96662EBAFD3B}"/>
              </a:ext>
            </a:extLst>
          </p:cNvPr>
          <p:cNvSpPr txBox="1"/>
          <p:nvPr/>
        </p:nvSpPr>
        <p:spPr>
          <a:xfrm>
            <a:off x="1108710" y="2068830"/>
            <a:ext cx="4126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Očiglednost</a:t>
            </a:r>
            <a:r>
              <a:rPr lang="fi-FI" b="1" dirty="0"/>
              <a:t> </a:t>
            </a:r>
            <a:r>
              <a:rPr lang="fi-FI" b="1" dirty="0" err="1"/>
              <a:t>manipulacije</a:t>
            </a:r>
            <a:r>
              <a:rPr lang="fi-FI" dirty="0"/>
              <a:t>: </a:t>
            </a:r>
            <a:r>
              <a:rPr lang="fi-FI" dirty="0" err="1"/>
              <a:t>Provjera</a:t>
            </a:r>
            <a:r>
              <a:rPr lang="fi-FI" dirty="0"/>
              <a:t> </a:t>
            </a:r>
            <a:r>
              <a:rPr lang="fi-FI" dirty="0" err="1"/>
              <a:t>formata</a:t>
            </a:r>
            <a:r>
              <a:rPr lang="fi-FI" dirty="0"/>
              <a:t> </a:t>
            </a:r>
            <a:r>
              <a:rPr lang="fi-FI" dirty="0" err="1"/>
              <a:t>osigurava</a:t>
            </a:r>
            <a:r>
              <a:rPr lang="fi-FI" dirty="0"/>
              <a:t> da se </a:t>
            </a:r>
            <a:r>
              <a:rPr lang="fi-FI" dirty="0" err="1"/>
              <a:t>vjerodajnica</a:t>
            </a:r>
            <a:r>
              <a:rPr lang="fi-FI" dirty="0"/>
              <a:t> </a:t>
            </a:r>
            <a:r>
              <a:rPr lang="fi-FI" dirty="0" err="1"/>
              <a:t>nije</a:t>
            </a:r>
            <a:r>
              <a:rPr lang="fi-FI" dirty="0"/>
              <a:t> </a:t>
            </a:r>
            <a:r>
              <a:rPr lang="fi-FI" dirty="0" err="1"/>
              <a:t>mijenjala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/>
              <a:t>Povjerenje</a:t>
            </a:r>
            <a:r>
              <a:rPr lang="fi-FI" b="1" dirty="0"/>
              <a:t> u </a:t>
            </a:r>
            <a:r>
              <a:rPr lang="fi-FI" b="1" dirty="0" err="1"/>
              <a:t>autentičnost</a:t>
            </a:r>
            <a:r>
              <a:rPr lang="fi-FI" dirty="0"/>
              <a:t>: </a:t>
            </a:r>
            <a:r>
              <a:rPr lang="fi-FI" dirty="0" err="1"/>
              <a:t>Identitet</a:t>
            </a:r>
            <a:r>
              <a:rPr lang="fi-FI" dirty="0"/>
              <a:t> </a:t>
            </a:r>
            <a:r>
              <a:rPr lang="fi-FI" dirty="0" err="1"/>
              <a:t>primatelja</a:t>
            </a:r>
            <a:r>
              <a:rPr lang="fi-FI" dirty="0"/>
              <a:t> ne </a:t>
            </a:r>
            <a:r>
              <a:rPr lang="fi-FI" dirty="0" err="1"/>
              <a:t>može</a:t>
            </a:r>
            <a:r>
              <a:rPr lang="fi-FI" dirty="0"/>
              <a:t> se </a:t>
            </a:r>
            <a:r>
              <a:rPr lang="fi-FI" dirty="0" err="1"/>
              <a:t>mijenjati</a:t>
            </a:r>
            <a:endParaRPr lang="en-1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567C9-2C75-3F3A-49F0-F6D5B84C5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62" y="4250245"/>
            <a:ext cx="4648200" cy="2266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254E5F-0BC3-DFA5-D7B2-383132367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602" y="788878"/>
            <a:ext cx="2694796" cy="5144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8BC5CD-FF05-1229-E8F2-81CFE2AACF94}"/>
              </a:ext>
            </a:extLst>
          </p:cNvPr>
          <p:cNvSpPr/>
          <p:nvPr/>
        </p:nvSpPr>
        <p:spPr>
          <a:xfrm>
            <a:off x="10458450" y="776287"/>
            <a:ext cx="1553879" cy="51446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8E4893-9373-034E-37BD-03E3367F89B6}"/>
              </a:ext>
            </a:extLst>
          </p:cNvPr>
          <p:cNvSpPr/>
          <p:nvPr/>
        </p:nvSpPr>
        <p:spPr>
          <a:xfrm>
            <a:off x="9367838" y="788877"/>
            <a:ext cx="477554" cy="51446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541DD-A927-9FB0-2A50-21C9336F4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622" y="1926011"/>
            <a:ext cx="1921522" cy="3090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34AA3-6B83-CEB5-5666-346230BD36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98" t="44417" r="51672"/>
          <a:stretch/>
        </p:blipFill>
        <p:spPr>
          <a:xfrm>
            <a:off x="5873933" y="1868804"/>
            <a:ext cx="3971459" cy="29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question_POWER_USER_SEPARATOR_ICONS_hel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question_POWER_USER_SEPARATOR_ICONS_hel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question_POWER_USER_SEPARATOR_ICONS_help"/>
</p:tagLst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FA04B311E134B98092DECD4A8775F" ma:contentTypeVersion="20" ma:contentTypeDescription="Create a new document." ma:contentTypeScope="" ma:versionID="9a8176006c418cf29c216d6621c38c56">
  <xsd:schema xmlns:xsd="http://www.w3.org/2001/XMLSchema" xmlns:xs="http://www.w3.org/2001/XMLSchema" xmlns:p="http://schemas.microsoft.com/office/2006/metadata/properties" xmlns:ns2="09b1bb0f-bf34-4a23-836e-d77e32502f3e" xmlns:ns3="6bcfa52d-99b4-46f9-b0eb-744290946e08" targetNamespace="http://schemas.microsoft.com/office/2006/metadata/properties" ma:root="true" ma:fieldsID="f8f4b7695ea235a028034ae6ad758543" ns2:_="" ns3:_="">
    <xsd:import namespace="09b1bb0f-bf34-4a23-836e-d77e32502f3e"/>
    <xsd:import namespace="6bcfa52d-99b4-46f9-b0eb-744290946e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1bb0f-bf34-4a23-836e-d77e32502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fa52d-99b4-46f9-b0eb-744290946e0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1ecfab-0805-421e-8c29-d2d2834e814c}" ma:internalName="TaxCatchAll" ma:showField="CatchAllData" ma:web="6bcfa52d-99b4-46f9-b0eb-744290946e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cfa52d-99b4-46f9-b0eb-744290946e08" xsi:nil="true"/>
    <lcf76f155ced4ddcb4097134ff3c332f xmlns="09b1bb0f-bf34-4a23-836e-d77e32502f3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AFC77-35E3-4908-90ED-59C987EB9821}">
  <ds:schemaRefs>
    <ds:schemaRef ds:uri="09b1bb0f-bf34-4a23-836e-d77e32502f3e"/>
    <ds:schemaRef ds:uri="6bcfa52d-99b4-46f9-b0eb-744290946e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C6AA1F-6D60-45CC-9B42-54743D1C524D}">
  <ds:schemaRefs>
    <ds:schemaRef ds:uri="09b1bb0f-bf34-4a23-836e-d77e32502f3e"/>
    <ds:schemaRef ds:uri="6bcfa52d-99b4-46f9-b0eb-744290946e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656CFD-2BF7-4E4D-81F6-BA03EF11E4E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998</Words>
  <Application>Microsoft Office PowerPoint</Application>
  <PresentationFormat>Widescreen</PresentationFormat>
  <Paragraphs>146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Helvetica Neue</vt:lpstr>
      <vt:lpstr>Söhne</vt:lpstr>
      <vt:lpstr>Wingdings</vt:lpstr>
      <vt:lpstr>1_Office Theme</vt:lpstr>
      <vt:lpstr>Predstavljanje europskih alata Europass za bilježenje vještina dionicima Hrvatskoga kvalifikacijskog okvira </vt:lpstr>
      <vt:lpstr>Agenda</vt:lpstr>
      <vt:lpstr>UNIST i Europske digitalne vjerodajnice za učenje</vt:lpstr>
      <vt:lpstr>Politike (cjeloživotno učenje)</vt:lpstr>
      <vt:lpstr>Što je digitalna vjerodajnica?</vt:lpstr>
      <vt:lpstr> Zašto nam trebaju digitalne vjerodajnice?</vt:lpstr>
      <vt:lpstr>Digitalni prijelaz za vjerodajnice</vt:lpstr>
      <vt:lpstr>Sigurnost i povjerenje</vt:lpstr>
      <vt:lpstr>Sigurnost i povjerenje</vt:lpstr>
      <vt:lpstr>Podrška prepoznavanju</vt:lpstr>
      <vt:lpstr>Isticanje znanja i vještina</vt:lpstr>
      <vt:lpstr>Osnaživanje vlasništva nad podacima</vt:lpstr>
      <vt:lpstr>Kako početi:</vt:lpstr>
      <vt:lpstr>Q&amp;A</vt:lpstr>
      <vt:lpstr>Hvala vam!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Qualifications Dataset Register (QDR)</dc:title>
  <dc:creator>Sophie Ter Vrugt</dc:creator>
  <cp:lastModifiedBy>GRGANOVIC Hrvoje (EMPL-EXT)</cp:lastModifiedBy>
  <cp:revision>8</cp:revision>
  <dcterms:created xsi:type="dcterms:W3CDTF">2022-07-05T09:15:34Z</dcterms:created>
  <dcterms:modified xsi:type="dcterms:W3CDTF">2023-11-16T16:01:36Z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0x010100AB3FA04B311E134B98092DECD4A8775F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2023-11-15T13:30:52Z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a2fc41b8-6c01-4f7f-b7de-dfdd0e73447a</vt:lpwstr>
  </property>
  <property fmtid="{D5CDD505-2E9C-101B-9397-08002B2CF9AE}" pid="10" name="MSIP_Label_6bd9ddd1-4d20-43f6-abfa-fc3c07406f94_ContentBits">
    <vt:lpwstr>0</vt:lpwstr>
  </property>
</Properties>
</file>