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51"/>
  </p:notesMasterIdLst>
  <p:sldIdLst>
    <p:sldId id="256" r:id="rId6"/>
    <p:sldId id="257" r:id="rId7"/>
    <p:sldId id="258" r:id="rId8"/>
    <p:sldId id="273" r:id="rId9"/>
    <p:sldId id="286" r:id="rId10"/>
    <p:sldId id="611" r:id="rId11"/>
    <p:sldId id="270" r:id="rId12"/>
    <p:sldId id="264" r:id="rId13"/>
    <p:sldId id="265" r:id="rId14"/>
    <p:sldId id="267" r:id="rId15"/>
    <p:sldId id="283" r:id="rId16"/>
    <p:sldId id="284" r:id="rId17"/>
    <p:sldId id="271" r:id="rId18"/>
    <p:sldId id="612" r:id="rId19"/>
    <p:sldId id="586" r:id="rId20"/>
    <p:sldId id="590" r:id="rId21"/>
    <p:sldId id="591" r:id="rId22"/>
    <p:sldId id="592" r:id="rId23"/>
    <p:sldId id="593" r:id="rId24"/>
    <p:sldId id="594" r:id="rId25"/>
    <p:sldId id="595" r:id="rId26"/>
    <p:sldId id="596" r:id="rId27"/>
    <p:sldId id="597" r:id="rId28"/>
    <p:sldId id="598" r:id="rId29"/>
    <p:sldId id="599" r:id="rId30"/>
    <p:sldId id="600" r:id="rId31"/>
    <p:sldId id="601" r:id="rId32"/>
    <p:sldId id="602" r:id="rId33"/>
    <p:sldId id="589" r:id="rId34"/>
    <p:sldId id="585" r:id="rId35"/>
    <p:sldId id="587" r:id="rId36"/>
    <p:sldId id="588" r:id="rId37"/>
    <p:sldId id="613" r:id="rId38"/>
    <p:sldId id="614" r:id="rId39"/>
    <p:sldId id="603" r:id="rId40"/>
    <p:sldId id="605" r:id="rId41"/>
    <p:sldId id="604" r:id="rId42"/>
    <p:sldId id="606" r:id="rId43"/>
    <p:sldId id="607" r:id="rId44"/>
    <p:sldId id="608" r:id="rId45"/>
    <p:sldId id="609" r:id="rId46"/>
    <p:sldId id="610" r:id="rId47"/>
    <p:sldId id="285" r:id="rId48"/>
    <p:sldId id="276" r:id="rId49"/>
    <p:sldId id="27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5094"/>
    <a:srgbClr val="6C3088"/>
    <a:srgbClr val="575756"/>
    <a:srgbClr val="4884C3"/>
    <a:srgbClr val="004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2591" autoAdjust="0"/>
  </p:normalViewPr>
  <p:slideViewPr>
    <p:cSldViewPr snapToGrid="0" showGuides="1">
      <p:cViewPr>
        <p:scale>
          <a:sx n="68" d="100"/>
          <a:sy n="68" d="100"/>
        </p:scale>
        <p:origin x="1219" y="62"/>
      </p:cViewPr>
      <p:guideLst>
        <p:guide orient="horz" pos="89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93E3A-FBAF-4AE8-A8CC-18E6F39A95ED}" type="datetimeFigureOut">
              <a:rPr lang="fr-BE" smtClean="0"/>
              <a:t>17-11-23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48BA3-85FE-4202-BD66-0DEFD79B8E00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61952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200" b="1" dirty="0">
                <a:solidFill>
                  <a:srgbClr val="FFFFFF"/>
                </a:solidFill>
              </a:rPr>
              <a:t>Program </a:t>
            </a:r>
            <a:r>
              <a:rPr lang="en-IE" sz="1200" b="1" dirty="0" err="1">
                <a:solidFill>
                  <a:srgbClr val="FFFFFF"/>
                </a:solidFill>
              </a:rPr>
              <a:t>vještina</a:t>
            </a:r>
            <a:r>
              <a:rPr lang="en-IE" sz="1200" b="1" dirty="0">
                <a:solidFill>
                  <a:srgbClr val="FFFFFF"/>
                </a:solidFill>
              </a:rPr>
              <a:t> za </a:t>
            </a:r>
            <a:r>
              <a:rPr lang="en-IE" sz="1200" b="1" dirty="0" err="1">
                <a:solidFill>
                  <a:srgbClr val="FFFFFF"/>
                </a:solidFill>
              </a:rPr>
              <a:t>Europu</a:t>
            </a:r>
            <a:endParaRPr lang="en-US" sz="1200" b="1" dirty="0">
              <a:solidFill>
                <a:srgbClr val="FFFFFF"/>
              </a:solidFill>
            </a:endParaRPr>
          </a:p>
          <a:p>
            <a:pPr lvl="0">
              <a:spcAft>
                <a:spcPts val="0"/>
              </a:spcAft>
              <a:buClr>
                <a:srgbClr val="44546A"/>
              </a:buClr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Europski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stup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socijalnih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prava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6C3088"/>
              </a:solidFill>
              <a:effectLst/>
              <a:uLnTx/>
              <a:uFillTx/>
              <a:latin typeface="Calibri" panose="020F0502020204030204"/>
            </a:endParaRPr>
          </a:p>
          <a:p>
            <a:pPr marL="342900" lvl="0" indent="-342900">
              <a:spcAft>
                <a:spcPts val="0"/>
              </a:spcAft>
              <a:buClr>
                <a:srgbClr val="44546A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Najmanje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 60%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odraslih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 koji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sudjeluju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 u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obuci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svake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godine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 (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najmanje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 80%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onih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 u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dobi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 od 16 do 74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treba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imati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osnovne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digitalne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vještine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</a:rPr>
              <a:t>)</a:t>
            </a:r>
            <a:endParaRPr kumimoji="0" lang="hr-HR" sz="1100" i="1" u="none" strike="noStrike" kern="1200" cap="none" spc="0" normalizeH="0" baseline="0" noProof="0" dirty="0">
              <a:ln>
                <a:noFill/>
              </a:ln>
              <a:solidFill>
                <a:srgbClr val="6C3088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  <a:p>
            <a:pPr marL="342900" lvl="0" indent="-342900">
              <a:spcAft>
                <a:spcPts val="0"/>
              </a:spcAft>
              <a:buClr>
                <a:srgbClr val="44546A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232A56"/>
                </a:solidFill>
                <a:latin typeface="Arial"/>
                <a:cs typeface="Arial"/>
              </a:rPr>
              <a:t>Work</a:t>
            </a:r>
            <a:r>
              <a:rPr lang="en-US" sz="1200" spc="-65" dirty="0">
                <a:solidFill>
                  <a:srgbClr val="232A56"/>
                </a:solidFill>
                <a:latin typeface="Arial"/>
                <a:cs typeface="Arial"/>
              </a:rPr>
              <a:t> </a:t>
            </a:r>
            <a:r>
              <a:rPr lang="en-US" sz="1200" dirty="0">
                <a:solidFill>
                  <a:srgbClr val="232A56"/>
                </a:solidFill>
                <a:latin typeface="Arial"/>
                <a:cs typeface="Arial"/>
              </a:rPr>
              <a:t>on</a:t>
            </a:r>
            <a:r>
              <a:rPr lang="en-US" sz="1200" spc="-20" dirty="0">
                <a:solidFill>
                  <a:srgbClr val="232A56"/>
                </a:solidFill>
                <a:latin typeface="Arial"/>
                <a:cs typeface="Arial"/>
              </a:rPr>
              <a:t> </a:t>
            </a:r>
            <a:r>
              <a:rPr lang="en-US" sz="1200" dirty="0">
                <a:solidFill>
                  <a:srgbClr val="232A56"/>
                </a:solidFill>
                <a:latin typeface="Arial"/>
                <a:cs typeface="Arial"/>
              </a:rPr>
              <a:t>the</a:t>
            </a:r>
            <a:r>
              <a:rPr lang="en-US" sz="1200" spc="-25" dirty="0">
                <a:solidFill>
                  <a:srgbClr val="232A56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rgbClr val="232A56"/>
                </a:solidFill>
                <a:latin typeface="Arial"/>
                <a:cs typeface="Arial"/>
              </a:rPr>
              <a:t>2020</a:t>
            </a:r>
            <a:r>
              <a:rPr lang="en-US" sz="1200" b="1" spc="-20" dirty="0">
                <a:solidFill>
                  <a:srgbClr val="232A56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rgbClr val="232A56"/>
                </a:solidFill>
                <a:latin typeface="Arial"/>
                <a:cs typeface="Arial"/>
              </a:rPr>
              <a:t>Skills</a:t>
            </a:r>
            <a:r>
              <a:rPr lang="en-US" sz="1200" b="1" spc="-85" dirty="0">
                <a:solidFill>
                  <a:srgbClr val="232A56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rgbClr val="232A56"/>
                </a:solidFill>
                <a:latin typeface="Arial"/>
                <a:cs typeface="Arial"/>
              </a:rPr>
              <a:t>Agenda</a:t>
            </a:r>
            <a:r>
              <a:rPr lang="en-US" sz="1200" b="1" spc="40" dirty="0">
                <a:solidFill>
                  <a:srgbClr val="232A56"/>
                </a:solidFill>
                <a:latin typeface="Arial"/>
                <a:cs typeface="Arial"/>
              </a:rPr>
              <a:t> </a:t>
            </a:r>
            <a:r>
              <a:rPr lang="en-US" sz="1200" b="1" spc="-10" dirty="0">
                <a:solidFill>
                  <a:srgbClr val="232A56"/>
                </a:solidFill>
                <a:latin typeface="Arial"/>
                <a:cs typeface="Arial"/>
              </a:rPr>
              <a:t>actions</a:t>
            </a:r>
            <a:r>
              <a:rPr lang="en-US" sz="1200" spc="-10" dirty="0">
                <a:solidFill>
                  <a:srgbClr val="232A56"/>
                </a:solidFill>
                <a:latin typeface="Arial"/>
                <a:cs typeface="Arial"/>
              </a:rPr>
              <a:t>:</a:t>
            </a:r>
            <a:endParaRPr lang="en-US"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US" sz="1200" dirty="0" err="1">
                <a:solidFill>
                  <a:srgbClr val="232A56"/>
                </a:solidFill>
                <a:latin typeface="Arial"/>
                <a:cs typeface="Arial"/>
              </a:rPr>
              <a:t>Individualni</a:t>
            </a:r>
            <a:r>
              <a:rPr lang="en-US" sz="1200" dirty="0">
                <a:solidFill>
                  <a:srgbClr val="232A56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232A56"/>
                </a:solidFill>
                <a:latin typeface="Arial"/>
                <a:cs typeface="Arial"/>
              </a:rPr>
              <a:t>računi</a:t>
            </a:r>
            <a:r>
              <a:rPr lang="en-US" sz="1200" dirty="0">
                <a:solidFill>
                  <a:srgbClr val="232A56"/>
                </a:solidFill>
                <a:latin typeface="Arial"/>
                <a:cs typeface="Arial"/>
              </a:rPr>
              <a:t> za </a:t>
            </a:r>
            <a:r>
              <a:rPr lang="en-US" sz="1200" dirty="0" err="1">
                <a:solidFill>
                  <a:srgbClr val="232A56"/>
                </a:solidFill>
                <a:latin typeface="Arial"/>
                <a:cs typeface="Arial"/>
              </a:rPr>
              <a:t>učenje</a:t>
            </a:r>
            <a:r>
              <a:rPr lang="en-US" sz="1200" dirty="0">
                <a:solidFill>
                  <a:srgbClr val="232A56"/>
                </a:solidFill>
                <a:latin typeface="Arial"/>
                <a:cs typeface="Arial"/>
              </a:rPr>
              <a:t>, </a:t>
            </a:r>
            <a:r>
              <a:rPr lang="en-US" sz="1200" dirty="0" err="1">
                <a:solidFill>
                  <a:srgbClr val="232A56"/>
                </a:solidFill>
                <a:latin typeface="Arial"/>
                <a:cs typeface="Arial"/>
              </a:rPr>
              <a:t>Pakt</a:t>
            </a:r>
            <a:r>
              <a:rPr lang="en-US" sz="1200" dirty="0">
                <a:solidFill>
                  <a:srgbClr val="232A56"/>
                </a:solidFill>
                <a:latin typeface="Arial"/>
                <a:cs typeface="Arial"/>
              </a:rPr>
              <a:t> za </a:t>
            </a:r>
            <a:r>
              <a:rPr lang="en-US" sz="1200" dirty="0" err="1">
                <a:solidFill>
                  <a:srgbClr val="232A56"/>
                </a:solidFill>
                <a:latin typeface="Arial"/>
                <a:cs typeface="Arial"/>
              </a:rPr>
              <a:t>vještine</a:t>
            </a:r>
            <a:r>
              <a:rPr lang="en-US" sz="1200" dirty="0">
                <a:solidFill>
                  <a:srgbClr val="232A56"/>
                </a:solidFill>
                <a:latin typeface="Arial"/>
                <a:cs typeface="Arial"/>
              </a:rPr>
              <a:t>, </a:t>
            </a:r>
            <a:r>
              <a:rPr lang="en-US" sz="1200" dirty="0" err="1">
                <a:solidFill>
                  <a:srgbClr val="232A56"/>
                </a:solidFill>
                <a:latin typeface="Arial"/>
                <a:cs typeface="Arial"/>
              </a:rPr>
              <a:t>Europska</a:t>
            </a:r>
            <a:r>
              <a:rPr lang="en-US" sz="1200" dirty="0">
                <a:solidFill>
                  <a:srgbClr val="232A56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232A56"/>
                </a:solidFill>
                <a:latin typeface="Arial"/>
                <a:cs typeface="Arial"/>
              </a:rPr>
              <a:t>alijansa</a:t>
            </a:r>
            <a:r>
              <a:rPr lang="en-US" sz="1200" dirty="0">
                <a:solidFill>
                  <a:srgbClr val="232A56"/>
                </a:solidFill>
                <a:latin typeface="Arial"/>
                <a:cs typeface="Arial"/>
              </a:rPr>
              <a:t> za </a:t>
            </a:r>
            <a:r>
              <a:rPr lang="en-US" sz="1200" dirty="0" err="1">
                <a:solidFill>
                  <a:srgbClr val="232A56"/>
                </a:solidFill>
                <a:latin typeface="Arial"/>
                <a:cs typeface="Arial"/>
              </a:rPr>
              <a:t>naukovanje</a:t>
            </a:r>
            <a:r>
              <a:rPr lang="en-US" sz="1200" dirty="0">
                <a:solidFill>
                  <a:srgbClr val="232A56"/>
                </a:solidFill>
                <a:latin typeface="Arial"/>
                <a:cs typeface="Arial"/>
              </a:rPr>
              <a:t>, </a:t>
            </a:r>
            <a:r>
              <a:rPr lang="en-US" sz="1200" dirty="0" err="1">
                <a:solidFill>
                  <a:srgbClr val="232A56"/>
                </a:solidFill>
                <a:latin typeface="Arial"/>
                <a:cs typeface="Arial"/>
              </a:rPr>
              <a:t>Centri</a:t>
            </a:r>
            <a:r>
              <a:rPr lang="en-US" sz="1200" dirty="0">
                <a:solidFill>
                  <a:srgbClr val="232A56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232A56"/>
                </a:solidFill>
                <a:latin typeface="Arial"/>
                <a:cs typeface="Arial"/>
              </a:rPr>
              <a:t>strukovne</a:t>
            </a:r>
            <a:r>
              <a:rPr lang="en-US" sz="1200" dirty="0">
                <a:solidFill>
                  <a:srgbClr val="232A56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232A56"/>
                </a:solidFill>
                <a:latin typeface="Arial"/>
                <a:cs typeface="Arial"/>
              </a:rPr>
              <a:t>izvrsnosti</a:t>
            </a:r>
            <a:r>
              <a:rPr lang="en-US" sz="1200" dirty="0">
                <a:solidFill>
                  <a:srgbClr val="232A56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232A56"/>
                </a:solidFill>
                <a:latin typeface="Arial"/>
                <a:cs typeface="Arial"/>
              </a:rPr>
              <a:t>i</a:t>
            </a:r>
            <a:r>
              <a:rPr lang="en-US" sz="1200" dirty="0">
                <a:solidFill>
                  <a:srgbClr val="232A56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232A56"/>
                </a:solidFill>
                <a:latin typeface="Arial"/>
                <a:cs typeface="Arial"/>
              </a:rPr>
              <a:t>drugi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48BA3-85FE-4202-BD66-0DEFD79B8E00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43692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48BA3-85FE-4202-BD66-0DEFD79B8E00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3884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A8A1C-29B3-4F80-9165-5A7C39617142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07243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A8A1C-29B3-4F80-9165-5A7C39617142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31684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A8A1C-29B3-4F80-9165-5A7C39617142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99204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A8A1C-29B3-4F80-9165-5A7C39617142}" type="slidenum">
              <a:rPr lang="nl-BE" smtClean="0"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14576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A8A1C-29B3-4F80-9165-5A7C39617142}" type="slidenum">
              <a:rPr lang="nl-BE" smtClean="0"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86324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8" y="-5595"/>
            <a:ext cx="12194988" cy="6863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6" y="-217719"/>
            <a:ext cx="3210722" cy="1806031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195763" y="2721351"/>
            <a:ext cx="3876675" cy="14097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800" b="1" spc="100" baseline="0">
                <a:latin typeface="Arial" panose="020B0604020202020204" pitchFamily="34" charset="0"/>
                <a:ea typeface="Noto Sans SemBd" panose="020B0702040504020204" pitchFamily="34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text placeholder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833812" y="4302481"/>
            <a:ext cx="4600575" cy="11017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Additional text here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373" y="6124254"/>
            <a:ext cx="2066827" cy="29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39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593427" y="0"/>
            <a:ext cx="659857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841" y="1301677"/>
            <a:ext cx="4825959" cy="1205058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8"/>
          <p:cNvSpPr>
            <a:spLocks noGrp="1"/>
          </p:cNvSpPr>
          <p:nvPr>
            <p:ph type="subTitle" idx="4294967295" hasCustomPrompt="1"/>
          </p:nvPr>
        </p:nvSpPr>
        <p:spPr>
          <a:xfrm>
            <a:off x="401841" y="3182351"/>
            <a:ext cx="4825959" cy="12914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E52E87"/>
              </a:buClr>
              <a:buFont typeface="Wingdings" panose="05000000000000000000" pitchFamily="2" charset="2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dirty="0"/>
              <a:t>Bullets or paragraph text to go here and 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dirty="0"/>
              <a:t>Bullets or paragraph text to go here and 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dirty="0"/>
              <a:t>Bullets or paragraph text to go here and here</a:t>
            </a:r>
            <a:endParaRPr lang="en-GB" sz="2000" b="0" dirty="0"/>
          </a:p>
        </p:txBody>
      </p:sp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01841" y="2526661"/>
            <a:ext cx="4825959" cy="63859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 spc="100" baseline="0">
                <a:solidFill>
                  <a:srgbClr val="C65094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Heading to go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1665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" y="0"/>
            <a:ext cx="12188522" cy="6859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6" y="-217719"/>
            <a:ext cx="3210722" cy="1806031"/>
          </a:xfrm>
          <a:prstGeom prst="rect">
            <a:avLst/>
          </a:prstGeom>
        </p:spPr>
      </p:pic>
      <p:sp>
        <p:nvSpPr>
          <p:cNvPr id="1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195763" y="2721352"/>
            <a:ext cx="3876675" cy="7743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800" b="1" spc="100" baseline="0">
                <a:latin typeface="Arial" panose="020B0604020202020204" pitchFamily="34" charset="0"/>
                <a:ea typeface="Noto Sans SemBd" panose="020B0702040504020204" pitchFamily="34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495675" y="3713395"/>
            <a:ext cx="5267325" cy="11017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spc="100" baseline="0"/>
            </a:lvl1pPr>
          </a:lstStyle>
          <a:p>
            <a:pPr lvl="0"/>
            <a:r>
              <a:rPr lang="en-US" dirty="0"/>
              <a:t>Questions and Answers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98" y="6124254"/>
            <a:ext cx="2066827" cy="29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05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98" y="919050"/>
            <a:ext cx="10515600" cy="120505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ubtitle 8"/>
          <p:cNvSpPr>
            <a:spLocks noGrp="1"/>
          </p:cNvSpPr>
          <p:nvPr>
            <p:ph type="subTitle" idx="4294967295" hasCustomPrompt="1"/>
          </p:nvPr>
        </p:nvSpPr>
        <p:spPr>
          <a:xfrm>
            <a:off x="381098" y="2257424"/>
            <a:ext cx="10515600" cy="368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E52E87"/>
              </a:buClr>
              <a:buFont typeface="Wingdings" panose="05000000000000000000" pitchFamily="2" charset="2"/>
              <a:buNone/>
              <a:defRPr sz="1800" spc="0" baseline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/>
              <a:t>Bullets or paragraph text to go here and 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/>
              <a:t>Bullets or paragraph text to go here and 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/>
              <a:t>Bullets or paragraph text to go here and here</a:t>
            </a:r>
            <a:endParaRPr lang="en-GB" sz="2000" b="0"/>
          </a:p>
        </p:txBody>
      </p:sp>
    </p:spTree>
    <p:extLst>
      <p:ext uri="{BB962C8B-B14F-4D97-AF65-F5344CB8AC3E}">
        <p14:creationId xmlns:p14="http://schemas.microsoft.com/office/powerpoint/2010/main" val="3510176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647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2825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8" y="-5595"/>
            <a:ext cx="12194988" cy="6863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6" y="-217719"/>
            <a:ext cx="3210722" cy="1806031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195763" y="2721351"/>
            <a:ext cx="3876675" cy="14097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800" b="1" spc="100" baseline="0">
                <a:latin typeface="Arial" panose="020B0604020202020204" pitchFamily="34" charset="0"/>
                <a:ea typeface="Noto Sans SemBd" panose="020B0702040504020204" pitchFamily="34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text placeholder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833812" y="4302481"/>
            <a:ext cx="4600575" cy="11017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Additional text here</a:t>
            </a:r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373" y="6124254"/>
            <a:ext cx="2066827" cy="29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2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98" y="1301677"/>
            <a:ext cx="4860143" cy="1205058"/>
          </a:xfrm>
        </p:spPr>
        <p:txBody>
          <a:bodyPr/>
          <a:lstStyle>
            <a:lvl1pPr>
              <a:defRPr b="1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605670" y="0"/>
            <a:ext cx="6586330" cy="685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ubtitle 8"/>
          <p:cNvSpPr>
            <a:spLocks noGrp="1"/>
          </p:cNvSpPr>
          <p:nvPr>
            <p:ph type="subTitle" idx="4294967295" hasCustomPrompt="1"/>
          </p:nvPr>
        </p:nvSpPr>
        <p:spPr>
          <a:xfrm>
            <a:off x="381098" y="3182351"/>
            <a:ext cx="5023980" cy="17134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E52E87"/>
              </a:buClr>
              <a:buFont typeface="Wingdings" panose="05000000000000000000" pitchFamily="2" charset="2"/>
              <a:buNone/>
              <a:defRPr sz="1800" spc="0" baseline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/>
              <a:t>Bullets or paragraph text to go here and 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/>
              <a:t>Bullets or paragraph text to go here and 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/>
              <a:t>Bullets or paragraph text to go here and here</a:t>
            </a:r>
            <a:endParaRPr lang="en-GB" sz="2000" b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1098" y="2526661"/>
            <a:ext cx="5011737" cy="63859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 spc="100" baseline="0">
                <a:solidFill>
                  <a:srgbClr val="C65094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Heading to go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517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064" y="1301677"/>
            <a:ext cx="10515600" cy="12050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04064" y="3183044"/>
            <a:ext cx="10572332" cy="2263164"/>
          </a:xfrm>
          <a:prstGeom prst="rect">
            <a:avLst/>
          </a:prstGeom>
        </p:spPr>
        <p:txBody>
          <a:bodyPr numCol="2" spcCol="180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52E87"/>
              </a:buClr>
              <a:buSzTx/>
              <a:buFont typeface="Arial" panose="020B0604020202020204" pitchFamily="34" charset="0"/>
              <a:buNone/>
              <a:tabLst/>
              <a:defRPr lang="en-GB" sz="1600" b="0" i="0" baseline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52E87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Paragraph text to go here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81098" y="2526661"/>
            <a:ext cx="5011737" cy="63859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 spc="100" baseline="0">
                <a:solidFill>
                  <a:srgbClr val="C65094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Heading to go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1397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4064" y="1301677"/>
            <a:ext cx="10515600" cy="12050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ubtitle 8"/>
          <p:cNvSpPr>
            <a:spLocks noGrp="1"/>
          </p:cNvSpPr>
          <p:nvPr>
            <p:ph type="subTitle" idx="4294967295" hasCustomPrompt="1"/>
          </p:nvPr>
        </p:nvSpPr>
        <p:spPr>
          <a:xfrm>
            <a:off x="381098" y="3182351"/>
            <a:ext cx="5023980" cy="17134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E52E87"/>
              </a:buClr>
              <a:buFont typeface="Wingdings" panose="05000000000000000000" pitchFamily="2" charset="2"/>
              <a:buNone/>
              <a:defRPr sz="1800" spc="0" baseline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/>
              <a:t>Bullets or paragraph text to go here and 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/>
              <a:t>Bullets or paragraph text to go here and 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/>
              <a:t>Bullets or paragraph text to go here and here</a:t>
            </a:r>
            <a:endParaRPr lang="en-GB" sz="2000" b="0"/>
          </a:p>
        </p:txBody>
      </p:sp>
    </p:spTree>
    <p:extLst>
      <p:ext uri="{BB962C8B-B14F-4D97-AF65-F5344CB8AC3E}">
        <p14:creationId xmlns:p14="http://schemas.microsoft.com/office/powerpoint/2010/main" val="1509117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" y="0"/>
            <a:ext cx="12188522" cy="6859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" y="618469"/>
            <a:ext cx="10058400" cy="528139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683564" y="2208235"/>
            <a:ext cx="7042826" cy="1697844"/>
          </a:xfrm>
        </p:spPr>
        <p:txBody>
          <a:bodyPr anchor="t"/>
          <a:lstStyle>
            <a:lvl1pPr>
              <a:defRPr b="0" baseline="0">
                <a:solidFill>
                  <a:srgbClr val="6C3088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Feature text or quote text to go here…</a:t>
            </a:r>
            <a:endParaRPr lang="en-GB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683564" y="4231304"/>
            <a:ext cx="5415031" cy="63859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 spc="100" baseline="0">
                <a:solidFill>
                  <a:srgbClr val="C65094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Subheading text to go here</a:t>
            </a:r>
            <a:endParaRPr lang="en-GB"/>
          </a:p>
        </p:txBody>
      </p:sp>
      <p:sp>
        <p:nvSpPr>
          <p:cNvPr id="7" name="TextBox 6"/>
          <p:cNvSpPr txBox="1"/>
          <p:nvPr userDrawn="1"/>
        </p:nvSpPr>
        <p:spPr>
          <a:xfrm>
            <a:off x="1888843" y="1471501"/>
            <a:ext cx="76237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spc="-300">
                <a:solidFill>
                  <a:srgbClr val="6C3088"/>
                </a:solidFill>
                <a:latin typeface="EC Square Sans Pro" panose="020B0506040000020004" pitchFamily="34" charset="0"/>
              </a:rPr>
              <a:t>“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9636938" y="3466027"/>
            <a:ext cx="80561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600" spc="-300">
                <a:solidFill>
                  <a:srgbClr val="6C3088"/>
                </a:solidFill>
                <a:latin typeface="EC Square Sans Pro" panose="020B0506040000020004" pitchFamily="34" charset="0"/>
              </a:rPr>
              <a:t>”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6" y="-217719"/>
            <a:ext cx="3210722" cy="18060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01" y="6124254"/>
            <a:ext cx="2066820" cy="29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17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98" y="1301677"/>
            <a:ext cx="4860143" cy="1205058"/>
          </a:xfrm>
        </p:spPr>
        <p:txBody>
          <a:bodyPr/>
          <a:lstStyle>
            <a:lvl1pPr>
              <a:defRPr b="1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605670" y="0"/>
            <a:ext cx="6586330" cy="68580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ubtitle 8"/>
          <p:cNvSpPr>
            <a:spLocks noGrp="1"/>
          </p:cNvSpPr>
          <p:nvPr>
            <p:ph type="subTitle" idx="4294967295" hasCustomPrompt="1"/>
          </p:nvPr>
        </p:nvSpPr>
        <p:spPr>
          <a:xfrm>
            <a:off x="381098" y="3182351"/>
            <a:ext cx="5023980" cy="17134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E52E87"/>
              </a:buClr>
              <a:buFont typeface="Wingdings" panose="05000000000000000000" pitchFamily="2" charset="2"/>
              <a:buNone/>
              <a:defRPr sz="1800" spc="0" baseline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dirty="0"/>
              <a:t>Bullets or paragraph text to go here and 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dirty="0"/>
              <a:t>Bullets or paragraph text to go here and 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dirty="0"/>
              <a:t>Bullets or paragraph text to go here and here</a:t>
            </a:r>
            <a:endParaRPr lang="en-GB" sz="2000" b="0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1098" y="2526661"/>
            <a:ext cx="5011737" cy="63859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 spc="100" baseline="0">
                <a:solidFill>
                  <a:srgbClr val="C65094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Heading to go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8148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7999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457301" y="3276600"/>
            <a:ext cx="4371975" cy="253365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89432" y="3800475"/>
            <a:ext cx="3707711" cy="16478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 spc="10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Subheading text to go here</a:t>
            </a:r>
            <a:endParaRPr lang="en-GB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6"/>
          </p:nvPr>
        </p:nvSpPr>
        <p:spPr>
          <a:xfrm>
            <a:off x="47799" y="-217719"/>
            <a:ext cx="3211200" cy="18072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7"/>
          </p:nvPr>
        </p:nvSpPr>
        <p:spPr>
          <a:xfrm>
            <a:off x="457301" y="6123128"/>
            <a:ext cx="2066400" cy="2988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9969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8350945" y="2169870"/>
            <a:ext cx="3273425" cy="30382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  <a:endParaRPr lang="en-GB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350879" y="5208107"/>
            <a:ext cx="3273492" cy="44143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 spc="100" baseline="0">
                <a:solidFill>
                  <a:srgbClr val="6C3088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GB"/>
              <a:t>Subheading to go here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425403" y="2169870"/>
            <a:ext cx="3273425" cy="30382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  <a:endParaRPr lang="en-GB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4425337" y="5208107"/>
            <a:ext cx="3273492" cy="44143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 spc="100" baseline="0">
                <a:solidFill>
                  <a:srgbClr val="6C3088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GB"/>
              <a:t>Subheading to go here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499793" y="2169869"/>
            <a:ext cx="3273425" cy="30382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  <a:endParaRPr lang="en-GB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499727" y="5208106"/>
            <a:ext cx="3273492" cy="44143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 spc="100" baseline="0">
                <a:solidFill>
                  <a:srgbClr val="6C3088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GB"/>
              <a:t>Subheading to go here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01841" y="1066754"/>
            <a:ext cx="10515600" cy="11031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6" y="-217719"/>
            <a:ext cx="3210721" cy="18060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98" y="6124254"/>
            <a:ext cx="2066827" cy="29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4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without heading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8350945" y="1852264"/>
            <a:ext cx="3273425" cy="30382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  <a:endParaRPr lang="en-GB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350879" y="4890501"/>
            <a:ext cx="3273492" cy="44143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 baseline="0">
                <a:solidFill>
                  <a:srgbClr val="C650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GB"/>
              <a:t>Subheading to go here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425403" y="1852264"/>
            <a:ext cx="3273425" cy="30382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  <a:endParaRPr lang="en-GB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4425337" y="4890501"/>
            <a:ext cx="3273492" cy="44143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 baseline="0">
                <a:solidFill>
                  <a:srgbClr val="C650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GB"/>
              <a:t>Subheading to go here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499793" y="1852263"/>
            <a:ext cx="3273425" cy="30382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  <a:endParaRPr lang="en-GB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499727" y="4890500"/>
            <a:ext cx="3273492" cy="44143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 baseline="0">
                <a:solidFill>
                  <a:srgbClr val="C650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GB"/>
              <a:t>Subheading to go here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98" y="6124254"/>
            <a:ext cx="2066827" cy="29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40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47115" y="0"/>
            <a:ext cx="1223911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 userDrawn="1"/>
        </p:nvSpPr>
        <p:spPr>
          <a:xfrm>
            <a:off x="-41811" y="4154905"/>
            <a:ext cx="4104000" cy="2703095"/>
          </a:xfrm>
          <a:prstGeom prst="rect">
            <a:avLst/>
          </a:prstGeom>
          <a:solidFill>
            <a:srgbClr val="3B9E8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6C3088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087260" y="4154905"/>
            <a:ext cx="4104740" cy="2703095"/>
          </a:xfrm>
          <a:prstGeom prst="rect">
            <a:avLst/>
          </a:prstGeom>
          <a:solidFill>
            <a:srgbClr val="004B8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6C3088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062189" y="1451810"/>
            <a:ext cx="4025811" cy="2703095"/>
          </a:xfrm>
          <a:prstGeom prst="rect">
            <a:avLst/>
          </a:prstGeom>
          <a:solidFill>
            <a:srgbClr val="6C308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6C3088"/>
              </a:solidFill>
            </a:endParaRP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388729" y="1955804"/>
            <a:ext cx="3332897" cy="63859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4000" b="1" spc="100" baseline="0">
                <a:solidFill>
                  <a:srgbClr val="6C3088"/>
                </a:solidFill>
                <a:latin typeface="Arial" panose="020B0604020202020204" pitchFamily="34" charset="0"/>
                <a:ea typeface="Noto Sans SemBd" panose="020B0702040504020204" pitchFamily="34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Stat here</a:t>
            </a:r>
            <a:endParaRPr lang="en-GB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-41275" y="1452563"/>
            <a:ext cx="4103464" cy="2701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C3088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062189" y="4155658"/>
            <a:ext cx="4025071" cy="2701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C3088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087260" y="1451811"/>
            <a:ext cx="4116528" cy="27026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C3088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Subtitle 8"/>
          <p:cNvSpPr>
            <a:spLocks noGrp="1"/>
          </p:cNvSpPr>
          <p:nvPr>
            <p:ph type="subTitle" idx="4294967295" hasCustomPrompt="1"/>
          </p:nvPr>
        </p:nvSpPr>
        <p:spPr>
          <a:xfrm>
            <a:off x="4408778" y="2648424"/>
            <a:ext cx="3355602" cy="6421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bg1"/>
              </a:buClr>
              <a:buFont typeface="Wingdings" panose="05000000000000000000" pitchFamily="2" charset="2"/>
              <a:buNone/>
              <a:defRPr sz="1800">
                <a:solidFill>
                  <a:srgbClr val="6C3088"/>
                </a:solidFill>
              </a:defRPr>
            </a:lvl1pPr>
          </a:lstStyle>
          <a:p>
            <a:r>
              <a:rPr lang="en-GB" sz="1600"/>
              <a:t>Small explanation text to go here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45613" y="4617964"/>
            <a:ext cx="3332897" cy="63859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4000" b="1" spc="100" baseline="0">
                <a:solidFill>
                  <a:srgbClr val="6C3088"/>
                </a:solidFill>
                <a:latin typeface="Arial" panose="020B0604020202020204" pitchFamily="34" charset="0"/>
                <a:ea typeface="Noto Sans SemBd" panose="020B0702040504020204" pitchFamily="34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Stat here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8461722" y="4702050"/>
            <a:ext cx="3332897" cy="63859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4000" b="1" spc="100" baseline="0">
                <a:solidFill>
                  <a:srgbClr val="6C3088"/>
                </a:solidFill>
                <a:latin typeface="Arial" panose="020B0604020202020204" pitchFamily="34" charset="0"/>
                <a:ea typeface="Noto Sans SemBd" panose="020B0702040504020204" pitchFamily="34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Stat here</a:t>
            </a:r>
            <a:endParaRPr lang="en-GB"/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8473918" y="5341310"/>
            <a:ext cx="3332163" cy="647939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Font typeface="Wingdings" panose="05000000000000000000" pitchFamily="2" charset="2"/>
              <a:buNone/>
              <a:defRPr>
                <a:solidFill>
                  <a:srgbClr val="6C3088"/>
                </a:solidFill>
              </a:defRPr>
            </a:lvl1pPr>
          </a:lstStyle>
          <a:p>
            <a:r>
              <a:rPr lang="en-GB"/>
              <a:t>Small explanation text to go here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346075" y="5257224"/>
            <a:ext cx="3332163" cy="57278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Font typeface="Wingdings" panose="05000000000000000000" pitchFamily="2" charset="2"/>
              <a:buNone/>
              <a:defRPr>
                <a:solidFill>
                  <a:srgbClr val="6C3088"/>
                </a:solidFill>
              </a:defRPr>
            </a:lvl1pPr>
          </a:lstStyle>
          <a:p>
            <a:r>
              <a:rPr lang="en-GB"/>
              <a:t>Small explanation text to go here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2F8A5562-641E-419F-881A-B3CFC5AEA5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841" y="246376"/>
            <a:ext cx="10515600" cy="1205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rgbClr val="6C3088"/>
                </a:solidFill>
                <a:latin typeface="Arial" panose="020B0604020202020204" pitchFamily="34" charset="0"/>
                <a:ea typeface="Noto Sans SemBd" panose="020B0702040504020204" pitchFamily="34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21035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47115" y="0"/>
            <a:ext cx="1223911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 userDrawn="1"/>
        </p:nvSpPr>
        <p:spPr>
          <a:xfrm>
            <a:off x="-41811" y="4154905"/>
            <a:ext cx="4104000" cy="2703095"/>
          </a:xfrm>
          <a:prstGeom prst="rect">
            <a:avLst/>
          </a:prstGeom>
          <a:solidFill>
            <a:srgbClr val="3B9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64C59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087260" y="4154905"/>
            <a:ext cx="4104740" cy="2703095"/>
          </a:xfrm>
          <a:prstGeom prst="rect">
            <a:avLst/>
          </a:prstGeom>
          <a:solidFill>
            <a:srgbClr val="004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4062189" y="1451810"/>
            <a:ext cx="4025811" cy="2703095"/>
          </a:xfrm>
          <a:prstGeom prst="rect">
            <a:avLst/>
          </a:prstGeom>
          <a:solidFill>
            <a:srgbClr val="6C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6C3088"/>
              </a:solidFill>
            </a:endParaRP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388729" y="1955804"/>
            <a:ext cx="3332897" cy="63859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4000" b="1" spc="100" baseline="0">
                <a:solidFill>
                  <a:schemeClr val="bg1"/>
                </a:solidFill>
                <a:latin typeface="Arial" panose="020B0604020202020204" pitchFamily="34" charset="0"/>
                <a:ea typeface="Noto Sans SemBd" panose="020B0702040504020204" pitchFamily="34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Stat here</a:t>
            </a:r>
            <a:endParaRPr lang="en-GB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-41275" y="1452563"/>
            <a:ext cx="4103464" cy="27019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062189" y="4155658"/>
            <a:ext cx="4025071" cy="27019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087260" y="1451811"/>
            <a:ext cx="4116528" cy="270267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ubtitle 8"/>
          <p:cNvSpPr>
            <a:spLocks noGrp="1"/>
          </p:cNvSpPr>
          <p:nvPr>
            <p:ph type="subTitle" idx="4294967295" hasCustomPrompt="1"/>
          </p:nvPr>
        </p:nvSpPr>
        <p:spPr>
          <a:xfrm>
            <a:off x="4408778" y="2648424"/>
            <a:ext cx="3355602" cy="6421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bg1"/>
              </a:buClr>
              <a:buFont typeface="Wingdings" panose="05000000000000000000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 sz="1600"/>
              <a:t>Small explanation text to go here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45613" y="4617964"/>
            <a:ext cx="3332897" cy="63859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4000" b="1" spc="100" baseline="0">
                <a:solidFill>
                  <a:schemeClr val="bg1"/>
                </a:solidFill>
                <a:latin typeface="Arial" panose="020B0604020202020204" pitchFamily="34" charset="0"/>
                <a:ea typeface="Noto Sans SemBd" panose="020B0702040504020204" pitchFamily="34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Stat here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8461722" y="4702050"/>
            <a:ext cx="3332897" cy="63859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4000" b="1" spc="100" baseline="0">
                <a:solidFill>
                  <a:schemeClr val="bg1"/>
                </a:solidFill>
                <a:latin typeface="Arial" panose="020B0604020202020204" pitchFamily="34" charset="0"/>
                <a:ea typeface="Noto Sans SemBd" panose="020B0702040504020204" pitchFamily="34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Stat here</a:t>
            </a:r>
            <a:endParaRPr lang="en-GB"/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8473918" y="5341310"/>
            <a:ext cx="3332163" cy="647939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Font typeface="Wingdings" panose="05000000000000000000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Small explanation text to go here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346075" y="5257224"/>
            <a:ext cx="3332163" cy="57278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Font typeface="Wingdings" panose="05000000000000000000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Small explanation text to go here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01841" y="246376"/>
            <a:ext cx="10515600" cy="1205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rgbClr val="6C3088"/>
                </a:solidFill>
                <a:latin typeface="Arial" panose="020B0604020202020204" pitchFamily="34" charset="0"/>
                <a:ea typeface="Noto Sans SemBd" panose="020B0702040504020204" pitchFamily="34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49037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593427" y="0"/>
            <a:ext cx="659857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841" y="1301677"/>
            <a:ext cx="4825959" cy="12050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8"/>
          <p:cNvSpPr>
            <a:spLocks noGrp="1"/>
          </p:cNvSpPr>
          <p:nvPr>
            <p:ph type="subTitle" idx="4294967295" hasCustomPrompt="1"/>
          </p:nvPr>
        </p:nvSpPr>
        <p:spPr>
          <a:xfrm>
            <a:off x="401841" y="3182351"/>
            <a:ext cx="4825959" cy="12914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E52E87"/>
              </a:buClr>
              <a:buFont typeface="Wingdings" panose="05000000000000000000" pitchFamily="2" charset="2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/>
              <a:t>Bullets or paragraph text to go here and 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/>
              <a:t>Bullets or paragraph text to go here and 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/>
              <a:t>Bullets or paragraph text to go here and here</a:t>
            </a:r>
            <a:endParaRPr lang="en-GB" sz="2000" b="0"/>
          </a:p>
        </p:txBody>
      </p:sp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01841" y="2526661"/>
            <a:ext cx="4825959" cy="63859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 spc="100" baseline="0">
                <a:solidFill>
                  <a:srgbClr val="C65094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Heading to go here</a:t>
            </a:r>
            <a:endParaRPr lang="en-GB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18886C65-C7BF-43B8-839D-A185564132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05670" y="0"/>
            <a:ext cx="6586330" cy="685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3155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" y="0"/>
            <a:ext cx="12188522" cy="6859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6" y="-217719"/>
            <a:ext cx="3210722" cy="1806031"/>
          </a:xfrm>
          <a:prstGeom prst="rect">
            <a:avLst/>
          </a:prstGeom>
        </p:spPr>
      </p:pic>
      <p:sp>
        <p:nvSpPr>
          <p:cNvPr id="1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195763" y="2721352"/>
            <a:ext cx="3876675" cy="7743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800" b="1" spc="100" baseline="0">
                <a:latin typeface="Arial" panose="020B0604020202020204" pitchFamily="34" charset="0"/>
                <a:ea typeface="Noto Sans SemBd" panose="020B0702040504020204" pitchFamily="34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495675" y="3713395"/>
            <a:ext cx="5267325" cy="11017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spc="100" baseline="0"/>
            </a:lvl1pPr>
          </a:lstStyle>
          <a:p>
            <a:pPr lvl="0"/>
            <a:r>
              <a:rPr lang="en-US"/>
              <a:t>Questions and Answers</a:t>
            </a:r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98" y="6124254"/>
            <a:ext cx="2066827" cy="29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62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297FA01E-24AC-49D4-8C41-C51389DC6FF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6090"/>
          </a:xfrm>
          <a:noFill/>
          <a:ln>
            <a:noFill/>
          </a:ln>
        </p:spPr>
        <p:txBody>
          <a:bodyPr>
            <a:normAutofit/>
          </a:bodyPr>
          <a:lstStyle>
            <a:lvl1pPr algn="l"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1052736"/>
            <a:ext cx="109728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054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ing + Sub-heading + long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D0A66B1-9162-A84C-95BD-D90AC9EB652D}"/>
              </a:ext>
            </a:extLst>
          </p:cNvPr>
          <p:cNvCxnSpPr/>
          <p:nvPr userDrawn="1"/>
        </p:nvCxnSpPr>
        <p:spPr>
          <a:xfrm>
            <a:off x="0" y="6560175"/>
            <a:ext cx="12192000" cy="0"/>
          </a:xfrm>
          <a:prstGeom prst="line">
            <a:avLst/>
          </a:prstGeom>
          <a:ln>
            <a:solidFill>
              <a:srgbClr val="50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9AFBC06-6E9C-0A49-9AFC-D6288D0569EC}"/>
              </a:ext>
            </a:extLst>
          </p:cNvPr>
          <p:cNvSpPr/>
          <p:nvPr userDrawn="1"/>
        </p:nvSpPr>
        <p:spPr>
          <a:xfrm>
            <a:off x="259519" y="6564747"/>
            <a:ext cx="313008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noProof="0">
                <a:solidFill>
                  <a:srgbClr val="505050"/>
                </a:solidFill>
              </a:rPr>
              <a:t>DG Education, Youth, Sport and Culture</a:t>
            </a:r>
          </a:p>
        </p:txBody>
      </p:sp>
      <p:sp>
        <p:nvSpPr>
          <p:cNvPr id="17" name="Marcador de número de diapositiva 2">
            <a:extLst>
              <a:ext uri="{FF2B5EF4-FFF2-40B4-BE49-F238E27FC236}">
                <a16:creationId xmlns:a16="http://schemas.microsoft.com/office/drawing/2014/main" id="{1FA7FD56-08FA-1448-9522-D4B3D3D22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7200" y="6522858"/>
            <a:ext cx="598170" cy="365125"/>
          </a:xfrm>
          <a:prstGeom prst="rect">
            <a:avLst/>
          </a:prstGeom>
        </p:spPr>
        <p:txBody>
          <a:bodyPr/>
          <a:lstStyle/>
          <a:p>
            <a:fld id="{122868C0-15F9-6446-8284-6EA5930D29A1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4DFCFB-B166-E946-BF16-7899DF7548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0038" y="296863"/>
            <a:ext cx="5568950" cy="28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ES" sz="2400" b="1" kern="1200" dirty="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Heading</a:t>
            </a:r>
          </a:p>
        </p:txBody>
      </p:sp>
      <p:sp>
        <p:nvSpPr>
          <p:cNvPr id="8" name="Marcador de texto 15">
            <a:extLst>
              <a:ext uri="{FF2B5EF4-FFF2-40B4-BE49-F238E27FC236}">
                <a16:creationId xmlns:a16="http://schemas.microsoft.com/office/drawing/2014/main" id="{38C77855-ACDF-0C47-9D1B-9865501301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038" y="773664"/>
            <a:ext cx="6767513" cy="40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ES" sz="1600" kern="12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s-ES" sz="1600" kern="12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s-ES" sz="1600" kern="12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s-ES" sz="1600" kern="12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s-ES" sz="1600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Sub-heading</a:t>
            </a:r>
          </a:p>
        </p:txBody>
      </p:sp>
      <p:sp>
        <p:nvSpPr>
          <p:cNvPr id="9" name="Marcador de texto 6">
            <a:extLst>
              <a:ext uri="{FF2B5EF4-FFF2-40B4-BE49-F238E27FC236}">
                <a16:creationId xmlns:a16="http://schemas.microsoft.com/office/drawing/2014/main" id="{74CA7097-7F03-894B-9EDA-25C24B50D4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038" y="1369528"/>
            <a:ext cx="9970633" cy="49042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19" name="Forma libre 18">
            <a:extLst>
              <a:ext uri="{FF2B5EF4-FFF2-40B4-BE49-F238E27FC236}">
                <a16:creationId xmlns:a16="http://schemas.microsoft.com/office/drawing/2014/main" id="{6007A66D-6D49-2348-A039-C1916CF83A28}"/>
              </a:ext>
            </a:extLst>
          </p:cNvPr>
          <p:cNvSpPr/>
          <p:nvPr userDrawn="1"/>
        </p:nvSpPr>
        <p:spPr>
          <a:xfrm rot="7200000">
            <a:off x="8630579" y="859223"/>
            <a:ext cx="5973042" cy="4489631"/>
          </a:xfrm>
          <a:custGeom>
            <a:avLst/>
            <a:gdLst>
              <a:gd name="connsiteX0" fmla="*/ 692825 w 5973042"/>
              <a:gd name="connsiteY0" fmla="*/ 4480095 h 4489631"/>
              <a:gd name="connsiteX1" fmla="*/ 0 w 5973042"/>
              <a:gd name="connsiteY1" fmla="*/ 3280087 h 4489631"/>
              <a:gd name="connsiteX2" fmla="*/ 5681278 w 5973042"/>
              <a:gd name="connsiteY2" fmla="*/ 0 h 4489631"/>
              <a:gd name="connsiteX3" fmla="*/ 5973042 w 5973042"/>
              <a:gd name="connsiteY3" fmla="*/ 505349 h 4489631"/>
              <a:gd name="connsiteX4" fmla="*/ 5901090 w 5973042"/>
              <a:gd name="connsiteY4" fmla="*/ 673955 h 4489631"/>
              <a:gd name="connsiteX5" fmla="*/ 5180758 w 5973042"/>
              <a:gd name="connsiteY5" fmla="*/ 1387518 h 4489631"/>
              <a:gd name="connsiteX6" fmla="*/ 3687533 w 5973042"/>
              <a:gd name="connsiteY6" fmla="*/ 2231760 h 4489631"/>
              <a:gd name="connsiteX7" fmla="*/ 2498401 w 5973042"/>
              <a:gd name="connsiteY7" fmla="*/ 3774377 h 4489631"/>
              <a:gd name="connsiteX8" fmla="*/ 1061115 w 5973042"/>
              <a:gd name="connsiteY8" fmla="*/ 4481145 h 4489631"/>
              <a:gd name="connsiteX9" fmla="*/ 856764 w 5973042"/>
              <a:gd name="connsiteY9" fmla="*/ 4489556 h 4489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73042" h="4489631">
                <a:moveTo>
                  <a:pt x="692825" y="4480095"/>
                </a:moveTo>
                <a:lnTo>
                  <a:pt x="0" y="3280087"/>
                </a:lnTo>
                <a:lnTo>
                  <a:pt x="5681278" y="0"/>
                </a:lnTo>
                <a:lnTo>
                  <a:pt x="5973042" y="505349"/>
                </a:lnTo>
                <a:lnTo>
                  <a:pt x="5901090" y="673955"/>
                </a:lnTo>
                <a:cubicBezTo>
                  <a:pt x="5748713" y="970812"/>
                  <a:pt x="5493855" y="1212839"/>
                  <a:pt x="5180758" y="1387518"/>
                </a:cubicBezTo>
                <a:cubicBezTo>
                  <a:pt x="4679801" y="1667004"/>
                  <a:pt x="4115531" y="1849962"/>
                  <a:pt x="3687533" y="2231760"/>
                </a:cubicBezTo>
                <a:cubicBezTo>
                  <a:pt x="3201894" y="2664940"/>
                  <a:pt x="2948525" y="3304106"/>
                  <a:pt x="2498401" y="3774377"/>
                </a:cubicBezTo>
                <a:cubicBezTo>
                  <a:pt x="2121236" y="4168311"/>
                  <a:pt x="1604280" y="4431465"/>
                  <a:pt x="1061115" y="4481145"/>
                </a:cubicBezTo>
                <a:cubicBezTo>
                  <a:pt x="993219" y="4487355"/>
                  <a:pt x="924988" y="4490139"/>
                  <a:pt x="856764" y="4489556"/>
                </a:cubicBezTo>
                <a:close/>
              </a:path>
            </a:pathLst>
          </a:custGeom>
          <a:solidFill>
            <a:schemeClr val="accent5"/>
          </a:solidFill>
          <a:ln w="54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s-ES">
              <a:solidFill>
                <a:srgbClr val="D76734"/>
              </a:solidFill>
            </a:endParaRPr>
          </a:p>
        </p:txBody>
      </p:sp>
      <p:sp>
        <p:nvSpPr>
          <p:cNvPr id="11" name="Gráfico 1">
            <a:extLst>
              <a:ext uri="{FF2B5EF4-FFF2-40B4-BE49-F238E27FC236}">
                <a16:creationId xmlns:a16="http://schemas.microsoft.com/office/drawing/2014/main" id="{8878D26B-5171-A247-919F-FDDC3032BD48}"/>
              </a:ext>
            </a:extLst>
          </p:cNvPr>
          <p:cNvSpPr/>
          <p:nvPr userDrawn="1"/>
        </p:nvSpPr>
        <p:spPr>
          <a:xfrm>
            <a:off x="6825034" y="9793366"/>
            <a:ext cx="3856000" cy="2044679"/>
          </a:xfrm>
          <a:custGeom>
            <a:avLst/>
            <a:gdLst>
              <a:gd name="connsiteX0" fmla="*/ 5053611 w 5127540"/>
              <a:gd name="connsiteY0" fmla="*/ 587687 h 2718925"/>
              <a:gd name="connsiteX1" fmla="*/ 4737097 w 5127540"/>
              <a:gd name="connsiteY1" fmla="*/ 1940068 h 2718925"/>
              <a:gd name="connsiteX2" fmla="*/ 3446475 w 5127540"/>
              <a:gd name="connsiteY2" fmla="*/ 2599186 h 2718925"/>
              <a:gd name="connsiteX3" fmla="*/ 521308 w 5127540"/>
              <a:gd name="connsiteY3" fmla="*/ 2359731 h 2718925"/>
              <a:gd name="connsiteX4" fmla="*/ 10643 w 5127540"/>
              <a:gd name="connsiteY4" fmla="*/ 1903963 h 2718925"/>
              <a:gd name="connsiteX5" fmla="*/ 330576 w 5127540"/>
              <a:gd name="connsiteY5" fmla="*/ 1314273 h 2718925"/>
              <a:gd name="connsiteX6" fmla="*/ 1021845 w 5127540"/>
              <a:gd name="connsiteY6" fmla="*/ 1123379 h 2718925"/>
              <a:gd name="connsiteX7" fmla="*/ 2219601 w 5127540"/>
              <a:gd name="connsiteY7" fmla="*/ 715983 h 2718925"/>
              <a:gd name="connsiteX8" fmla="*/ 3147622 w 5127540"/>
              <a:gd name="connsiteY8" fmla="*/ 214689 h 2718925"/>
              <a:gd name="connsiteX9" fmla="*/ 4168509 w 5127540"/>
              <a:gd name="connsiteY9" fmla="*/ 10959 h 2718925"/>
              <a:gd name="connsiteX10" fmla="*/ 5053611 w 5127540"/>
              <a:gd name="connsiteY10" fmla="*/ 587687 h 271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27540" h="2718925">
                <a:moveTo>
                  <a:pt x="5053611" y="587687"/>
                </a:moveTo>
                <a:cubicBezTo>
                  <a:pt x="5241874" y="1039788"/>
                  <a:pt x="5073742" y="1584205"/>
                  <a:pt x="4737097" y="1940068"/>
                </a:cubicBezTo>
                <a:cubicBezTo>
                  <a:pt x="4400451" y="2295931"/>
                  <a:pt x="3924160" y="2489101"/>
                  <a:pt x="3446475" y="2599186"/>
                </a:cubicBezTo>
                <a:cubicBezTo>
                  <a:pt x="2477940" y="2822391"/>
                  <a:pt x="1440594" y="2737472"/>
                  <a:pt x="521308" y="2359731"/>
                </a:cubicBezTo>
                <a:cubicBezTo>
                  <a:pt x="301647" y="2269501"/>
                  <a:pt x="65020" y="2134882"/>
                  <a:pt x="10643" y="1903963"/>
                </a:cubicBezTo>
                <a:cubicBezTo>
                  <a:pt x="-44304" y="1670325"/>
                  <a:pt x="121170" y="1431882"/>
                  <a:pt x="330576" y="1314273"/>
                </a:cubicBezTo>
                <a:cubicBezTo>
                  <a:pt x="539983" y="1196663"/>
                  <a:pt x="785851" y="1168336"/>
                  <a:pt x="1021845" y="1123379"/>
                </a:cubicBezTo>
                <a:cubicBezTo>
                  <a:pt x="1438163" y="1044043"/>
                  <a:pt x="1841327" y="906921"/>
                  <a:pt x="2219601" y="715983"/>
                </a:cubicBezTo>
                <a:cubicBezTo>
                  <a:pt x="2533520" y="557526"/>
                  <a:pt x="2828575" y="362775"/>
                  <a:pt x="3147622" y="214689"/>
                </a:cubicBezTo>
                <a:cubicBezTo>
                  <a:pt x="3466669" y="66602"/>
                  <a:pt x="3819710" y="-34441"/>
                  <a:pt x="4168509" y="10959"/>
                </a:cubicBezTo>
                <a:cubicBezTo>
                  <a:pt x="4517308" y="56359"/>
                  <a:pt x="4934475" y="257053"/>
                  <a:pt x="5053611" y="587687"/>
                </a:cubicBezTo>
              </a:path>
            </a:pathLst>
          </a:custGeom>
          <a:solidFill>
            <a:srgbClr val="9AAE02"/>
          </a:solidFill>
          <a:ln w="6319" cap="flat">
            <a:noFill/>
            <a:prstDash val="solid"/>
            <a:miter/>
          </a:ln>
        </p:spPr>
        <p:txBody>
          <a:bodyPr rtlCol="0" anchor="ctr"/>
          <a:lstStyle/>
          <a:p>
            <a:endParaRPr lang="es-ES">
              <a:solidFill>
                <a:srgbClr val="9AAE04"/>
              </a:solidFill>
            </a:endParaRPr>
          </a:p>
        </p:txBody>
      </p:sp>
      <p:sp>
        <p:nvSpPr>
          <p:cNvPr id="12" name="Gráfico 3">
            <a:extLst>
              <a:ext uri="{FF2B5EF4-FFF2-40B4-BE49-F238E27FC236}">
                <a16:creationId xmlns:a16="http://schemas.microsoft.com/office/drawing/2014/main" id="{036DAD51-39B7-2F41-A464-E5CB8C94F7F6}"/>
              </a:ext>
            </a:extLst>
          </p:cNvPr>
          <p:cNvSpPr/>
          <p:nvPr userDrawn="1"/>
        </p:nvSpPr>
        <p:spPr>
          <a:xfrm rot="10800000">
            <a:off x="1482575" y="10371887"/>
            <a:ext cx="3754477" cy="2264576"/>
          </a:xfrm>
          <a:custGeom>
            <a:avLst/>
            <a:gdLst>
              <a:gd name="connsiteX0" fmla="*/ 19763 w 3429439"/>
              <a:gd name="connsiteY0" fmla="*/ 1219404 h 2068524"/>
              <a:gd name="connsiteX1" fmla="*/ 131627 w 3429439"/>
              <a:gd name="connsiteY1" fmla="*/ 816017 h 2068524"/>
              <a:gd name="connsiteX2" fmla="*/ 506645 w 3429439"/>
              <a:gd name="connsiteY2" fmla="*/ 573570 h 2068524"/>
              <a:gd name="connsiteX3" fmla="*/ 2886182 w 3429439"/>
              <a:gd name="connsiteY3" fmla="*/ 2035 h 2068524"/>
              <a:gd name="connsiteX4" fmla="*/ 3150520 w 3429439"/>
              <a:gd name="connsiteY4" fmla="*/ 18228 h 2068524"/>
              <a:gd name="connsiteX5" fmla="*/ 3367981 w 3429439"/>
              <a:gd name="connsiteY5" fmla="*/ 159914 h 2068524"/>
              <a:gd name="connsiteX6" fmla="*/ 3353178 w 3429439"/>
              <a:gd name="connsiteY6" fmla="*/ 578606 h 2068524"/>
              <a:gd name="connsiteX7" fmla="*/ 2980184 w 3429439"/>
              <a:gd name="connsiteY7" fmla="*/ 857289 h 2068524"/>
              <a:gd name="connsiteX8" fmla="*/ 2422147 w 3429439"/>
              <a:gd name="connsiteY8" fmla="*/ 1397030 h 2068524"/>
              <a:gd name="connsiteX9" fmla="*/ 1891892 w 3429439"/>
              <a:gd name="connsiteY9" fmla="*/ 1938105 h 2068524"/>
              <a:gd name="connsiteX10" fmla="*/ 1105242 w 3429439"/>
              <a:gd name="connsiteY10" fmla="*/ 2001494 h 2068524"/>
              <a:gd name="connsiteX11" fmla="*/ 652705 w 3429439"/>
              <a:gd name="connsiteY11" fmla="*/ 1399696 h 2068524"/>
              <a:gd name="connsiteX12" fmla="*/ 19763 w 3429439"/>
              <a:gd name="connsiteY12" fmla="*/ 1219404 h 2068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29439" h="2068524">
                <a:moveTo>
                  <a:pt x="19763" y="1219404"/>
                </a:moveTo>
                <a:cubicBezTo>
                  <a:pt x="-34516" y="1107980"/>
                  <a:pt x="29632" y="925663"/>
                  <a:pt x="131627" y="816017"/>
                </a:cubicBezTo>
                <a:cubicBezTo>
                  <a:pt x="233622" y="706370"/>
                  <a:pt x="370553" y="636366"/>
                  <a:pt x="506645" y="573570"/>
                </a:cubicBezTo>
                <a:cubicBezTo>
                  <a:pt x="1254712" y="228853"/>
                  <a:pt x="2063225" y="34658"/>
                  <a:pt x="2886182" y="2035"/>
                </a:cubicBezTo>
                <a:cubicBezTo>
                  <a:pt x="2974706" y="-1421"/>
                  <a:pt x="3064513" y="-2902"/>
                  <a:pt x="3150520" y="18228"/>
                </a:cubicBezTo>
                <a:cubicBezTo>
                  <a:pt x="3236528" y="39358"/>
                  <a:pt x="3319624" y="85615"/>
                  <a:pt x="3367981" y="159914"/>
                </a:cubicBezTo>
                <a:cubicBezTo>
                  <a:pt x="3453051" y="290691"/>
                  <a:pt x="3452558" y="458394"/>
                  <a:pt x="3353178" y="578606"/>
                </a:cubicBezTo>
                <a:cubicBezTo>
                  <a:pt x="3253799" y="698817"/>
                  <a:pt x="3112131" y="774202"/>
                  <a:pt x="2980184" y="857289"/>
                </a:cubicBezTo>
                <a:cubicBezTo>
                  <a:pt x="2765140" y="992755"/>
                  <a:pt x="2567664" y="1188055"/>
                  <a:pt x="2422147" y="1397030"/>
                </a:cubicBezTo>
                <a:cubicBezTo>
                  <a:pt x="2277518" y="1604771"/>
                  <a:pt x="2097707" y="1790840"/>
                  <a:pt x="1891892" y="1938105"/>
                </a:cubicBezTo>
                <a:cubicBezTo>
                  <a:pt x="1686076" y="2085370"/>
                  <a:pt x="1329365" y="2119138"/>
                  <a:pt x="1105242" y="2001494"/>
                </a:cubicBezTo>
                <a:cubicBezTo>
                  <a:pt x="878751" y="1882467"/>
                  <a:pt x="872238" y="1531213"/>
                  <a:pt x="652705" y="1399696"/>
                </a:cubicBezTo>
                <a:cubicBezTo>
                  <a:pt x="475607" y="1293456"/>
                  <a:pt x="96149" y="1359757"/>
                  <a:pt x="19763" y="1219404"/>
                </a:cubicBezTo>
              </a:path>
            </a:pathLst>
          </a:custGeom>
          <a:solidFill>
            <a:srgbClr val="960F68"/>
          </a:solidFill>
          <a:ln w="4934" cap="flat">
            <a:noFill/>
            <a:prstDash val="solid"/>
            <a:miter/>
          </a:ln>
        </p:spPr>
        <p:txBody>
          <a:bodyPr rtlCol="0" anchor="ctr"/>
          <a:lstStyle/>
          <a:p>
            <a:endParaRPr lang="es-ES">
              <a:solidFill>
                <a:srgbClr val="960F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63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">
          <p15:clr>
            <a:srgbClr val="FBAE40"/>
          </p15:clr>
        </p15:guide>
        <p15:guide id="2" orient="horz" pos="187">
          <p15:clr>
            <a:srgbClr val="FBAE40"/>
          </p15:clr>
        </p15:guide>
        <p15:guide id="3" orient="horz" pos="4133">
          <p15:clr>
            <a:srgbClr val="FBAE40"/>
          </p15:clr>
        </p15:guide>
        <p15:guide id="4" orient="horz" pos="368">
          <p15:clr>
            <a:srgbClr val="FBAE40"/>
          </p15:clr>
        </p15:guide>
        <p15:guide id="5" pos="39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064" y="1301677"/>
            <a:ext cx="10515600" cy="1205058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04064" y="3183044"/>
            <a:ext cx="10572332" cy="2263164"/>
          </a:xfrm>
          <a:prstGeom prst="rect">
            <a:avLst/>
          </a:prstGeom>
        </p:spPr>
        <p:txBody>
          <a:bodyPr numCol="2" spcCol="180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52E87"/>
              </a:buClr>
              <a:buSzTx/>
              <a:buFont typeface="Arial" panose="020B0604020202020204" pitchFamily="34" charset="0"/>
              <a:buNone/>
              <a:tabLst/>
              <a:defRPr lang="en-GB" sz="1600" b="0" i="0" baseline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52E87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Paragraph text to go here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81098" y="2526661"/>
            <a:ext cx="5011737" cy="63859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 spc="100" baseline="0">
                <a:solidFill>
                  <a:srgbClr val="C65094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Heading to go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6626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4064" y="1301677"/>
            <a:ext cx="10515600" cy="1205058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ubtitle 8"/>
          <p:cNvSpPr>
            <a:spLocks noGrp="1"/>
          </p:cNvSpPr>
          <p:nvPr>
            <p:ph type="subTitle" idx="4294967295" hasCustomPrompt="1"/>
          </p:nvPr>
        </p:nvSpPr>
        <p:spPr>
          <a:xfrm>
            <a:off x="381098" y="3182351"/>
            <a:ext cx="5023980" cy="17134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E52E87"/>
              </a:buClr>
              <a:buFont typeface="Wingdings" panose="05000000000000000000" pitchFamily="2" charset="2"/>
              <a:buNone/>
              <a:defRPr sz="1800" spc="0" baseline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dirty="0"/>
              <a:t>Bullets or paragraph text to go here and 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dirty="0"/>
              <a:t>Bullets or paragraph text to go here and 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dirty="0"/>
              <a:t>Bullets or paragraph text to go here and here</a:t>
            </a:r>
            <a:endParaRPr lang="en-GB" sz="2000" b="0" dirty="0"/>
          </a:p>
        </p:txBody>
      </p:sp>
    </p:spTree>
    <p:extLst>
      <p:ext uri="{BB962C8B-B14F-4D97-AF65-F5344CB8AC3E}">
        <p14:creationId xmlns:p14="http://schemas.microsoft.com/office/powerpoint/2010/main" val="3470154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" y="0"/>
            <a:ext cx="12188522" cy="6859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" y="618469"/>
            <a:ext cx="10058400" cy="528139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683564" y="2208235"/>
            <a:ext cx="7042826" cy="1697844"/>
          </a:xfrm>
        </p:spPr>
        <p:txBody>
          <a:bodyPr anchor="t"/>
          <a:lstStyle>
            <a:lvl1pPr>
              <a:defRPr b="0" baseline="0">
                <a:solidFill>
                  <a:srgbClr val="6C3088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Feature text or quote text to go here…</a:t>
            </a:r>
            <a:endParaRPr lang="en-GB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683564" y="4231304"/>
            <a:ext cx="5415031" cy="63859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 spc="100" baseline="0">
                <a:solidFill>
                  <a:srgbClr val="C65094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 text to go here</a:t>
            </a:r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888843" y="1471501"/>
            <a:ext cx="76237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spc="-300" dirty="0">
                <a:solidFill>
                  <a:srgbClr val="6C3088"/>
                </a:solidFill>
                <a:latin typeface="EC Square Sans Pro" panose="020B0506040000020004" pitchFamily="34" charset="0"/>
              </a:rPr>
              <a:t>“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9636938" y="3466027"/>
            <a:ext cx="80561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600" spc="-300" dirty="0">
                <a:solidFill>
                  <a:srgbClr val="6C3088"/>
                </a:solidFill>
                <a:latin typeface="EC Square Sans Pro" panose="020B0506040000020004" pitchFamily="34" charset="0"/>
              </a:rPr>
              <a:t>”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6" y="-217719"/>
            <a:ext cx="3210722" cy="18060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01" y="6124254"/>
            <a:ext cx="2066820" cy="29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49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7999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457301" y="3276600"/>
            <a:ext cx="4371975" cy="253365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89432" y="3800475"/>
            <a:ext cx="3707711" cy="16478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 spc="10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 text to go here</a:t>
            </a:r>
            <a:endParaRPr lang="en-GB" dirty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6"/>
          </p:nvPr>
        </p:nvSpPr>
        <p:spPr>
          <a:xfrm>
            <a:off x="47799" y="-217719"/>
            <a:ext cx="3211200" cy="18072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7"/>
          </p:nvPr>
        </p:nvSpPr>
        <p:spPr>
          <a:xfrm>
            <a:off x="457301" y="6123128"/>
            <a:ext cx="2066400" cy="2988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5247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8350945" y="2169870"/>
            <a:ext cx="3273425" cy="30382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Image</a:t>
            </a:r>
            <a:endParaRPr lang="en-GB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350879" y="5208107"/>
            <a:ext cx="3273492" cy="44143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 spc="100" baseline="0">
                <a:solidFill>
                  <a:srgbClr val="6C3088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GB" dirty="0"/>
              <a:t>Subheading to go here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425403" y="2169870"/>
            <a:ext cx="3273425" cy="30382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Image</a:t>
            </a:r>
            <a:endParaRPr lang="en-GB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4425337" y="5208107"/>
            <a:ext cx="3273492" cy="44143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 spc="100" baseline="0">
                <a:solidFill>
                  <a:srgbClr val="6C3088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GB" dirty="0"/>
              <a:t>Subheading to go here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499793" y="2169869"/>
            <a:ext cx="3273425" cy="30382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Image</a:t>
            </a:r>
            <a:endParaRPr lang="en-GB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499727" y="5208106"/>
            <a:ext cx="3273492" cy="44143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 spc="100" baseline="0">
                <a:solidFill>
                  <a:srgbClr val="6C3088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GB" dirty="0"/>
              <a:t>Subheading to go here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01841" y="1066754"/>
            <a:ext cx="10515600" cy="110311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6" y="-217719"/>
            <a:ext cx="3210721" cy="18060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98" y="6124254"/>
            <a:ext cx="2066827" cy="29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5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without heading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8350945" y="1852264"/>
            <a:ext cx="3273425" cy="30382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Image</a:t>
            </a:r>
            <a:endParaRPr lang="en-GB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350879" y="4890501"/>
            <a:ext cx="3273492" cy="44143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 baseline="0">
                <a:solidFill>
                  <a:srgbClr val="C650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GB" dirty="0"/>
              <a:t>Subheading to go here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425403" y="1852264"/>
            <a:ext cx="3273425" cy="30382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Image</a:t>
            </a:r>
            <a:endParaRPr lang="en-GB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4425337" y="4890501"/>
            <a:ext cx="3273492" cy="44143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 baseline="0">
                <a:solidFill>
                  <a:srgbClr val="C650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GB" dirty="0"/>
              <a:t>Subheading to go here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499793" y="1852263"/>
            <a:ext cx="3273425" cy="30382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Image</a:t>
            </a:r>
            <a:endParaRPr lang="en-GB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499727" y="4890500"/>
            <a:ext cx="3273492" cy="44143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 baseline="0">
                <a:solidFill>
                  <a:srgbClr val="C650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GB" dirty="0"/>
              <a:t>Subheading to go here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98" y="6124254"/>
            <a:ext cx="2066827" cy="29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59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47115" y="0"/>
            <a:ext cx="1223911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 userDrawn="1"/>
        </p:nvSpPr>
        <p:spPr>
          <a:xfrm>
            <a:off x="-41811" y="4154905"/>
            <a:ext cx="4104000" cy="2703095"/>
          </a:xfrm>
          <a:prstGeom prst="rect">
            <a:avLst/>
          </a:prstGeom>
          <a:solidFill>
            <a:srgbClr val="3B9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64C59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087260" y="4154905"/>
            <a:ext cx="4104740" cy="2703095"/>
          </a:xfrm>
          <a:prstGeom prst="rect">
            <a:avLst/>
          </a:prstGeom>
          <a:solidFill>
            <a:srgbClr val="004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4062189" y="1451810"/>
            <a:ext cx="4025811" cy="2703095"/>
          </a:xfrm>
          <a:prstGeom prst="rect">
            <a:avLst/>
          </a:prstGeom>
          <a:solidFill>
            <a:srgbClr val="6C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6C3088"/>
              </a:solidFill>
            </a:endParaRP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388729" y="1955804"/>
            <a:ext cx="3332897" cy="63859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4000" b="1" spc="100" baseline="0">
                <a:solidFill>
                  <a:schemeClr val="bg1"/>
                </a:solidFill>
                <a:latin typeface="Arial" panose="020B0604020202020204" pitchFamily="34" charset="0"/>
                <a:ea typeface="Noto Sans SemBd" panose="020B0702040504020204" pitchFamily="34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Stat here</a:t>
            </a:r>
            <a:endParaRPr lang="en-GB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-41275" y="1452563"/>
            <a:ext cx="4103464" cy="27019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062189" y="4155658"/>
            <a:ext cx="4025071" cy="27019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087260" y="1451811"/>
            <a:ext cx="4116528" cy="2702678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1" name="Subtitle 8"/>
          <p:cNvSpPr>
            <a:spLocks noGrp="1"/>
          </p:cNvSpPr>
          <p:nvPr>
            <p:ph type="subTitle" idx="4294967295" hasCustomPrompt="1"/>
          </p:nvPr>
        </p:nvSpPr>
        <p:spPr>
          <a:xfrm>
            <a:off x="4408778" y="2648424"/>
            <a:ext cx="3355602" cy="6421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bg1"/>
              </a:buClr>
              <a:buFont typeface="Wingdings" panose="05000000000000000000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 sz="1600" dirty="0"/>
              <a:t>Small explanation text to go here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45613" y="4617964"/>
            <a:ext cx="3332897" cy="63859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4000" b="1" spc="100" baseline="0">
                <a:solidFill>
                  <a:schemeClr val="bg1"/>
                </a:solidFill>
                <a:latin typeface="Arial" panose="020B0604020202020204" pitchFamily="34" charset="0"/>
                <a:ea typeface="Noto Sans SemBd" panose="020B0702040504020204" pitchFamily="34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Stat here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8461722" y="4702050"/>
            <a:ext cx="3332897" cy="63859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4000" b="1" spc="100" baseline="0">
                <a:solidFill>
                  <a:schemeClr val="bg1"/>
                </a:solidFill>
                <a:latin typeface="Arial" panose="020B0604020202020204" pitchFamily="34" charset="0"/>
                <a:ea typeface="Noto Sans SemBd" panose="020B0702040504020204" pitchFamily="34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Stat here</a:t>
            </a:r>
            <a:endParaRPr lang="en-GB" dirty="0"/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8473918" y="5341310"/>
            <a:ext cx="3332163" cy="647939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Font typeface="Wingdings" panose="05000000000000000000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Small explanation text to go here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346075" y="5257224"/>
            <a:ext cx="3332163" cy="57278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Font typeface="Wingdings" panose="05000000000000000000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Small explanation text to go here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01841" y="246376"/>
            <a:ext cx="10515600" cy="1205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rgbClr val="6C3088"/>
                </a:solidFill>
                <a:latin typeface="Arial" panose="020B0604020202020204" pitchFamily="34" charset="0"/>
                <a:ea typeface="Noto Sans SemBd" panose="020B0702040504020204" pitchFamily="34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5766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38248" y="1301677"/>
            <a:ext cx="10515600" cy="1205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6" y="-217719"/>
            <a:ext cx="3210721" cy="18060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98" y="6124254"/>
            <a:ext cx="2066827" cy="29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68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3" r:id="rId3"/>
    <p:sldLayoutId id="2147483671" r:id="rId4"/>
    <p:sldLayoutId id="2147483662" r:id="rId5"/>
    <p:sldLayoutId id="2147483670" r:id="rId6"/>
    <p:sldLayoutId id="2147483665" r:id="rId7"/>
    <p:sldLayoutId id="2147483668" r:id="rId8"/>
    <p:sldLayoutId id="2147483667" r:id="rId9"/>
    <p:sldLayoutId id="2147483669" r:id="rId10"/>
    <p:sldLayoutId id="2147483666" r:id="rId11"/>
    <p:sldLayoutId id="2147483687" r:id="rId12"/>
    <p:sldLayoutId id="2147483688" r:id="rId13"/>
    <p:sldLayoutId id="214748368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100" baseline="0">
          <a:solidFill>
            <a:srgbClr val="6C3088"/>
          </a:solidFill>
          <a:latin typeface="Arial" panose="020B0604020202020204" pitchFamily="34" charset="0"/>
          <a:ea typeface="Noto Sans SemBd" panose="020B0702040504020204" pitchFamily="34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 spc="0" baseline="0">
          <a:solidFill>
            <a:srgbClr val="6C3088"/>
          </a:solidFill>
          <a:latin typeface="Arial" panose="020B0604020202020204" pitchFamily="34" charset="0"/>
          <a:ea typeface="Open Sans Light" panose="020B030603050402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38248" y="1301677"/>
            <a:ext cx="10515600" cy="1205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6" y="-217719"/>
            <a:ext cx="3210721" cy="18060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98" y="6124254"/>
            <a:ext cx="2066827" cy="29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7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100" baseline="0">
          <a:solidFill>
            <a:srgbClr val="6C3088"/>
          </a:solidFill>
          <a:latin typeface="Arial" panose="020B0604020202020204" pitchFamily="34" charset="0"/>
          <a:ea typeface="Noto Sans SemBd" panose="020B0702040504020204" pitchFamily="34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 spc="0" baseline="0">
          <a:solidFill>
            <a:srgbClr val="6C3088"/>
          </a:solidFill>
          <a:latin typeface="Arial" panose="020B0604020202020204" pitchFamily="34" charset="0"/>
          <a:ea typeface="Open Sans Light" panose="020B030603050402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s://eur-lex.europa.eu/eli/dec/2023/936/oj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ec.europa.eu/social/main.jsp?langId=en&amp;catId=1223&amp;furtherNews=yes&amp;newsId=10431" TargetMode="External"/><Relationship Id="rId3" Type="http://schemas.openxmlformats.org/officeDocument/2006/relationships/hyperlink" Target="https://ec.europa.eu/social/main.jsp?catId=1223" TargetMode="External"/><Relationship Id="rId7" Type="http://schemas.openxmlformats.org/officeDocument/2006/relationships/hyperlink" Target="https://ec.europa.eu/social/main.jsp?langId=en&amp;catId=89&amp;newsId=10193&amp;furtherNews=yes" TargetMode="External"/><Relationship Id="rId2" Type="http://schemas.openxmlformats.org/officeDocument/2006/relationships/hyperlink" Target="https://ec.europa.eu/info/strategy/priorities-2019-2024_en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ducation.ec.europa.eu/focus-topics/digital-education/action-plan" TargetMode="External"/><Relationship Id="rId5" Type="http://schemas.openxmlformats.org/officeDocument/2006/relationships/hyperlink" Target="https://ec.europa.eu/info/strategy/priorities-2019-2024/economy-works-people/jobs-growth-and-investment/european-pillar-social-rights/european-pillar-social-rights-action-plan_en" TargetMode="External"/><Relationship Id="rId4" Type="http://schemas.openxmlformats.org/officeDocument/2006/relationships/hyperlink" Target="https://ec.europa.eu/info/strategy/priorities-2019-2024/economy-works-people/jobs-growth-and-investment/european-pillar-social-rights/european-pillar-social-rights-20-principles_en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va.com/design/DAFP9WfEAWk/DXPIYOBX5CUUTCHQN70D0g/watch?utm_content=DAFP9WfEAWk&amp;utm_campaign=share_your_design&amp;utm_medium=link&amp;utm_source=shareyourdesignpanel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0" y="2492751"/>
            <a:ext cx="5276850" cy="20601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Manje </a:t>
            </a:r>
            <a:r>
              <a:rPr lang="en-US" dirty="0" err="1"/>
              <a:t>poznata</a:t>
            </a:r>
            <a:r>
              <a:rPr lang="en-US" dirty="0"/>
              <a:t> </a:t>
            </a:r>
            <a:r>
              <a:rPr lang="en-US" dirty="0" err="1"/>
              <a:t>strana</a:t>
            </a:r>
            <a:r>
              <a:rPr lang="en-US" dirty="0"/>
              <a:t> </a:t>
            </a:r>
            <a:r>
              <a:rPr lang="en-US" dirty="0" err="1"/>
              <a:t>Europassa</a:t>
            </a:r>
            <a:endParaRPr lang="en-GB" u="sng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254906" y="4990930"/>
            <a:ext cx="6713317" cy="1101725"/>
          </a:xfrm>
        </p:spPr>
        <p:txBody>
          <a:bodyPr>
            <a:normAutofit/>
          </a:bodyPr>
          <a:lstStyle/>
          <a:p>
            <a:pPr algn="r"/>
            <a:r>
              <a:rPr lang="en-US" sz="2000" dirty="0" err="1">
                <a:latin typeface="+mn-lt"/>
              </a:rPr>
              <a:t>Predstavljanje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europskih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alata</a:t>
            </a:r>
            <a:r>
              <a:rPr lang="en-US" sz="2000" dirty="0">
                <a:latin typeface="+mn-lt"/>
              </a:rPr>
              <a:t> Europass za </a:t>
            </a:r>
            <a:r>
              <a:rPr lang="en-US" sz="2000" dirty="0" err="1">
                <a:latin typeface="+mn-lt"/>
              </a:rPr>
              <a:t>bilježenje</a:t>
            </a:r>
            <a:r>
              <a:rPr lang="hr-HR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vještina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dionicima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Hrvatskoga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kvalifikacijskog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okvira</a:t>
            </a:r>
            <a:r>
              <a:rPr lang="hr-HR" sz="2000" dirty="0">
                <a:latin typeface="+mn-lt"/>
              </a:rPr>
              <a:t> </a:t>
            </a:r>
          </a:p>
          <a:p>
            <a:pPr algn="r"/>
            <a:r>
              <a:rPr lang="hr-HR" sz="2000" dirty="0">
                <a:latin typeface="+mn-lt"/>
              </a:rPr>
              <a:t>17/11/2023</a:t>
            </a:r>
            <a:endParaRPr lang="en-GB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005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 flipH="1">
            <a:off x="3061661" y="3591703"/>
            <a:ext cx="2160000" cy="0"/>
          </a:xfrm>
          <a:prstGeom prst="line">
            <a:avLst/>
          </a:prstGeom>
          <a:ln w="57150" cmpd="sng">
            <a:solidFill>
              <a:srgbClr val="2E319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444392" y="3006479"/>
            <a:ext cx="2000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EC008C"/>
                </a:solidFill>
                <a:latin typeface="Lato" charset="0"/>
                <a:cs typeface="Lato" charset="0"/>
              </a:rPr>
              <a:t>Samoprocjena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6" name="Oval 5"/>
          <p:cNvSpPr/>
          <p:nvPr/>
        </p:nvSpPr>
        <p:spPr>
          <a:xfrm>
            <a:off x="2884078" y="1651554"/>
            <a:ext cx="163565" cy="169068"/>
          </a:xfrm>
          <a:prstGeom prst="ellipse">
            <a:avLst/>
          </a:prstGeom>
          <a:noFill/>
          <a:ln w="571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" name="TextBox 6"/>
          <p:cNvSpPr txBox="1"/>
          <p:nvPr/>
        </p:nvSpPr>
        <p:spPr>
          <a:xfrm>
            <a:off x="521230" y="1525990"/>
            <a:ext cx="2181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EC008C"/>
                </a:solidFill>
                <a:latin typeface="Lato" charset="0"/>
                <a:cs typeface="Lato" charset="0"/>
              </a:rPr>
              <a:t>Pred</a:t>
            </a:r>
            <a:r>
              <a:rPr lang="hr-HR" sz="2000" b="1" dirty="0">
                <a:solidFill>
                  <a:srgbClr val="EC008C"/>
                </a:solidFill>
                <a:latin typeface="Lato" charset="0"/>
                <a:cs typeface="Lato" charset="0"/>
              </a:rPr>
              <a:t> </a:t>
            </a:r>
            <a:r>
              <a:rPr lang="hr-HR" sz="2000" b="1" dirty="0" err="1">
                <a:solidFill>
                  <a:srgbClr val="EC008C"/>
                </a:solidFill>
                <a:latin typeface="Lato" charset="0"/>
                <a:cs typeface="Lato" charset="0"/>
              </a:rPr>
              <a:t>zavšetak</a:t>
            </a:r>
            <a:r>
              <a:rPr lang="hr-HR" sz="2000" b="1" dirty="0">
                <a:solidFill>
                  <a:srgbClr val="EC008C"/>
                </a:solidFill>
                <a:latin typeface="Lato" charset="0"/>
                <a:cs typeface="Lato" charset="0"/>
              </a:rPr>
              <a:t> studija</a:t>
            </a:r>
            <a:endParaRPr lang="en-GB" sz="2000" b="1" dirty="0">
              <a:solidFill>
                <a:srgbClr val="EC008C"/>
              </a:solidFill>
              <a:latin typeface="Lato" charset="0"/>
              <a:cs typeface="Lato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3064873" y="1745368"/>
            <a:ext cx="2160000" cy="0"/>
          </a:xfrm>
          <a:prstGeom prst="line">
            <a:avLst/>
          </a:prstGeom>
          <a:ln w="57150" cmpd="sng">
            <a:solidFill>
              <a:srgbClr val="2E319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211386" y="1749050"/>
            <a:ext cx="2268000" cy="0"/>
          </a:xfrm>
          <a:prstGeom prst="line">
            <a:avLst/>
          </a:prstGeom>
          <a:ln w="57150" cmpd="sng">
            <a:solidFill>
              <a:srgbClr val="2E319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690556" y="749154"/>
            <a:ext cx="2237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DE0084"/>
                </a:solidFill>
                <a:latin typeface="Lato" charset="0"/>
                <a:cs typeface="Lato" charset="0"/>
              </a:rPr>
              <a:t>Dodijeljena kvalifikacija (EDC).</a:t>
            </a:r>
            <a:endParaRPr lang="en-US" sz="2000" b="1" dirty="0">
              <a:solidFill>
                <a:srgbClr val="DE0084"/>
              </a:solidFill>
              <a:latin typeface="Lato" charset="0"/>
              <a:cs typeface="Lato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53510" y="3830866"/>
            <a:ext cx="1926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DE0084"/>
                </a:solidFill>
                <a:latin typeface="Lato" charset="0"/>
                <a:cs typeface="Lato" charset="0"/>
              </a:rPr>
              <a:t>Traganje za prilikama</a:t>
            </a:r>
            <a:endParaRPr lang="en-US" sz="2000" b="1" dirty="0">
              <a:solidFill>
                <a:srgbClr val="DE0084"/>
              </a:solidFill>
              <a:latin typeface="Lato" charset="0"/>
              <a:cs typeface="Lato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5211386" y="3595384"/>
            <a:ext cx="2095360" cy="0"/>
          </a:xfrm>
          <a:prstGeom prst="line">
            <a:avLst/>
          </a:prstGeom>
          <a:ln w="57150" cmpd="sng">
            <a:solidFill>
              <a:srgbClr val="2E319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Arc 12"/>
          <p:cNvSpPr/>
          <p:nvPr/>
        </p:nvSpPr>
        <p:spPr>
          <a:xfrm flipH="1">
            <a:off x="2192048" y="3590084"/>
            <a:ext cx="1728000" cy="1871999"/>
          </a:xfrm>
          <a:prstGeom prst="arc">
            <a:avLst>
              <a:gd name="adj1" fmla="val 16200000"/>
              <a:gd name="adj2" fmla="val 5422918"/>
            </a:avLst>
          </a:prstGeom>
          <a:noFill/>
          <a:ln w="57150" cmpd="sng">
            <a:solidFill>
              <a:srgbClr val="2E319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287B"/>
                </a:solidFill>
              </a:ln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57569" y="1901554"/>
            <a:ext cx="1570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2E3192"/>
                </a:solidFill>
                <a:latin typeface="Lato" charset="0"/>
                <a:cs typeface="Lato" charset="0"/>
              </a:rPr>
              <a:t>Profesionalno usmjeravanje</a:t>
            </a:r>
            <a:endParaRPr lang="en-US" dirty="0">
              <a:solidFill>
                <a:srgbClr val="2E3192"/>
              </a:solidFill>
              <a:latin typeface="Lato" charset="0"/>
              <a:cs typeface="Lato" charset="0"/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3580831" y="1672700"/>
            <a:ext cx="144061" cy="143818"/>
          </a:xfrm>
          <a:prstGeom prst="ellipse">
            <a:avLst/>
          </a:prstGeom>
          <a:solidFill>
            <a:srgbClr val="2E3192"/>
          </a:solidFill>
          <a:ln w="190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482335" y="5362039"/>
            <a:ext cx="163565" cy="169068"/>
          </a:xfrm>
          <a:prstGeom prst="ellipse">
            <a:avLst/>
          </a:prstGeom>
          <a:noFill/>
          <a:ln w="571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5374783" y="5459535"/>
            <a:ext cx="2093627" cy="0"/>
          </a:xfrm>
          <a:prstGeom prst="line">
            <a:avLst/>
          </a:prstGeom>
          <a:ln w="57150" cmpd="sng">
            <a:solidFill>
              <a:srgbClr val="2E319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97770" y="1840594"/>
            <a:ext cx="1044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54510" y="944249"/>
            <a:ext cx="1938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EC008C"/>
                </a:solidFill>
                <a:latin typeface="Lato" charset="0"/>
                <a:cs typeface="Lato" charset="0"/>
              </a:rPr>
              <a:t>Europass dokumenti</a:t>
            </a:r>
            <a:endParaRPr lang="en-US" b="1" dirty="0">
              <a:solidFill>
                <a:srgbClr val="EC008C"/>
              </a:solidFill>
              <a:latin typeface="Lato" charset="0"/>
              <a:cs typeface="Lato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26991" y="1655788"/>
            <a:ext cx="163565" cy="169068"/>
          </a:xfrm>
          <a:prstGeom prst="ellipse">
            <a:avLst/>
          </a:prstGeom>
          <a:noFill/>
          <a:ln w="571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7459288" y="1749050"/>
            <a:ext cx="2093627" cy="0"/>
          </a:xfrm>
          <a:prstGeom prst="line">
            <a:avLst/>
          </a:prstGeom>
          <a:ln w="57150" cmpd="sng">
            <a:solidFill>
              <a:srgbClr val="2E319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rc 21"/>
          <p:cNvSpPr/>
          <p:nvPr/>
        </p:nvSpPr>
        <p:spPr>
          <a:xfrm>
            <a:off x="8838352" y="1749050"/>
            <a:ext cx="1735461" cy="1846334"/>
          </a:xfrm>
          <a:prstGeom prst="arc">
            <a:avLst>
              <a:gd name="adj1" fmla="val 16200000"/>
              <a:gd name="adj2" fmla="val 5422918"/>
            </a:avLst>
          </a:prstGeom>
          <a:noFill/>
          <a:ln w="57150" cmpd="sng">
            <a:solidFill>
              <a:srgbClr val="2E319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287B"/>
                </a:solidFill>
              </a:ln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35528" y="1910444"/>
            <a:ext cx="1954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2E3192"/>
                </a:solidFill>
                <a:latin typeface="Lato" charset="0"/>
                <a:cs typeface="Lato" charset="0"/>
              </a:rPr>
              <a:t>Vještine, iskustva, volontiranje i obuka</a:t>
            </a: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5124469" y="1672700"/>
            <a:ext cx="144061" cy="143818"/>
          </a:xfrm>
          <a:prstGeom prst="ellipse">
            <a:avLst/>
          </a:prstGeom>
          <a:solidFill>
            <a:srgbClr val="2E3192"/>
          </a:solidFill>
          <a:ln w="190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531225" y="3501521"/>
            <a:ext cx="163565" cy="169068"/>
          </a:xfrm>
          <a:prstGeom prst="ellipse">
            <a:avLst/>
          </a:prstGeom>
          <a:noFill/>
          <a:ln w="571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7295881" y="3594783"/>
            <a:ext cx="2232000" cy="0"/>
          </a:xfrm>
          <a:prstGeom prst="line">
            <a:avLst/>
          </a:prstGeom>
          <a:ln w="57150" cmpd="sng">
            <a:solidFill>
              <a:srgbClr val="2E319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590982" y="4796786"/>
            <a:ext cx="2038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hr-HR" sz="2000" b="1" dirty="0">
                <a:solidFill>
                  <a:srgbClr val="EC008C"/>
                </a:solidFill>
                <a:latin typeface="Lato" charset="0"/>
                <a:cs typeface="Lato" charset="0"/>
              </a:rPr>
              <a:t>Prijave</a:t>
            </a:r>
            <a:endParaRPr lang="hr-HR" sz="2000" b="1" dirty="0">
              <a:solidFill>
                <a:srgbClr val="DE0084"/>
              </a:solidFill>
              <a:latin typeface="Lato" charset="0"/>
              <a:cs typeface="Lato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76243" y="5218221"/>
            <a:ext cx="2029883" cy="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Oval 54"/>
          <p:cNvSpPr>
            <a:spLocks noChangeAspect="1"/>
          </p:cNvSpPr>
          <p:nvPr/>
        </p:nvSpPr>
        <p:spPr>
          <a:xfrm>
            <a:off x="6678949" y="1672700"/>
            <a:ext cx="144061" cy="143818"/>
          </a:xfrm>
          <a:prstGeom prst="ellipse">
            <a:avLst/>
          </a:prstGeom>
          <a:solidFill>
            <a:srgbClr val="2E3192"/>
          </a:solidFill>
          <a:ln w="190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53"/>
          <p:cNvSpPr txBox="1"/>
          <p:nvPr/>
        </p:nvSpPr>
        <p:spPr>
          <a:xfrm>
            <a:off x="6092681" y="1910444"/>
            <a:ext cx="1306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2E3192"/>
                </a:solidFill>
                <a:latin typeface="Lato" charset="0"/>
                <a:cs typeface="Lato" charset="0"/>
              </a:rPr>
              <a:t>Europass mobilnost</a:t>
            </a:r>
          </a:p>
          <a:p>
            <a:pPr algn="ctr"/>
            <a:r>
              <a:rPr lang="hr-HR" dirty="0">
                <a:solidFill>
                  <a:srgbClr val="2E3192"/>
                </a:solidFill>
                <a:latin typeface="Lato" charset="0"/>
                <a:cs typeface="Lato" charset="0"/>
              </a:rPr>
              <a:t>(EDC*)</a:t>
            </a:r>
            <a:endParaRPr lang="en-US" dirty="0">
              <a:solidFill>
                <a:srgbClr val="2E3192"/>
              </a:solidFill>
              <a:latin typeface="Lato" charset="0"/>
              <a:cs typeface="Lato" charset="0"/>
            </a:endParaRPr>
          </a:p>
        </p:txBody>
      </p:sp>
      <p:sp>
        <p:nvSpPr>
          <p:cNvPr id="31" name="Oval 54"/>
          <p:cNvSpPr>
            <a:spLocks noChangeAspect="1"/>
          </p:cNvSpPr>
          <p:nvPr/>
        </p:nvSpPr>
        <p:spPr>
          <a:xfrm>
            <a:off x="8157229" y="1672700"/>
            <a:ext cx="144061" cy="143818"/>
          </a:xfrm>
          <a:prstGeom prst="ellipse">
            <a:avLst/>
          </a:prstGeom>
          <a:solidFill>
            <a:srgbClr val="2E3192"/>
          </a:solidFill>
          <a:ln w="190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53"/>
          <p:cNvSpPr txBox="1"/>
          <p:nvPr/>
        </p:nvSpPr>
        <p:spPr>
          <a:xfrm>
            <a:off x="7462664" y="1926100"/>
            <a:ext cx="1533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2E3192"/>
                </a:solidFill>
                <a:latin typeface="Lato" charset="0"/>
                <a:cs typeface="Lato" charset="0"/>
              </a:rPr>
              <a:t>Dodatak certifikatu</a:t>
            </a:r>
          </a:p>
          <a:p>
            <a:pPr algn="ctr"/>
            <a:r>
              <a:rPr lang="hr-HR" dirty="0">
                <a:solidFill>
                  <a:srgbClr val="2E3192"/>
                </a:solidFill>
                <a:latin typeface="Lato" charset="0"/>
                <a:cs typeface="Lato" charset="0"/>
              </a:rPr>
              <a:t>(EDC*)</a:t>
            </a:r>
          </a:p>
        </p:txBody>
      </p:sp>
      <p:sp>
        <p:nvSpPr>
          <p:cNvPr id="33" name="Oval 54"/>
          <p:cNvSpPr>
            <a:spLocks noChangeAspect="1"/>
          </p:cNvSpPr>
          <p:nvPr/>
        </p:nvSpPr>
        <p:spPr>
          <a:xfrm>
            <a:off x="8122241" y="3530509"/>
            <a:ext cx="144061" cy="143818"/>
          </a:xfrm>
          <a:prstGeom prst="ellipse">
            <a:avLst/>
          </a:prstGeom>
          <a:solidFill>
            <a:srgbClr val="2E3192"/>
          </a:solidFill>
          <a:ln w="190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53"/>
          <p:cNvSpPr txBox="1"/>
          <p:nvPr/>
        </p:nvSpPr>
        <p:spPr>
          <a:xfrm>
            <a:off x="5835693" y="3783434"/>
            <a:ext cx="1755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2E3192"/>
                </a:solidFill>
                <a:latin typeface="Lato" charset="0"/>
                <a:cs typeface="Lato" charset="0"/>
              </a:rPr>
              <a:t>Definiranje interesa</a:t>
            </a:r>
          </a:p>
        </p:txBody>
      </p:sp>
      <p:sp>
        <p:nvSpPr>
          <p:cNvPr id="35" name="Oval 54"/>
          <p:cNvSpPr>
            <a:spLocks noChangeAspect="1"/>
          </p:cNvSpPr>
          <p:nvPr/>
        </p:nvSpPr>
        <p:spPr>
          <a:xfrm>
            <a:off x="3646188" y="3522874"/>
            <a:ext cx="144061" cy="143818"/>
          </a:xfrm>
          <a:prstGeom prst="ellipse">
            <a:avLst/>
          </a:prstGeom>
          <a:solidFill>
            <a:srgbClr val="2E3192"/>
          </a:solidFill>
          <a:ln w="190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53"/>
          <p:cNvSpPr txBox="1"/>
          <p:nvPr/>
        </p:nvSpPr>
        <p:spPr>
          <a:xfrm>
            <a:off x="2905082" y="3818305"/>
            <a:ext cx="156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E3192"/>
                </a:solidFill>
                <a:latin typeface="Lato" charset="0"/>
                <a:cs typeface="Lato" charset="0"/>
              </a:rPr>
              <a:t>U </a:t>
            </a:r>
            <a:r>
              <a:rPr lang="en-US" dirty="0" err="1">
                <a:solidFill>
                  <a:srgbClr val="2E3192"/>
                </a:solidFill>
                <a:latin typeface="Lato" charset="0"/>
                <a:cs typeface="Lato" charset="0"/>
              </a:rPr>
              <a:t>potrazi</a:t>
            </a:r>
            <a:r>
              <a:rPr lang="en-US" dirty="0">
                <a:solidFill>
                  <a:srgbClr val="2E3192"/>
                </a:solidFill>
                <a:latin typeface="Lato" charset="0"/>
                <a:cs typeface="Lato" charset="0"/>
              </a:rPr>
              <a:t> za </a:t>
            </a:r>
            <a:r>
              <a:rPr lang="en-US" dirty="0" err="1">
                <a:solidFill>
                  <a:srgbClr val="2E3192"/>
                </a:solidFill>
                <a:latin typeface="Lato" charset="0"/>
                <a:cs typeface="Lato" charset="0"/>
              </a:rPr>
              <a:t>prilikama</a:t>
            </a:r>
            <a:endParaRPr lang="en-US" dirty="0">
              <a:solidFill>
                <a:srgbClr val="2E3192"/>
              </a:solidFill>
              <a:latin typeface="Lato" charset="0"/>
              <a:cs typeface="Lato" charset="0"/>
            </a:endParaRPr>
          </a:p>
        </p:txBody>
      </p:sp>
      <p:sp>
        <p:nvSpPr>
          <p:cNvPr id="37" name="Oval 22"/>
          <p:cNvSpPr/>
          <p:nvPr/>
        </p:nvSpPr>
        <p:spPr>
          <a:xfrm>
            <a:off x="3082561" y="5382967"/>
            <a:ext cx="163565" cy="169068"/>
          </a:xfrm>
          <a:prstGeom prst="ellipse">
            <a:avLst/>
          </a:prstGeom>
          <a:noFill/>
          <a:ln w="571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8" name="Oval 54"/>
          <p:cNvSpPr>
            <a:spLocks noChangeAspect="1"/>
          </p:cNvSpPr>
          <p:nvPr/>
        </p:nvSpPr>
        <p:spPr>
          <a:xfrm>
            <a:off x="5431383" y="5396622"/>
            <a:ext cx="144061" cy="143818"/>
          </a:xfrm>
          <a:prstGeom prst="ellipse">
            <a:avLst/>
          </a:prstGeom>
          <a:solidFill>
            <a:srgbClr val="2E3192"/>
          </a:solidFill>
          <a:ln w="190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53"/>
          <p:cNvSpPr txBox="1"/>
          <p:nvPr/>
        </p:nvSpPr>
        <p:spPr>
          <a:xfrm>
            <a:off x="7861113" y="5153846"/>
            <a:ext cx="4020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EC008C"/>
                </a:solidFill>
                <a:latin typeface="Lato" charset="0"/>
                <a:cs typeface="Lato" charset="0"/>
              </a:rPr>
              <a:t>jedan</a:t>
            </a:r>
            <a:r>
              <a:rPr lang="en-US" b="1" dirty="0">
                <a:solidFill>
                  <a:srgbClr val="EC008C"/>
                </a:solidFill>
                <a:latin typeface="Lato" charset="0"/>
                <a:cs typeface="Lato" charset="0"/>
              </a:rPr>
              <a:t> E-portfolio za </a:t>
            </a:r>
            <a:r>
              <a:rPr lang="en-US" b="1" dirty="0" err="1">
                <a:solidFill>
                  <a:srgbClr val="EC008C"/>
                </a:solidFill>
                <a:latin typeface="Lato" charset="0"/>
                <a:cs typeface="Lato" charset="0"/>
              </a:rPr>
              <a:t>cjeloživotno</a:t>
            </a:r>
            <a:r>
              <a:rPr lang="en-US" b="1" dirty="0">
                <a:solidFill>
                  <a:srgbClr val="EC008C"/>
                </a:solidFill>
                <a:latin typeface="Lato" charset="0"/>
                <a:cs typeface="Lato" charset="0"/>
              </a:rPr>
              <a:t> </a:t>
            </a:r>
            <a:r>
              <a:rPr lang="en-US" b="1" dirty="0" err="1">
                <a:solidFill>
                  <a:srgbClr val="EC008C"/>
                </a:solidFill>
                <a:latin typeface="Lato" charset="0"/>
                <a:cs typeface="Lato" charset="0"/>
              </a:rPr>
              <a:t>učenje</a:t>
            </a:r>
            <a:r>
              <a:rPr lang="en-US" b="1" dirty="0">
                <a:solidFill>
                  <a:srgbClr val="EC008C"/>
                </a:solidFill>
                <a:latin typeface="Lato" charset="0"/>
                <a:cs typeface="Lato" charset="0"/>
              </a:rPr>
              <a:t> </a:t>
            </a:r>
            <a:r>
              <a:rPr lang="en-US" b="1" dirty="0" err="1">
                <a:solidFill>
                  <a:srgbClr val="EC008C"/>
                </a:solidFill>
                <a:latin typeface="Lato" charset="0"/>
                <a:cs typeface="Lato" charset="0"/>
              </a:rPr>
              <a:t>i</a:t>
            </a:r>
            <a:r>
              <a:rPr lang="en-US" b="1" dirty="0">
                <a:solidFill>
                  <a:srgbClr val="EC008C"/>
                </a:solidFill>
                <a:latin typeface="Lato" charset="0"/>
                <a:cs typeface="Lato" charset="0"/>
              </a:rPr>
              <a:t> </a:t>
            </a:r>
            <a:r>
              <a:rPr lang="en-US" b="1" dirty="0" err="1">
                <a:solidFill>
                  <a:srgbClr val="EC008C"/>
                </a:solidFill>
                <a:latin typeface="Lato" charset="0"/>
                <a:cs typeface="Lato" charset="0"/>
              </a:rPr>
              <a:t>razvoj</a:t>
            </a:r>
            <a:r>
              <a:rPr lang="en-US" b="1" dirty="0">
                <a:solidFill>
                  <a:srgbClr val="EC008C"/>
                </a:solidFill>
                <a:latin typeface="Lato" charset="0"/>
                <a:cs typeface="Lato" charset="0"/>
              </a:rPr>
              <a:t> </a:t>
            </a:r>
            <a:r>
              <a:rPr lang="en-US" b="1" dirty="0" err="1">
                <a:solidFill>
                  <a:srgbClr val="EC008C"/>
                </a:solidFill>
                <a:latin typeface="Lato" charset="0"/>
                <a:cs typeface="Lato" charset="0"/>
              </a:rPr>
              <a:t>karijere</a:t>
            </a:r>
            <a:endParaRPr lang="en-US" b="1" dirty="0">
              <a:solidFill>
                <a:srgbClr val="EC008C"/>
              </a:solidFill>
              <a:latin typeface="Lato" charset="0"/>
              <a:cs typeface="Lato" charset="0"/>
            </a:endParaRPr>
          </a:p>
        </p:txBody>
      </p:sp>
      <p:cxnSp>
        <p:nvCxnSpPr>
          <p:cNvPr id="40" name="Straight Connector 28"/>
          <p:cNvCxnSpPr/>
          <p:nvPr/>
        </p:nvCxnSpPr>
        <p:spPr>
          <a:xfrm flipH="1">
            <a:off x="3246126" y="5462774"/>
            <a:ext cx="2160000" cy="0"/>
          </a:xfrm>
          <a:prstGeom prst="line">
            <a:avLst/>
          </a:prstGeom>
          <a:ln w="57150" cmpd="sng">
            <a:solidFill>
              <a:srgbClr val="2E319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Oval 54"/>
          <p:cNvSpPr>
            <a:spLocks noChangeAspect="1"/>
          </p:cNvSpPr>
          <p:nvPr/>
        </p:nvSpPr>
        <p:spPr>
          <a:xfrm>
            <a:off x="6925395" y="5392109"/>
            <a:ext cx="144061" cy="143818"/>
          </a:xfrm>
          <a:prstGeom prst="ellipse">
            <a:avLst/>
          </a:prstGeom>
          <a:solidFill>
            <a:srgbClr val="2E3192"/>
          </a:solidFill>
          <a:ln w="190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53"/>
          <p:cNvSpPr txBox="1"/>
          <p:nvPr/>
        </p:nvSpPr>
        <p:spPr>
          <a:xfrm>
            <a:off x="4674457" y="5650736"/>
            <a:ext cx="1755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rgbClr val="2E3192"/>
                </a:solidFill>
                <a:latin typeface="Lato" charset="0"/>
                <a:cs typeface="Lato" charset="0"/>
              </a:rPr>
              <a:t>Napravite</a:t>
            </a:r>
            <a:r>
              <a:rPr lang="it-IT" dirty="0">
                <a:solidFill>
                  <a:srgbClr val="2E3192"/>
                </a:solidFill>
                <a:latin typeface="Lato" charset="0"/>
                <a:cs typeface="Lato" charset="0"/>
              </a:rPr>
              <a:t> </a:t>
            </a:r>
            <a:r>
              <a:rPr lang="it-IT" dirty="0" err="1">
                <a:solidFill>
                  <a:srgbClr val="2E3192"/>
                </a:solidFill>
                <a:latin typeface="Lato" charset="0"/>
                <a:cs typeface="Lato" charset="0"/>
              </a:rPr>
              <a:t>životopise</a:t>
            </a:r>
            <a:r>
              <a:rPr lang="it-IT" dirty="0">
                <a:solidFill>
                  <a:srgbClr val="2E3192"/>
                </a:solidFill>
                <a:latin typeface="Lato" charset="0"/>
                <a:cs typeface="Lato" charset="0"/>
              </a:rPr>
              <a:t> i </a:t>
            </a:r>
            <a:r>
              <a:rPr lang="it-IT" dirty="0" err="1">
                <a:solidFill>
                  <a:srgbClr val="2E3192"/>
                </a:solidFill>
                <a:latin typeface="Lato" charset="0"/>
                <a:cs typeface="Lato" charset="0"/>
              </a:rPr>
              <a:t>propratna</a:t>
            </a:r>
            <a:r>
              <a:rPr lang="it-IT" dirty="0">
                <a:solidFill>
                  <a:srgbClr val="2E3192"/>
                </a:solidFill>
                <a:latin typeface="Lato" charset="0"/>
                <a:cs typeface="Lato" charset="0"/>
              </a:rPr>
              <a:t> </a:t>
            </a:r>
            <a:r>
              <a:rPr lang="it-IT" dirty="0" err="1">
                <a:solidFill>
                  <a:srgbClr val="2E3192"/>
                </a:solidFill>
                <a:latin typeface="Lato" charset="0"/>
                <a:cs typeface="Lato" charset="0"/>
              </a:rPr>
              <a:t>pisma</a:t>
            </a:r>
            <a:endParaRPr lang="en-US" dirty="0">
              <a:solidFill>
                <a:srgbClr val="2E3192"/>
              </a:solidFill>
              <a:latin typeface="Lato" charset="0"/>
              <a:cs typeface="Lato" charset="0"/>
            </a:endParaRPr>
          </a:p>
        </p:txBody>
      </p:sp>
      <p:sp>
        <p:nvSpPr>
          <p:cNvPr id="44" name="TextBox 53"/>
          <p:cNvSpPr txBox="1"/>
          <p:nvPr/>
        </p:nvSpPr>
        <p:spPr>
          <a:xfrm>
            <a:off x="6208907" y="5569832"/>
            <a:ext cx="1755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2E3192"/>
                </a:solidFill>
                <a:latin typeface="Lato" charset="0"/>
                <a:cs typeface="Lato" charset="0"/>
              </a:rPr>
              <a:t>Pratite</a:t>
            </a:r>
            <a:r>
              <a:rPr lang="en-US" dirty="0">
                <a:solidFill>
                  <a:srgbClr val="2E3192"/>
                </a:solidFill>
                <a:latin typeface="Lato" charset="0"/>
                <a:cs typeface="Lato" charset="0"/>
              </a:rPr>
              <a:t> </a:t>
            </a:r>
            <a:r>
              <a:rPr lang="en-US" dirty="0" err="1">
                <a:solidFill>
                  <a:srgbClr val="2E3192"/>
                </a:solidFill>
                <a:latin typeface="Lato" charset="0"/>
                <a:cs typeface="Lato" charset="0"/>
              </a:rPr>
              <a:t>prijave</a:t>
            </a:r>
            <a:r>
              <a:rPr lang="en-US" dirty="0">
                <a:solidFill>
                  <a:srgbClr val="2E3192"/>
                </a:solidFill>
                <a:latin typeface="Lato" charset="0"/>
                <a:cs typeface="Lato" charset="0"/>
              </a:rPr>
              <a:t> </a:t>
            </a:r>
            <a:r>
              <a:rPr lang="en-US" dirty="0" err="1">
                <a:solidFill>
                  <a:srgbClr val="2E3192"/>
                </a:solidFill>
                <a:latin typeface="Lato" charset="0"/>
                <a:cs typeface="Lato" charset="0"/>
              </a:rPr>
              <a:t>i</a:t>
            </a:r>
            <a:r>
              <a:rPr lang="en-US" dirty="0">
                <a:solidFill>
                  <a:srgbClr val="2E3192"/>
                </a:solidFill>
                <a:latin typeface="Lato" charset="0"/>
                <a:cs typeface="Lato" charset="0"/>
              </a:rPr>
              <a:t> </a:t>
            </a:r>
            <a:r>
              <a:rPr lang="en-US" dirty="0" err="1">
                <a:solidFill>
                  <a:srgbClr val="2E3192"/>
                </a:solidFill>
                <a:latin typeface="Lato" charset="0"/>
                <a:cs typeface="Lato" charset="0"/>
              </a:rPr>
              <a:t>rokove</a:t>
            </a:r>
            <a:endParaRPr lang="en-US" dirty="0">
              <a:solidFill>
                <a:srgbClr val="2E3192"/>
              </a:solidFill>
              <a:latin typeface="Lato" charset="0"/>
              <a:cs typeface="Lato" charset="0"/>
            </a:endParaRPr>
          </a:p>
        </p:txBody>
      </p:sp>
      <p:sp>
        <p:nvSpPr>
          <p:cNvPr id="45" name="Oval 54"/>
          <p:cNvSpPr>
            <a:spLocks noChangeAspect="1"/>
          </p:cNvSpPr>
          <p:nvPr/>
        </p:nvSpPr>
        <p:spPr>
          <a:xfrm>
            <a:off x="6635595" y="3523632"/>
            <a:ext cx="144061" cy="143818"/>
          </a:xfrm>
          <a:prstGeom prst="ellipse">
            <a:avLst/>
          </a:prstGeom>
          <a:solidFill>
            <a:srgbClr val="2E3192"/>
          </a:solidFill>
          <a:ln w="190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53"/>
          <p:cNvSpPr txBox="1"/>
          <p:nvPr/>
        </p:nvSpPr>
        <p:spPr>
          <a:xfrm>
            <a:off x="7351477" y="3719569"/>
            <a:ext cx="1755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2E3192"/>
                </a:solidFill>
                <a:latin typeface="Lato" charset="0"/>
                <a:cs typeface="Lato" charset="0"/>
              </a:rPr>
              <a:t>Definiranje vještina i kompetencija</a:t>
            </a:r>
          </a:p>
        </p:txBody>
      </p:sp>
      <p:sp>
        <p:nvSpPr>
          <p:cNvPr id="47" name="Oval 54"/>
          <p:cNvSpPr>
            <a:spLocks noChangeAspect="1"/>
          </p:cNvSpPr>
          <p:nvPr/>
        </p:nvSpPr>
        <p:spPr>
          <a:xfrm>
            <a:off x="5157296" y="3526771"/>
            <a:ext cx="144061" cy="143818"/>
          </a:xfrm>
          <a:prstGeom prst="ellipse">
            <a:avLst/>
          </a:prstGeom>
          <a:solidFill>
            <a:srgbClr val="2E3192"/>
          </a:solidFill>
          <a:ln w="190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53"/>
          <p:cNvSpPr txBox="1"/>
          <p:nvPr/>
        </p:nvSpPr>
        <p:spPr>
          <a:xfrm>
            <a:off x="4610355" y="3808976"/>
            <a:ext cx="146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err="1">
                <a:solidFill>
                  <a:srgbClr val="2E3192"/>
                </a:solidFill>
                <a:latin typeface="Lato" charset="0"/>
                <a:cs typeface="Lato" charset="0"/>
              </a:rPr>
              <a:t>Skills</a:t>
            </a:r>
            <a:r>
              <a:rPr lang="hr-HR" dirty="0">
                <a:solidFill>
                  <a:srgbClr val="2E3192"/>
                </a:solidFill>
                <a:latin typeface="Lato" charset="0"/>
                <a:cs typeface="Lato" charset="0"/>
              </a:rPr>
              <a:t> </a:t>
            </a:r>
            <a:r>
              <a:rPr lang="hr-HR" dirty="0" err="1">
                <a:solidFill>
                  <a:srgbClr val="2E3192"/>
                </a:solidFill>
                <a:latin typeface="Lato" charset="0"/>
                <a:cs typeface="Lato" charset="0"/>
              </a:rPr>
              <a:t>intelligence</a:t>
            </a:r>
            <a:r>
              <a:rPr lang="hr-HR" dirty="0">
                <a:solidFill>
                  <a:srgbClr val="2E3192"/>
                </a:solidFill>
                <a:latin typeface="Lato" charset="0"/>
                <a:cs typeface="Lato" charset="0"/>
              </a:rPr>
              <a:t>* 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/>
          <a:srcRect l="67619" t="20476" r="18274" b="19206"/>
          <a:stretch/>
        </p:blipFill>
        <p:spPr>
          <a:xfrm>
            <a:off x="10618469" y="1726045"/>
            <a:ext cx="1391521" cy="1673349"/>
          </a:xfrm>
          <a:prstGeom prst="rect">
            <a:avLst/>
          </a:prstGeom>
        </p:spPr>
      </p:pic>
      <p:sp>
        <p:nvSpPr>
          <p:cNvPr id="50" name="Oval 54"/>
          <p:cNvSpPr>
            <a:spLocks noChangeAspect="1"/>
          </p:cNvSpPr>
          <p:nvPr/>
        </p:nvSpPr>
        <p:spPr>
          <a:xfrm>
            <a:off x="2283074" y="3894616"/>
            <a:ext cx="144061" cy="143818"/>
          </a:xfrm>
          <a:prstGeom prst="ellipse">
            <a:avLst/>
          </a:prstGeom>
          <a:solidFill>
            <a:srgbClr val="2E3192"/>
          </a:solidFill>
          <a:ln w="190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3"/>
          <p:cNvSpPr txBox="1"/>
          <p:nvPr/>
        </p:nvSpPr>
        <p:spPr>
          <a:xfrm>
            <a:off x="330740" y="3579096"/>
            <a:ext cx="1755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2E3192"/>
                </a:solidFill>
                <a:latin typeface="Lato" charset="0"/>
                <a:cs typeface="Lato" charset="0"/>
              </a:rPr>
              <a:t>Usporedite kvalifikacije</a:t>
            </a:r>
            <a:endParaRPr lang="en-US" dirty="0">
              <a:solidFill>
                <a:srgbClr val="2E3192"/>
              </a:solidFill>
              <a:latin typeface="Lato" charset="0"/>
              <a:cs typeface="Lato" charset="0"/>
            </a:endParaRPr>
          </a:p>
        </p:txBody>
      </p:sp>
      <p:sp>
        <p:nvSpPr>
          <p:cNvPr id="52" name="Oval 54"/>
          <p:cNvSpPr>
            <a:spLocks noChangeAspect="1"/>
          </p:cNvSpPr>
          <p:nvPr/>
        </p:nvSpPr>
        <p:spPr>
          <a:xfrm>
            <a:off x="2183412" y="4831199"/>
            <a:ext cx="144061" cy="143818"/>
          </a:xfrm>
          <a:prstGeom prst="ellipse">
            <a:avLst/>
          </a:prstGeom>
          <a:solidFill>
            <a:srgbClr val="2E3192"/>
          </a:solidFill>
          <a:ln w="190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4"/>
          <p:cNvSpPr>
            <a:spLocks noChangeAspect="1"/>
          </p:cNvSpPr>
          <p:nvPr/>
        </p:nvSpPr>
        <p:spPr>
          <a:xfrm>
            <a:off x="3951716" y="5375441"/>
            <a:ext cx="144061" cy="143818"/>
          </a:xfrm>
          <a:prstGeom prst="ellipse">
            <a:avLst/>
          </a:prstGeom>
          <a:solidFill>
            <a:srgbClr val="2E3192"/>
          </a:solidFill>
          <a:ln w="190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116520" y="4905704"/>
            <a:ext cx="2062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2E3192"/>
                </a:solidFill>
                <a:latin typeface="Lato" charset="0"/>
                <a:cs typeface="Lato" charset="0"/>
              </a:rPr>
              <a:t>Pronađite podršku i informacije</a:t>
            </a:r>
            <a:endParaRPr lang="en-US" dirty="0">
              <a:solidFill>
                <a:srgbClr val="2E3192"/>
              </a:solidFill>
              <a:latin typeface="Lato" charset="0"/>
              <a:cs typeface="Lato" charset="0"/>
            </a:endParaRPr>
          </a:p>
        </p:txBody>
      </p:sp>
      <p:sp>
        <p:nvSpPr>
          <p:cNvPr id="55" name="TextBox 53"/>
          <p:cNvSpPr txBox="1"/>
          <p:nvPr/>
        </p:nvSpPr>
        <p:spPr>
          <a:xfrm>
            <a:off x="2818723" y="5676478"/>
            <a:ext cx="2054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2E3192"/>
                </a:solidFill>
                <a:latin typeface="Lato" charset="0"/>
                <a:cs typeface="Lato" charset="0"/>
              </a:rPr>
              <a:t>Pohranjujte i dijelite dokumente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476257" y="3081048"/>
            <a:ext cx="1938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EC008C"/>
                </a:solidFill>
                <a:latin typeface="Lato" charset="0"/>
                <a:cs typeface="Lato" charset="0"/>
              </a:rPr>
              <a:t>Mogućnosti  </a:t>
            </a:r>
            <a:endParaRPr lang="en-US" b="1" dirty="0">
              <a:solidFill>
                <a:srgbClr val="EC008C"/>
              </a:solidFill>
              <a:latin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82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"/>
                            </p:stCondLst>
                            <p:childTnLst>
                              <p:par>
                                <p:cTn id="1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10" grpId="0"/>
      <p:bldP spid="11" grpId="0"/>
      <p:bldP spid="13" grpId="0" animBg="1"/>
      <p:bldP spid="14" grpId="0"/>
      <p:bldP spid="15" grpId="0" animBg="1"/>
      <p:bldP spid="16" grpId="0" animBg="1"/>
      <p:bldP spid="19" grpId="0"/>
      <p:bldP spid="20" grpId="0" animBg="1"/>
      <p:bldP spid="22" grpId="0" animBg="1"/>
      <p:bldP spid="23" grpId="0"/>
      <p:bldP spid="24" grpId="0" animBg="1"/>
      <p:bldP spid="25" grpId="0" animBg="1"/>
      <p:bldP spid="27" grpId="0"/>
      <p:bldP spid="29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 animBg="1"/>
      <p:bldP spid="39" grpId="0"/>
      <p:bldP spid="41" grpId="0" animBg="1"/>
      <p:bldP spid="43" grpId="0"/>
      <p:bldP spid="44" grpId="0"/>
      <p:bldP spid="44" grpId="1"/>
      <p:bldP spid="45" grpId="0" animBg="1"/>
      <p:bldP spid="46" grpId="0"/>
      <p:bldP spid="47" grpId="0" animBg="1"/>
      <p:bldP spid="48" grpId="0"/>
      <p:bldP spid="50" grpId="0" animBg="1"/>
      <p:bldP spid="51" grpId="0"/>
      <p:bldP spid="52" grpId="0" animBg="1"/>
      <p:bldP spid="53" grpId="0" animBg="1"/>
      <p:bldP spid="54" grpId="0"/>
      <p:bldP spid="55" grpId="0"/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pt-BR" sz="2400" dirty="0"/>
              <a:t>Simulacija korištenja Europassa u malim i srednjim poduzećima</a:t>
            </a:r>
            <a:endParaRPr lang="en-US" sz="240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/>
          </p:nvPr>
        </p:nvSpPr>
        <p:spPr/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161" y="-764771"/>
            <a:ext cx="10671881" cy="762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45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/>
              <a:t>Simulacija korištenja Europassa u malim i srednjim poduzećima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4294967295"/>
          </p:nvPr>
        </p:nvSpPr>
        <p:spPr>
          <a:xfrm>
            <a:off x="381098" y="2257424"/>
            <a:ext cx="10515600" cy="36815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/>
            <a:r>
              <a:rPr lang="en-US" sz="2800" dirty="0" err="1"/>
              <a:t>Gdje</a:t>
            </a:r>
            <a:r>
              <a:rPr lang="en-US" sz="2800" dirty="0"/>
              <a:t> Europass </a:t>
            </a:r>
            <a:r>
              <a:rPr lang="en-US" sz="2800" dirty="0" err="1"/>
              <a:t>može</a:t>
            </a:r>
            <a:r>
              <a:rPr lang="en-US" sz="2800" dirty="0"/>
              <a:t> </a:t>
            </a:r>
            <a:r>
              <a:rPr lang="en-US" sz="2800" dirty="0" err="1"/>
              <a:t>podržati</a:t>
            </a:r>
            <a:r>
              <a:rPr lang="en-US" sz="2800" dirty="0"/>
              <a:t> </a:t>
            </a:r>
            <a:r>
              <a:rPr lang="en-US" sz="2800" dirty="0" err="1"/>
              <a:t>poslodavce</a:t>
            </a:r>
            <a:r>
              <a:rPr lang="en-US" sz="2800" dirty="0"/>
              <a:t>?</a:t>
            </a:r>
          </a:p>
          <a:p>
            <a:pPr marL="342900" indent="-342900"/>
            <a:r>
              <a:rPr lang="en-US" sz="2800" dirty="0" err="1"/>
              <a:t>Kako</a:t>
            </a:r>
            <a:r>
              <a:rPr lang="en-US" sz="2800" dirty="0"/>
              <a:t> to </a:t>
            </a:r>
            <a:r>
              <a:rPr lang="en-US" sz="2800" dirty="0" err="1"/>
              <a:t>može</a:t>
            </a:r>
            <a:r>
              <a:rPr lang="en-US" sz="2800" dirty="0"/>
              <a:t> </a:t>
            </a:r>
            <a:r>
              <a:rPr lang="en-US" sz="2800" dirty="0" err="1"/>
              <a:t>biti</a:t>
            </a:r>
            <a:r>
              <a:rPr lang="en-US" sz="2800" dirty="0"/>
              <a:t> </a:t>
            </a:r>
            <a:r>
              <a:rPr lang="en-US" sz="2800" dirty="0" err="1"/>
              <a:t>korisno</a:t>
            </a:r>
            <a:r>
              <a:rPr lang="en-US" sz="2800" dirty="0"/>
              <a:t>?</a:t>
            </a:r>
          </a:p>
          <a:p>
            <a:pPr marL="342900" indent="-342900"/>
            <a:r>
              <a:rPr lang="en-US" sz="2800" dirty="0" err="1"/>
              <a:t>Kako</a:t>
            </a:r>
            <a:r>
              <a:rPr lang="en-US" sz="2800" dirty="0"/>
              <a:t> </a:t>
            </a:r>
            <a:r>
              <a:rPr lang="en-US" sz="2800" dirty="0" err="1"/>
              <a:t>može</a:t>
            </a:r>
            <a:r>
              <a:rPr lang="en-US" sz="2800" dirty="0"/>
              <a:t> </a:t>
            </a:r>
            <a:r>
              <a:rPr lang="en-US" sz="2800" dirty="0" err="1"/>
              <a:t>podržati</a:t>
            </a:r>
            <a:r>
              <a:rPr lang="en-US" sz="2800" dirty="0"/>
              <a:t> </a:t>
            </a:r>
            <a:r>
              <a:rPr lang="en-US" sz="2800" dirty="0" err="1"/>
              <a:t>cjeloživotno</a:t>
            </a:r>
            <a:r>
              <a:rPr lang="en-US" sz="2800" dirty="0"/>
              <a:t> </a:t>
            </a:r>
            <a:r>
              <a:rPr lang="en-US" sz="2800" dirty="0" err="1"/>
              <a:t>učenje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razvoj</a:t>
            </a:r>
            <a:r>
              <a:rPr lang="en-US" sz="2800" dirty="0"/>
              <a:t> </a:t>
            </a:r>
            <a:r>
              <a:rPr lang="en-US" sz="2800" dirty="0" err="1"/>
              <a:t>karijere</a:t>
            </a:r>
            <a:r>
              <a:rPr lang="en-US" sz="2800" dirty="0"/>
              <a:t> u </a:t>
            </a:r>
            <a:r>
              <a:rPr lang="en-US" sz="2800" dirty="0" err="1"/>
              <a:t>profesionalnom</a:t>
            </a:r>
            <a:r>
              <a:rPr lang="en-US" sz="2800" dirty="0"/>
              <a:t> </a:t>
            </a:r>
            <a:r>
              <a:rPr lang="en-US" sz="2800" dirty="0" err="1"/>
              <a:t>okruženju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35845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 flipH="1">
            <a:off x="3286105" y="3483636"/>
            <a:ext cx="2160000" cy="0"/>
          </a:xfrm>
          <a:prstGeom prst="line">
            <a:avLst/>
          </a:prstGeom>
          <a:ln w="57150" cmpd="sng">
            <a:solidFill>
              <a:srgbClr val="2E319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108522" y="1543487"/>
            <a:ext cx="163565" cy="169068"/>
          </a:xfrm>
          <a:prstGeom prst="ellipse">
            <a:avLst/>
          </a:prstGeom>
          <a:noFill/>
          <a:ln w="571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" name="TextBox 5"/>
          <p:cNvSpPr txBox="1"/>
          <p:nvPr/>
        </p:nvSpPr>
        <p:spPr>
          <a:xfrm>
            <a:off x="920674" y="1110147"/>
            <a:ext cx="2181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 smtClean="0">
                <a:solidFill>
                  <a:srgbClr val="EC008C"/>
                </a:solidFill>
                <a:latin typeface="Lato" charset="0"/>
                <a:cs typeface="Lato" charset="0"/>
              </a:rPr>
              <a:t>Promovirajte svoje prilike</a:t>
            </a:r>
            <a:endParaRPr lang="en-US" sz="2000" b="1" dirty="0">
              <a:solidFill>
                <a:srgbClr val="EC008C"/>
              </a:solidFill>
              <a:latin typeface="Lato" charset="0"/>
              <a:cs typeface="Lato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3289317" y="1637301"/>
            <a:ext cx="2160000" cy="0"/>
          </a:xfrm>
          <a:prstGeom prst="line">
            <a:avLst/>
          </a:prstGeom>
          <a:ln w="57150" cmpd="sng">
            <a:solidFill>
              <a:srgbClr val="2E319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435830" y="1640983"/>
            <a:ext cx="2268000" cy="0"/>
          </a:xfrm>
          <a:prstGeom prst="line">
            <a:avLst/>
          </a:prstGeom>
          <a:ln w="57150" cmpd="sng">
            <a:solidFill>
              <a:srgbClr val="2E319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675471" y="781851"/>
            <a:ext cx="3037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b="1" dirty="0" err="1">
                <a:solidFill>
                  <a:srgbClr val="DE0084"/>
                </a:solidFill>
                <a:latin typeface="Lato" charset="0"/>
                <a:cs typeface="Lato" charset="0"/>
              </a:rPr>
              <a:t>Pojaviti</a:t>
            </a:r>
            <a:r>
              <a:rPr lang="fi-FI" sz="2000" b="1" dirty="0">
                <a:solidFill>
                  <a:srgbClr val="DE0084"/>
                </a:solidFill>
                <a:latin typeface="Lato" charset="0"/>
                <a:cs typeface="Lato" charset="0"/>
              </a:rPr>
              <a:t> se kao </a:t>
            </a:r>
            <a:r>
              <a:rPr lang="fi-FI" sz="2000" b="1" dirty="0" err="1">
                <a:solidFill>
                  <a:srgbClr val="DE0084"/>
                </a:solidFill>
                <a:latin typeface="Lato" charset="0"/>
                <a:cs typeface="Lato" charset="0"/>
              </a:rPr>
              <a:t>prilika</a:t>
            </a:r>
            <a:r>
              <a:rPr lang="fi-FI" sz="2000" b="1" dirty="0">
                <a:solidFill>
                  <a:srgbClr val="DE0084"/>
                </a:solidFill>
                <a:latin typeface="Lato" charset="0"/>
                <a:cs typeface="Lato" charset="0"/>
              </a:rPr>
              <a:t> </a:t>
            </a:r>
            <a:r>
              <a:rPr lang="fi-FI" sz="2000" b="1" dirty="0" err="1">
                <a:solidFill>
                  <a:srgbClr val="DE0084"/>
                </a:solidFill>
                <a:latin typeface="Lato" charset="0"/>
                <a:cs typeface="Lato" charset="0"/>
              </a:rPr>
              <a:t>na</a:t>
            </a:r>
            <a:r>
              <a:rPr lang="fi-FI" sz="2000" b="1" dirty="0">
                <a:solidFill>
                  <a:srgbClr val="DE0084"/>
                </a:solidFill>
                <a:latin typeface="Lato" charset="0"/>
                <a:cs typeface="Lato" charset="0"/>
              </a:rPr>
              <a:t> </a:t>
            </a:r>
            <a:r>
              <a:rPr lang="fi-FI" sz="2000" b="1" dirty="0" err="1">
                <a:solidFill>
                  <a:srgbClr val="DE0084"/>
                </a:solidFill>
                <a:latin typeface="Lato" charset="0"/>
                <a:cs typeface="Lato" charset="0"/>
              </a:rPr>
              <a:t>Europassu</a:t>
            </a:r>
            <a:endParaRPr lang="en-US" sz="2000" b="1" dirty="0">
              <a:solidFill>
                <a:srgbClr val="DE0084"/>
              </a:solidFill>
              <a:latin typeface="Lato" charset="0"/>
              <a:cs typeface="Lato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50361" y="3494351"/>
            <a:ext cx="1969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DE0084"/>
                </a:solidFill>
                <a:latin typeface="Lato" charset="0"/>
                <a:cs typeface="Lato" charset="0"/>
              </a:rPr>
              <a:t>Upravljajte i standardizirajte aplikacije</a:t>
            </a:r>
            <a:endParaRPr lang="en-US" sz="2000" b="1" dirty="0">
              <a:solidFill>
                <a:srgbClr val="DE0084"/>
              </a:solidFill>
              <a:latin typeface="Lato" charset="0"/>
              <a:cs typeface="Lato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5435830" y="3487317"/>
            <a:ext cx="2095360" cy="0"/>
          </a:xfrm>
          <a:prstGeom prst="line">
            <a:avLst/>
          </a:prstGeom>
          <a:ln w="57150" cmpd="sng">
            <a:solidFill>
              <a:srgbClr val="2E319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Arc 11"/>
          <p:cNvSpPr/>
          <p:nvPr/>
        </p:nvSpPr>
        <p:spPr>
          <a:xfrm flipH="1">
            <a:off x="2251028" y="3483636"/>
            <a:ext cx="1728000" cy="1871999"/>
          </a:xfrm>
          <a:prstGeom prst="arc">
            <a:avLst>
              <a:gd name="adj1" fmla="val 16200000"/>
              <a:gd name="adj2" fmla="val 5422918"/>
            </a:avLst>
          </a:prstGeom>
          <a:noFill/>
          <a:ln w="57150" cmpd="sng">
            <a:solidFill>
              <a:srgbClr val="2E319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287B"/>
                </a:solidFill>
              </a:ln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34799" y="1799948"/>
            <a:ext cx="1836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2E3192"/>
                </a:solidFill>
                <a:latin typeface="Lato" charset="0"/>
                <a:cs typeface="Lato" charset="0"/>
              </a:rPr>
              <a:t>Promovirajte priliku na EURES-u</a:t>
            </a:r>
            <a:endParaRPr lang="en-US" dirty="0">
              <a:solidFill>
                <a:srgbClr val="2E3192"/>
              </a:solidFill>
              <a:latin typeface="Lato" charset="0"/>
              <a:cs typeface="Lato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3805275" y="1564633"/>
            <a:ext cx="144061" cy="143818"/>
          </a:xfrm>
          <a:prstGeom prst="ellipse">
            <a:avLst/>
          </a:prstGeom>
          <a:solidFill>
            <a:srgbClr val="2E3192"/>
          </a:solidFill>
          <a:ln w="190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335894" y="5254900"/>
            <a:ext cx="163565" cy="169068"/>
          </a:xfrm>
          <a:prstGeom prst="ellipse">
            <a:avLst/>
          </a:prstGeom>
          <a:noFill/>
          <a:ln w="571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5228342" y="5352396"/>
            <a:ext cx="2093627" cy="0"/>
          </a:xfrm>
          <a:prstGeom prst="line">
            <a:avLst/>
          </a:prstGeom>
          <a:ln w="57150" cmpd="sng">
            <a:solidFill>
              <a:srgbClr val="2E319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122214" y="1732527"/>
            <a:ext cx="1044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9751435" y="1547721"/>
            <a:ext cx="163565" cy="169068"/>
          </a:xfrm>
          <a:prstGeom prst="ellipse">
            <a:avLst/>
          </a:prstGeom>
          <a:noFill/>
          <a:ln w="571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7683732" y="1640983"/>
            <a:ext cx="2093627" cy="0"/>
          </a:xfrm>
          <a:prstGeom prst="line">
            <a:avLst/>
          </a:prstGeom>
          <a:ln w="57150" cmpd="sng">
            <a:solidFill>
              <a:srgbClr val="2E319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Arc 19"/>
          <p:cNvSpPr/>
          <p:nvPr/>
        </p:nvSpPr>
        <p:spPr>
          <a:xfrm>
            <a:off x="9062796" y="1640983"/>
            <a:ext cx="1735461" cy="1846334"/>
          </a:xfrm>
          <a:prstGeom prst="arc">
            <a:avLst>
              <a:gd name="adj1" fmla="val 16200000"/>
              <a:gd name="adj2" fmla="val 5422918"/>
            </a:avLst>
          </a:prstGeom>
          <a:noFill/>
          <a:ln w="57150" cmpd="sng">
            <a:solidFill>
              <a:srgbClr val="2E319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287B"/>
                </a:solidFill>
              </a:ln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42961" y="1903256"/>
            <a:ext cx="2151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2E3192"/>
                </a:solidFill>
                <a:latin typeface="Lato" charset="0"/>
                <a:cs typeface="Lato" charset="0"/>
              </a:rPr>
              <a:t>Pronađite</a:t>
            </a:r>
            <a:r>
              <a:rPr lang="en-US" dirty="0">
                <a:solidFill>
                  <a:srgbClr val="2E3192"/>
                </a:solidFill>
                <a:latin typeface="Lato" charset="0"/>
                <a:cs typeface="Lato" charset="0"/>
              </a:rPr>
              <a:t> </a:t>
            </a:r>
            <a:r>
              <a:rPr lang="en-US" dirty="0" err="1">
                <a:solidFill>
                  <a:srgbClr val="2E3192"/>
                </a:solidFill>
                <a:latin typeface="Lato" charset="0"/>
                <a:cs typeface="Lato" charset="0"/>
              </a:rPr>
              <a:t>odgovarajuće</a:t>
            </a:r>
            <a:r>
              <a:rPr lang="en-US" dirty="0">
                <a:solidFill>
                  <a:srgbClr val="2E3192"/>
                </a:solidFill>
                <a:latin typeface="Lato" charset="0"/>
                <a:cs typeface="Lato" charset="0"/>
              </a:rPr>
              <a:t> </a:t>
            </a:r>
            <a:r>
              <a:rPr lang="en-US" dirty="0" err="1">
                <a:solidFill>
                  <a:srgbClr val="2E3192"/>
                </a:solidFill>
                <a:latin typeface="Lato" charset="0"/>
                <a:cs typeface="Lato" charset="0"/>
              </a:rPr>
              <a:t>kandidate</a:t>
            </a:r>
            <a:r>
              <a:rPr lang="en-US" dirty="0">
                <a:solidFill>
                  <a:srgbClr val="2E3192"/>
                </a:solidFill>
                <a:latin typeface="Lato" charset="0"/>
                <a:cs typeface="Lato" charset="0"/>
              </a:rPr>
              <a:t> </a:t>
            </a:r>
            <a:r>
              <a:rPr lang="en-US" dirty="0" err="1">
                <a:solidFill>
                  <a:srgbClr val="2E3192"/>
                </a:solidFill>
                <a:latin typeface="Lato" charset="0"/>
                <a:cs typeface="Lato" charset="0"/>
              </a:rPr>
              <a:t>putem</a:t>
            </a:r>
            <a:r>
              <a:rPr lang="en-US" dirty="0">
                <a:solidFill>
                  <a:srgbClr val="2E3192"/>
                </a:solidFill>
                <a:latin typeface="Lato" charset="0"/>
                <a:cs typeface="Lato" charset="0"/>
              </a:rPr>
              <a:t> EURES-a</a:t>
            </a: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6005494" y="1565392"/>
            <a:ext cx="144061" cy="143818"/>
          </a:xfrm>
          <a:prstGeom prst="ellipse">
            <a:avLst/>
          </a:prstGeom>
          <a:solidFill>
            <a:srgbClr val="2E3192"/>
          </a:solidFill>
          <a:ln w="190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9755669" y="3393454"/>
            <a:ext cx="163565" cy="169068"/>
          </a:xfrm>
          <a:prstGeom prst="ellipse">
            <a:avLst/>
          </a:prstGeom>
          <a:noFill/>
          <a:ln w="571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7520325" y="3486716"/>
            <a:ext cx="2232000" cy="0"/>
          </a:xfrm>
          <a:prstGeom prst="line">
            <a:avLst/>
          </a:prstGeom>
          <a:ln w="57150" cmpd="sng">
            <a:solidFill>
              <a:srgbClr val="2E319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96037" y="2775749"/>
            <a:ext cx="2038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DE0084"/>
                </a:solidFill>
                <a:latin typeface="Lato" charset="0"/>
                <a:cs typeface="Lato" charset="0"/>
              </a:rPr>
              <a:t>Učenje i razvoj</a:t>
            </a:r>
            <a:endParaRPr lang="en-US" sz="2000" b="1" dirty="0">
              <a:solidFill>
                <a:srgbClr val="DE0084"/>
              </a:solidFill>
              <a:latin typeface="Lato" charset="0"/>
              <a:cs typeface="Lato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41531" y="5021496"/>
            <a:ext cx="2029883" cy="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Oval 54"/>
          <p:cNvSpPr>
            <a:spLocks noChangeAspect="1"/>
          </p:cNvSpPr>
          <p:nvPr/>
        </p:nvSpPr>
        <p:spPr>
          <a:xfrm>
            <a:off x="8202624" y="1564633"/>
            <a:ext cx="144061" cy="143818"/>
          </a:xfrm>
          <a:prstGeom prst="ellipse">
            <a:avLst/>
          </a:prstGeom>
          <a:solidFill>
            <a:srgbClr val="2E3192"/>
          </a:solidFill>
          <a:ln w="190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53"/>
          <p:cNvSpPr txBox="1"/>
          <p:nvPr/>
        </p:nvSpPr>
        <p:spPr>
          <a:xfrm>
            <a:off x="7312523" y="1845201"/>
            <a:ext cx="2464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>
                <a:solidFill>
                  <a:srgbClr val="2E3192"/>
                </a:solidFill>
                <a:latin typeface="Lato" charset="0"/>
                <a:cs typeface="Lato" charset="0"/>
              </a:rPr>
              <a:t>Potražite</a:t>
            </a:r>
            <a:r>
              <a:rPr lang="pl-PL" dirty="0">
                <a:solidFill>
                  <a:srgbClr val="2E3192"/>
                </a:solidFill>
                <a:latin typeface="Lato" charset="0"/>
                <a:cs typeface="Lato" charset="0"/>
              </a:rPr>
              <a:t> </a:t>
            </a:r>
            <a:r>
              <a:rPr lang="pl-PL" dirty="0" err="1">
                <a:solidFill>
                  <a:srgbClr val="2E3192"/>
                </a:solidFill>
                <a:latin typeface="Lato" charset="0"/>
                <a:cs typeface="Lato" charset="0"/>
              </a:rPr>
              <a:t>odgovarajuće</a:t>
            </a:r>
            <a:r>
              <a:rPr lang="pl-PL" dirty="0">
                <a:solidFill>
                  <a:srgbClr val="2E3192"/>
                </a:solidFill>
                <a:latin typeface="Lato" charset="0"/>
                <a:cs typeface="Lato" charset="0"/>
              </a:rPr>
              <a:t> </a:t>
            </a:r>
            <a:r>
              <a:rPr lang="pl-PL" dirty="0" err="1">
                <a:solidFill>
                  <a:srgbClr val="2E3192"/>
                </a:solidFill>
                <a:latin typeface="Lato" charset="0"/>
                <a:cs typeface="Lato" charset="0"/>
              </a:rPr>
              <a:t>kandidate</a:t>
            </a:r>
            <a:r>
              <a:rPr lang="pl-PL" dirty="0">
                <a:solidFill>
                  <a:srgbClr val="2E3192"/>
                </a:solidFill>
                <a:latin typeface="Lato" charset="0"/>
                <a:cs typeface="Lato" charset="0"/>
              </a:rPr>
              <a:t> </a:t>
            </a:r>
            <a:r>
              <a:rPr lang="pl-PL" dirty="0" err="1">
                <a:solidFill>
                  <a:srgbClr val="2E3192"/>
                </a:solidFill>
                <a:latin typeface="Lato" charset="0"/>
                <a:cs typeface="Lato" charset="0"/>
              </a:rPr>
              <a:t>putem</a:t>
            </a:r>
            <a:r>
              <a:rPr lang="pl-PL" dirty="0">
                <a:solidFill>
                  <a:srgbClr val="2E3192"/>
                </a:solidFill>
                <a:latin typeface="Lato" charset="0"/>
                <a:cs typeface="Lato" charset="0"/>
              </a:rPr>
              <a:t> EURES-a</a:t>
            </a:r>
            <a:endParaRPr lang="en-US" dirty="0">
              <a:solidFill>
                <a:srgbClr val="2E3192"/>
              </a:solidFill>
              <a:latin typeface="Lato" charset="0"/>
              <a:cs typeface="Lato" charset="0"/>
            </a:endParaRPr>
          </a:p>
        </p:txBody>
      </p:sp>
      <p:sp>
        <p:nvSpPr>
          <p:cNvPr id="29" name="Oval 54"/>
          <p:cNvSpPr>
            <a:spLocks noChangeAspect="1"/>
          </p:cNvSpPr>
          <p:nvPr/>
        </p:nvSpPr>
        <p:spPr>
          <a:xfrm>
            <a:off x="8346685" y="3422442"/>
            <a:ext cx="144061" cy="143818"/>
          </a:xfrm>
          <a:prstGeom prst="ellipse">
            <a:avLst/>
          </a:prstGeom>
          <a:solidFill>
            <a:srgbClr val="2E3192"/>
          </a:solidFill>
          <a:ln w="190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53"/>
          <p:cNvSpPr txBox="1"/>
          <p:nvPr/>
        </p:nvSpPr>
        <p:spPr>
          <a:xfrm>
            <a:off x="6060137" y="3675367"/>
            <a:ext cx="1755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2E3192"/>
                </a:solidFill>
                <a:latin typeface="Lato" charset="0"/>
                <a:cs typeface="Lato" charset="0"/>
              </a:rPr>
              <a:t>Zatražite</a:t>
            </a:r>
            <a:r>
              <a:rPr lang="en-US" dirty="0">
                <a:solidFill>
                  <a:srgbClr val="2E3192"/>
                </a:solidFill>
                <a:latin typeface="Lato" charset="0"/>
                <a:cs typeface="Lato" charset="0"/>
              </a:rPr>
              <a:t> </a:t>
            </a:r>
            <a:r>
              <a:rPr lang="en-US" dirty="0" err="1">
                <a:solidFill>
                  <a:srgbClr val="2E3192"/>
                </a:solidFill>
                <a:latin typeface="Lato" charset="0"/>
                <a:cs typeface="Lato" charset="0"/>
              </a:rPr>
              <a:t>jedan</a:t>
            </a:r>
            <a:r>
              <a:rPr lang="en-US" dirty="0">
                <a:solidFill>
                  <a:srgbClr val="2E3192"/>
                </a:solidFill>
                <a:latin typeface="Lato" charset="0"/>
                <a:cs typeface="Lato" charset="0"/>
              </a:rPr>
              <a:t> link </a:t>
            </a:r>
            <a:r>
              <a:rPr lang="en-US" dirty="0" err="1">
                <a:solidFill>
                  <a:srgbClr val="2E3192"/>
                </a:solidFill>
                <a:latin typeface="Lato" charset="0"/>
                <a:cs typeface="Lato" charset="0"/>
              </a:rPr>
              <a:t>sa</a:t>
            </a:r>
            <a:r>
              <a:rPr lang="en-US" dirty="0">
                <a:solidFill>
                  <a:srgbClr val="2E3192"/>
                </a:solidFill>
                <a:latin typeface="Lato" charset="0"/>
                <a:cs typeface="Lato" charset="0"/>
              </a:rPr>
              <a:t> </a:t>
            </a:r>
            <a:r>
              <a:rPr lang="en-US" dirty="0" err="1">
                <a:solidFill>
                  <a:srgbClr val="2E3192"/>
                </a:solidFill>
                <a:latin typeface="Lato" charset="0"/>
                <a:cs typeface="Lato" charset="0"/>
              </a:rPr>
              <a:t>svim</a:t>
            </a:r>
            <a:r>
              <a:rPr lang="en-US" dirty="0">
                <a:solidFill>
                  <a:srgbClr val="2E3192"/>
                </a:solidFill>
                <a:latin typeface="Lato" charset="0"/>
                <a:cs typeface="Lato" charset="0"/>
              </a:rPr>
              <a:t> </a:t>
            </a:r>
            <a:r>
              <a:rPr lang="en-US" dirty="0" err="1">
                <a:solidFill>
                  <a:srgbClr val="2E3192"/>
                </a:solidFill>
                <a:latin typeface="Lato" charset="0"/>
                <a:cs typeface="Lato" charset="0"/>
              </a:rPr>
              <a:t>relevantnim</a:t>
            </a:r>
            <a:r>
              <a:rPr lang="en-US" dirty="0">
                <a:solidFill>
                  <a:srgbClr val="2E3192"/>
                </a:solidFill>
                <a:latin typeface="Lato" charset="0"/>
                <a:cs typeface="Lato" charset="0"/>
              </a:rPr>
              <a:t> </a:t>
            </a:r>
            <a:r>
              <a:rPr lang="en-US" dirty="0" err="1">
                <a:solidFill>
                  <a:srgbClr val="2E3192"/>
                </a:solidFill>
                <a:latin typeface="Lato" charset="0"/>
                <a:cs typeface="Lato" charset="0"/>
              </a:rPr>
              <a:t>dokumentima</a:t>
            </a:r>
            <a:endParaRPr lang="en-US" dirty="0">
              <a:solidFill>
                <a:srgbClr val="2E3192"/>
              </a:solidFill>
              <a:latin typeface="Lato" charset="0"/>
              <a:cs typeface="Lato" charset="0"/>
            </a:endParaRPr>
          </a:p>
        </p:txBody>
      </p:sp>
      <p:sp>
        <p:nvSpPr>
          <p:cNvPr id="31" name="Oval 54"/>
          <p:cNvSpPr>
            <a:spLocks noChangeAspect="1"/>
          </p:cNvSpPr>
          <p:nvPr/>
        </p:nvSpPr>
        <p:spPr>
          <a:xfrm>
            <a:off x="3870632" y="3414807"/>
            <a:ext cx="144061" cy="143818"/>
          </a:xfrm>
          <a:prstGeom prst="ellipse">
            <a:avLst/>
          </a:prstGeom>
          <a:solidFill>
            <a:srgbClr val="2E3192"/>
          </a:solidFill>
          <a:ln w="190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53"/>
          <p:cNvSpPr txBox="1"/>
          <p:nvPr/>
        </p:nvSpPr>
        <p:spPr>
          <a:xfrm>
            <a:off x="3129526" y="3710238"/>
            <a:ext cx="1755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E3192"/>
                </a:solidFill>
                <a:latin typeface="Lato" charset="0"/>
                <a:cs typeface="Lato" charset="0"/>
              </a:rPr>
              <a:t>Europass </a:t>
            </a:r>
            <a:r>
              <a:rPr lang="en-US" dirty="0" err="1">
                <a:solidFill>
                  <a:srgbClr val="2E3192"/>
                </a:solidFill>
                <a:latin typeface="Lato" charset="0"/>
                <a:cs typeface="Lato" charset="0"/>
              </a:rPr>
              <a:t>digitalne</a:t>
            </a:r>
            <a:r>
              <a:rPr lang="en-US" dirty="0">
                <a:solidFill>
                  <a:srgbClr val="2E3192"/>
                </a:solidFill>
                <a:latin typeface="Lato" charset="0"/>
                <a:cs typeface="Lato" charset="0"/>
              </a:rPr>
              <a:t> </a:t>
            </a:r>
            <a:r>
              <a:rPr lang="en-US" dirty="0" err="1">
                <a:solidFill>
                  <a:srgbClr val="2E3192"/>
                </a:solidFill>
                <a:latin typeface="Lato" charset="0"/>
                <a:cs typeface="Lato" charset="0"/>
              </a:rPr>
              <a:t>vjerodajnice</a:t>
            </a:r>
            <a:r>
              <a:rPr lang="en-US" dirty="0">
                <a:solidFill>
                  <a:srgbClr val="2E3192"/>
                </a:solidFill>
                <a:latin typeface="Lato" charset="0"/>
                <a:cs typeface="Lato" charset="0"/>
              </a:rPr>
              <a:t> za </a:t>
            </a:r>
            <a:r>
              <a:rPr lang="en-US" dirty="0" err="1">
                <a:solidFill>
                  <a:srgbClr val="2E3192"/>
                </a:solidFill>
                <a:latin typeface="Lato" charset="0"/>
                <a:cs typeface="Lato" charset="0"/>
              </a:rPr>
              <a:t>učenje</a:t>
            </a:r>
            <a:endParaRPr lang="en-US" dirty="0">
              <a:solidFill>
                <a:srgbClr val="2E3192"/>
              </a:solidFill>
              <a:latin typeface="Lato" charset="0"/>
              <a:cs typeface="Lato" charset="0"/>
            </a:endParaRPr>
          </a:p>
        </p:txBody>
      </p:sp>
      <p:sp>
        <p:nvSpPr>
          <p:cNvPr id="33" name="Oval 22"/>
          <p:cNvSpPr/>
          <p:nvPr/>
        </p:nvSpPr>
        <p:spPr>
          <a:xfrm>
            <a:off x="3099685" y="3402783"/>
            <a:ext cx="163565" cy="169068"/>
          </a:xfrm>
          <a:prstGeom prst="ellipse">
            <a:avLst/>
          </a:prstGeom>
          <a:noFill/>
          <a:ln w="571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4" name="TextBox 53"/>
          <p:cNvSpPr txBox="1"/>
          <p:nvPr/>
        </p:nvSpPr>
        <p:spPr>
          <a:xfrm>
            <a:off x="7787559" y="4877769"/>
            <a:ext cx="26992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solidFill>
                  <a:srgbClr val="EC008C"/>
                </a:solidFill>
                <a:latin typeface="Lato" charset="0"/>
                <a:cs typeface="Lato" charset="0"/>
              </a:rPr>
              <a:t>Kreirajte cjeloživotnu strategiju učenja i karijernog razvoja temeljenog na besplatnim alatima </a:t>
            </a:r>
            <a:r>
              <a:rPr lang="hr-HR" b="1" dirty="0" err="1" smtClean="0">
                <a:solidFill>
                  <a:srgbClr val="EC008C"/>
                </a:solidFill>
                <a:latin typeface="Lato" charset="0"/>
                <a:cs typeface="Lato" charset="0"/>
              </a:rPr>
              <a:t>Europassa</a:t>
            </a:r>
            <a:endParaRPr lang="en-US" b="1" dirty="0">
              <a:solidFill>
                <a:srgbClr val="EC008C"/>
              </a:solidFill>
              <a:latin typeface="Lato" charset="0"/>
              <a:cs typeface="Lato" charset="0"/>
            </a:endParaRPr>
          </a:p>
        </p:txBody>
      </p:sp>
      <p:cxnSp>
        <p:nvCxnSpPr>
          <p:cNvPr id="35" name="Straight Connector 28"/>
          <p:cNvCxnSpPr/>
          <p:nvPr/>
        </p:nvCxnSpPr>
        <p:spPr>
          <a:xfrm flipH="1">
            <a:off x="3099685" y="5355635"/>
            <a:ext cx="2160000" cy="0"/>
          </a:xfrm>
          <a:prstGeom prst="line">
            <a:avLst/>
          </a:prstGeom>
          <a:ln w="57150" cmpd="sng">
            <a:solidFill>
              <a:srgbClr val="2E319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54"/>
          <p:cNvSpPr>
            <a:spLocks noChangeAspect="1"/>
          </p:cNvSpPr>
          <p:nvPr/>
        </p:nvSpPr>
        <p:spPr>
          <a:xfrm>
            <a:off x="6259521" y="5284970"/>
            <a:ext cx="144061" cy="143818"/>
          </a:xfrm>
          <a:prstGeom prst="ellipse">
            <a:avLst/>
          </a:prstGeom>
          <a:solidFill>
            <a:srgbClr val="2E3192"/>
          </a:solidFill>
          <a:ln w="190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53"/>
          <p:cNvSpPr txBox="1"/>
          <p:nvPr/>
        </p:nvSpPr>
        <p:spPr>
          <a:xfrm>
            <a:off x="5028613" y="5462693"/>
            <a:ext cx="2789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2E3192"/>
                </a:solidFill>
                <a:latin typeface="Lato" charset="0"/>
                <a:cs typeface="Lato" charset="0"/>
              </a:rPr>
              <a:t>Promicanje i pružanje profesionalnog usmjeravanja</a:t>
            </a:r>
            <a:endParaRPr lang="en-US" dirty="0">
              <a:solidFill>
                <a:srgbClr val="2E3192"/>
              </a:solidFill>
              <a:latin typeface="Lato" charset="0"/>
              <a:cs typeface="Lato" charset="0"/>
            </a:endParaRPr>
          </a:p>
        </p:txBody>
      </p:sp>
      <p:sp>
        <p:nvSpPr>
          <p:cNvPr id="39" name="Oval 54"/>
          <p:cNvSpPr>
            <a:spLocks noChangeAspect="1"/>
          </p:cNvSpPr>
          <p:nvPr/>
        </p:nvSpPr>
        <p:spPr>
          <a:xfrm>
            <a:off x="6860039" y="3415565"/>
            <a:ext cx="144061" cy="143818"/>
          </a:xfrm>
          <a:prstGeom prst="ellipse">
            <a:avLst/>
          </a:prstGeom>
          <a:solidFill>
            <a:srgbClr val="2E3192"/>
          </a:solidFill>
          <a:ln w="190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53"/>
          <p:cNvSpPr txBox="1"/>
          <p:nvPr/>
        </p:nvSpPr>
        <p:spPr>
          <a:xfrm>
            <a:off x="7815701" y="3694235"/>
            <a:ext cx="1755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rgbClr val="2E3192"/>
                </a:solidFill>
                <a:latin typeface="Lato" charset="0"/>
                <a:cs typeface="Lato" charset="0"/>
              </a:rPr>
              <a:t>Koristite</a:t>
            </a:r>
            <a:r>
              <a:rPr lang="it-IT" dirty="0">
                <a:solidFill>
                  <a:srgbClr val="2E3192"/>
                </a:solidFill>
                <a:latin typeface="Lato" charset="0"/>
                <a:cs typeface="Lato" charset="0"/>
              </a:rPr>
              <a:t> e-portfolio </a:t>
            </a:r>
            <a:r>
              <a:rPr lang="it-IT" dirty="0" err="1">
                <a:solidFill>
                  <a:srgbClr val="2E3192"/>
                </a:solidFill>
                <a:latin typeface="Lato" charset="0"/>
                <a:cs typeface="Lato" charset="0"/>
              </a:rPr>
              <a:t>kao</a:t>
            </a:r>
            <a:r>
              <a:rPr lang="it-IT" dirty="0">
                <a:solidFill>
                  <a:srgbClr val="2E3192"/>
                </a:solidFill>
                <a:latin typeface="Lato" charset="0"/>
                <a:cs typeface="Lato" charset="0"/>
              </a:rPr>
              <a:t> </a:t>
            </a:r>
            <a:r>
              <a:rPr lang="it-IT" dirty="0" err="1">
                <a:solidFill>
                  <a:srgbClr val="2E3192"/>
                </a:solidFill>
                <a:latin typeface="Lato" charset="0"/>
                <a:cs typeface="Lato" charset="0"/>
              </a:rPr>
              <a:t>standardni</a:t>
            </a:r>
            <a:r>
              <a:rPr lang="it-IT" dirty="0">
                <a:solidFill>
                  <a:srgbClr val="2E3192"/>
                </a:solidFill>
                <a:latin typeface="Lato" charset="0"/>
                <a:cs typeface="Lato" charset="0"/>
              </a:rPr>
              <a:t> format</a:t>
            </a:r>
            <a:endParaRPr lang="en-US" dirty="0">
              <a:solidFill>
                <a:srgbClr val="2E3192"/>
              </a:solidFill>
              <a:latin typeface="Lato" charset="0"/>
              <a:cs typeface="Lato" charset="0"/>
            </a:endParaRPr>
          </a:p>
        </p:txBody>
      </p:sp>
      <p:sp>
        <p:nvSpPr>
          <p:cNvPr id="41" name="Oval 54"/>
          <p:cNvSpPr>
            <a:spLocks noChangeAspect="1"/>
          </p:cNvSpPr>
          <p:nvPr/>
        </p:nvSpPr>
        <p:spPr>
          <a:xfrm>
            <a:off x="5381740" y="3418704"/>
            <a:ext cx="144061" cy="143818"/>
          </a:xfrm>
          <a:prstGeom prst="ellipse">
            <a:avLst/>
          </a:prstGeom>
          <a:solidFill>
            <a:srgbClr val="2E3192"/>
          </a:solidFill>
          <a:ln w="190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53"/>
          <p:cNvSpPr txBox="1"/>
          <p:nvPr/>
        </p:nvSpPr>
        <p:spPr>
          <a:xfrm>
            <a:off x="4575988" y="3700909"/>
            <a:ext cx="1755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2E3192"/>
                </a:solidFill>
                <a:latin typeface="Lato" charset="0"/>
                <a:cs typeface="Lato" charset="0"/>
              </a:rPr>
              <a:t>Europass dodatak svjedodžbi i mobilnost</a:t>
            </a:r>
            <a:endParaRPr lang="en-US" dirty="0">
              <a:solidFill>
                <a:srgbClr val="2E3192"/>
              </a:solidFill>
              <a:latin typeface="Lato" charset="0"/>
              <a:cs typeface="Lato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/>
          <a:srcRect l="67619" t="20476" r="18274" b="19206"/>
          <a:stretch/>
        </p:blipFill>
        <p:spPr>
          <a:xfrm>
            <a:off x="125519" y="3433969"/>
            <a:ext cx="915454" cy="1100863"/>
          </a:xfrm>
          <a:prstGeom prst="rect">
            <a:avLst/>
          </a:prstGeom>
        </p:spPr>
      </p:pic>
      <p:sp>
        <p:nvSpPr>
          <p:cNvPr id="44" name="Oval 54"/>
          <p:cNvSpPr>
            <a:spLocks noChangeAspect="1"/>
          </p:cNvSpPr>
          <p:nvPr/>
        </p:nvSpPr>
        <p:spPr>
          <a:xfrm>
            <a:off x="2178997" y="4462923"/>
            <a:ext cx="144061" cy="143818"/>
          </a:xfrm>
          <a:prstGeom prst="ellipse">
            <a:avLst/>
          </a:prstGeom>
          <a:solidFill>
            <a:srgbClr val="2E3192"/>
          </a:solidFill>
          <a:ln w="190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53"/>
          <p:cNvSpPr txBox="1"/>
          <p:nvPr/>
        </p:nvSpPr>
        <p:spPr>
          <a:xfrm>
            <a:off x="394164" y="4583850"/>
            <a:ext cx="1755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>
                <a:solidFill>
                  <a:srgbClr val="2E3192"/>
                </a:solidFill>
                <a:latin typeface="Lato" charset="0"/>
                <a:cs typeface="Lato" charset="0"/>
              </a:rPr>
              <a:t>Izdajte</a:t>
            </a:r>
            <a:r>
              <a:rPr lang="pl-PL" dirty="0">
                <a:solidFill>
                  <a:srgbClr val="2E3192"/>
                </a:solidFill>
                <a:latin typeface="Lato" charset="0"/>
                <a:cs typeface="Lato" charset="0"/>
              </a:rPr>
              <a:t> EDC za </a:t>
            </a:r>
            <a:r>
              <a:rPr lang="pl-PL" dirty="0" err="1">
                <a:solidFill>
                  <a:srgbClr val="2E3192"/>
                </a:solidFill>
                <a:latin typeface="Lato" charset="0"/>
                <a:cs typeface="Lato" charset="0"/>
              </a:rPr>
              <a:t>obuke</a:t>
            </a:r>
            <a:r>
              <a:rPr lang="pl-PL" dirty="0">
                <a:solidFill>
                  <a:srgbClr val="2E3192"/>
                </a:solidFill>
                <a:latin typeface="Lato" charset="0"/>
                <a:cs typeface="Lato" charset="0"/>
              </a:rPr>
              <a:t> i </a:t>
            </a:r>
            <a:r>
              <a:rPr lang="pl-PL" dirty="0" err="1">
                <a:solidFill>
                  <a:srgbClr val="2E3192"/>
                </a:solidFill>
                <a:latin typeface="Lato" charset="0"/>
                <a:cs typeface="Lato" charset="0"/>
              </a:rPr>
              <a:t>tečajeve</a:t>
            </a:r>
            <a:endParaRPr lang="en-US" dirty="0">
              <a:solidFill>
                <a:srgbClr val="2E3192"/>
              </a:solidFill>
              <a:latin typeface="Lato" charset="0"/>
              <a:cs typeface="Lato" charset="0"/>
            </a:endParaRPr>
          </a:p>
        </p:txBody>
      </p:sp>
      <p:sp>
        <p:nvSpPr>
          <p:cNvPr id="46" name="Oval 54"/>
          <p:cNvSpPr>
            <a:spLocks noChangeAspect="1"/>
          </p:cNvSpPr>
          <p:nvPr/>
        </p:nvSpPr>
        <p:spPr>
          <a:xfrm>
            <a:off x="3610507" y="5268302"/>
            <a:ext cx="144061" cy="143818"/>
          </a:xfrm>
          <a:prstGeom prst="ellipse">
            <a:avLst/>
          </a:prstGeom>
          <a:solidFill>
            <a:srgbClr val="2E3192"/>
          </a:solidFill>
          <a:ln w="19050" cmpd="sng"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53"/>
          <p:cNvSpPr txBox="1"/>
          <p:nvPr/>
        </p:nvSpPr>
        <p:spPr>
          <a:xfrm>
            <a:off x="2217952" y="5450845"/>
            <a:ext cx="2853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>
                <a:solidFill>
                  <a:srgbClr val="2E3192"/>
                </a:solidFill>
                <a:latin typeface="Lato" charset="0"/>
                <a:cs typeface="Lato" charset="0"/>
              </a:rPr>
              <a:t>Samoprocjena</a:t>
            </a:r>
            <a:r>
              <a:rPr lang="pl-PL" dirty="0">
                <a:solidFill>
                  <a:srgbClr val="2E3192"/>
                </a:solidFill>
                <a:latin typeface="Lato" charset="0"/>
                <a:cs typeface="Lato" charset="0"/>
              </a:rPr>
              <a:t> i </a:t>
            </a:r>
            <a:r>
              <a:rPr lang="pl-PL" dirty="0" err="1">
                <a:solidFill>
                  <a:srgbClr val="2E3192"/>
                </a:solidFill>
                <a:latin typeface="Lato" charset="0"/>
                <a:cs typeface="Lato" charset="0"/>
              </a:rPr>
              <a:t>planovi</a:t>
            </a:r>
            <a:r>
              <a:rPr lang="pl-PL" dirty="0">
                <a:solidFill>
                  <a:srgbClr val="2E3192"/>
                </a:solidFill>
                <a:latin typeface="Lato" charset="0"/>
                <a:cs typeface="Lato" charset="0"/>
              </a:rPr>
              <a:t> </a:t>
            </a:r>
            <a:r>
              <a:rPr lang="pl-PL" dirty="0" err="1">
                <a:solidFill>
                  <a:srgbClr val="2E3192"/>
                </a:solidFill>
                <a:latin typeface="Lato" charset="0"/>
                <a:cs typeface="Lato" charset="0"/>
              </a:rPr>
              <a:t>razvoja</a:t>
            </a:r>
            <a:r>
              <a:rPr lang="pl-PL" dirty="0">
                <a:solidFill>
                  <a:srgbClr val="2E3192"/>
                </a:solidFill>
                <a:latin typeface="Lato" charset="0"/>
                <a:cs typeface="Lato" charset="0"/>
              </a:rPr>
              <a:t> </a:t>
            </a:r>
            <a:r>
              <a:rPr lang="pl-PL" dirty="0" err="1">
                <a:solidFill>
                  <a:srgbClr val="2E3192"/>
                </a:solidFill>
                <a:latin typeface="Lato" charset="0"/>
                <a:cs typeface="Lato" charset="0"/>
              </a:rPr>
              <a:t>karijere</a:t>
            </a:r>
            <a:endParaRPr lang="en-US" dirty="0">
              <a:solidFill>
                <a:srgbClr val="2E3192"/>
              </a:solidFill>
              <a:latin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21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/>
      <p:bldP spid="10" grpId="0"/>
      <p:bldP spid="12" grpId="0" animBg="1"/>
      <p:bldP spid="13" grpId="0"/>
      <p:bldP spid="14" grpId="0" animBg="1"/>
      <p:bldP spid="15" grpId="0" animBg="1"/>
      <p:bldP spid="18" grpId="0" animBg="1"/>
      <p:bldP spid="20" grpId="0" animBg="1"/>
      <p:bldP spid="21" grpId="0"/>
      <p:bldP spid="22" grpId="0" animBg="1"/>
      <p:bldP spid="23" grpId="0" animBg="1"/>
      <p:bldP spid="25" grpId="0"/>
      <p:bldP spid="27" grpId="0" animBg="1"/>
      <p:bldP spid="28" grpId="0"/>
      <p:bldP spid="29" grpId="0" animBg="1"/>
      <p:bldP spid="30" grpId="0"/>
      <p:bldP spid="31" grpId="0" animBg="1"/>
      <p:bldP spid="32" grpId="0"/>
      <p:bldP spid="33" grpId="0" animBg="1"/>
      <p:bldP spid="34" grpId="0"/>
      <p:bldP spid="36" grpId="0" animBg="1"/>
      <p:bldP spid="38" grpId="0"/>
      <p:bldP spid="38" grpId="1"/>
      <p:bldP spid="39" grpId="0" animBg="1"/>
      <p:bldP spid="40" grpId="0"/>
      <p:bldP spid="41" grpId="0" animBg="1"/>
      <p:bldP spid="42" grpId="0"/>
      <p:bldP spid="44" grpId="0" animBg="1"/>
      <p:bldP spid="45" grpId="0"/>
      <p:bldP spid="46" grpId="0" animBg="1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226456" y="5443251"/>
            <a:ext cx="5643081" cy="2594918"/>
          </a:xfrm>
        </p:spPr>
        <p:txBody>
          <a:bodyPr>
            <a:normAutofit/>
          </a:bodyPr>
          <a:lstStyle/>
          <a:p>
            <a:r>
              <a:rPr lang="en-GB" sz="4400" dirty="0">
                <a:solidFill>
                  <a:srgbClr val="0AA4A4"/>
                </a:solidFill>
              </a:rPr>
              <a:t>Test </a:t>
            </a:r>
            <a:r>
              <a:rPr lang="en-GB" sz="4400" dirty="0" err="1">
                <a:solidFill>
                  <a:srgbClr val="0AA4A4"/>
                </a:solidFill>
              </a:rPr>
              <a:t>digitalnih</a:t>
            </a:r>
            <a:r>
              <a:rPr lang="en-GB" sz="4400" dirty="0">
                <a:solidFill>
                  <a:srgbClr val="0AA4A4"/>
                </a:solidFill>
              </a:rPr>
              <a:t> </a:t>
            </a:r>
            <a:r>
              <a:rPr lang="en-GB" sz="4400" dirty="0" err="1">
                <a:solidFill>
                  <a:srgbClr val="0AA4A4"/>
                </a:solidFill>
              </a:rPr>
              <a:t>vještina</a:t>
            </a:r>
            <a:r>
              <a:rPr lang="en-GB" sz="4400" dirty="0">
                <a:solidFill>
                  <a:srgbClr val="0AA4A4"/>
                </a:solidFill>
              </a:rPr>
              <a:t>!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8" y="-180649"/>
            <a:ext cx="3210722" cy="18060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01" y="6124254"/>
            <a:ext cx="2066820" cy="297674"/>
          </a:xfrm>
          <a:prstGeom prst="rect">
            <a:avLst/>
          </a:prstGeom>
        </p:spPr>
      </p:pic>
      <p:pic>
        <p:nvPicPr>
          <p:cNvPr id="3" name="Picture 2" descr="A picture containing font, graphics, graphic design, design&#10;&#10;Description automatically generated">
            <a:extLst>
              <a:ext uri="{FF2B5EF4-FFF2-40B4-BE49-F238E27FC236}">
                <a16:creationId xmlns:a16="http://schemas.microsoft.com/office/drawing/2014/main" id="{C294B4C3-709E-B05E-F30E-0FC5DD360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44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8919CC6-4D71-40B3-8BD4-C5739261C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25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4CF4977-E9D4-9991-845A-39A7996F6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20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EABAEDB-3D12-DA6E-8406-AA4D5FBE0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3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0302598-5926-7F28-FD19-6475B16A8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11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600BA89-31F3-D4E2-A5FB-E8E0D8DC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64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02165" cy="6858000"/>
          </a:xfrm>
          <a:custGeom>
            <a:avLst/>
            <a:gdLst/>
            <a:ahLst/>
            <a:cxnLst/>
            <a:rect l="l" t="t" r="r" b="b"/>
            <a:pathLst>
              <a:path w="9702165" h="6858000">
                <a:moveTo>
                  <a:pt x="0" y="6857996"/>
                </a:moveTo>
                <a:lnTo>
                  <a:pt x="9701784" y="6857996"/>
                </a:lnTo>
                <a:lnTo>
                  <a:pt x="9701784" y="0"/>
                </a:lnTo>
                <a:lnTo>
                  <a:pt x="0" y="0"/>
                </a:lnTo>
                <a:lnTo>
                  <a:pt x="0" y="68579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701783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-6350" y="0"/>
            <a:ext cx="12197080" cy="6858000"/>
            <a:chOff x="-6350" y="0"/>
            <a:chExt cx="1219708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6350" y="0"/>
              <a:ext cx="4805426" cy="685799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48286" y="0"/>
              <a:ext cx="7253497" cy="685799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25486" y="12696"/>
              <a:ext cx="4864989" cy="68453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84080" y="219456"/>
              <a:ext cx="2004060" cy="139903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0070" y="5863262"/>
            <a:ext cx="127635" cy="917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865"/>
              </a:lnSpc>
            </a:pPr>
            <a:r>
              <a:rPr sz="800" dirty="0">
                <a:solidFill>
                  <a:srgbClr val="7E7E7E"/>
                </a:solidFill>
                <a:latin typeface="Calibri"/>
                <a:cs typeface="Calibri"/>
              </a:rPr>
              <a:t>Photo</a:t>
            </a:r>
            <a:r>
              <a:rPr sz="800" spc="-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7E7E7E"/>
                </a:solidFill>
                <a:latin typeface="Calibri"/>
                <a:cs typeface="Calibri"/>
              </a:rPr>
              <a:t>©</a:t>
            </a:r>
            <a:r>
              <a:rPr sz="800" spc="-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7E7E7E"/>
                </a:solidFill>
                <a:latin typeface="Calibri"/>
                <a:cs typeface="Calibri"/>
              </a:rPr>
              <a:t>Gettyimages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51103" y="449895"/>
            <a:ext cx="11715115" cy="5817235"/>
            <a:chOff x="451103" y="449895"/>
            <a:chExt cx="11715115" cy="5817235"/>
          </a:xfrm>
        </p:grpSpPr>
        <p:sp>
          <p:nvSpPr>
            <p:cNvPr id="11" name="object 11"/>
            <p:cNvSpPr/>
            <p:nvPr/>
          </p:nvSpPr>
          <p:spPr>
            <a:xfrm>
              <a:off x="454380" y="451454"/>
              <a:ext cx="696595" cy="465455"/>
            </a:xfrm>
            <a:custGeom>
              <a:avLst/>
              <a:gdLst/>
              <a:ahLst/>
              <a:cxnLst/>
              <a:rect l="l" t="t" r="r" b="b"/>
              <a:pathLst>
                <a:path w="696594" h="465455">
                  <a:moveTo>
                    <a:pt x="696098" y="0"/>
                  </a:moveTo>
                  <a:lnTo>
                    <a:pt x="0" y="0"/>
                  </a:lnTo>
                  <a:lnTo>
                    <a:pt x="0" y="465290"/>
                  </a:lnTo>
                  <a:lnTo>
                    <a:pt x="696098" y="465291"/>
                  </a:lnTo>
                  <a:lnTo>
                    <a:pt x="696098" y="0"/>
                  </a:lnTo>
                  <a:close/>
                </a:path>
              </a:pathLst>
            </a:custGeom>
            <a:solidFill>
              <a:srgbClr val="2449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51091" y="449897"/>
              <a:ext cx="702945" cy="469265"/>
            </a:xfrm>
            <a:custGeom>
              <a:avLst/>
              <a:gdLst/>
              <a:ahLst/>
              <a:cxnLst/>
              <a:rect l="l" t="t" r="r" b="b"/>
              <a:pathLst>
                <a:path w="702944" h="469265">
                  <a:moveTo>
                    <a:pt x="702665" y="0"/>
                  </a:moveTo>
                  <a:lnTo>
                    <a:pt x="0" y="0"/>
                  </a:lnTo>
                  <a:lnTo>
                    <a:pt x="0" y="5092"/>
                  </a:lnTo>
                  <a:lnTo>
                    <a:pt x="0" y="462724"/>
                  </a:lnTo>
                  <a:lnTo>
                    <a:pt x="12" y="469074"/>
                  </a:lnTo>
                  <a:lnTo>
                    <a:pt x="702665" y="469087"/>
                  </a:lnTo>
                  <a:lnTo>
                    <a:pt x="702665" y="463156"/>
                  </a:lnTo>
                  <a:lnTo>
                    <a:pt x="702665" y="462724"/>
                  </a:lnTo>
                  <a:lnTo>
                    <a:pt x="702665" y="5308"/>
                  </a:lnTo>
                  <a:lnTo>
                    <a:pt x="696722" y="5308"/>
                  </a:lnTo>
                  <a:lnTo>
                    <a:pt x="696722" y="462724"/>
                  </a:lnTo>
                  <a:lnTo>
                    <a:pt x="5892" y="462724"/>
                  </a:lnTo>
                  <a:lnTo>
                    <a:pt x="5892" y="5092"/>
                  </a:lnTo>
                  <a:lnTo>
                    <a:pt x="702665" y="5092"/>
                  </a:lnTo>
                  <a:lnTo>
                    <a:pt x="702665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75741" y="514159"/>
              <a:ext cx="52705" cy="340360"/>
            </a:xfrm>
            <a:custGeom>
              <a:avLst/>
              <a:gdLst/>
              <a:ahLst/>
              <a:cxnLst/>
              <a:rect l="l" t="t" r="r" b="b"/>
              <a:pathLst>
                <a:path w="52705" h="340359">
                  <a:moveTo>
                    <a:pt x="52705" y="308851"/>
                  </a:moveTo>
                  <a:lnTo>
                    <a:pt x="32512" y="308940"/>
                  </a:lnTo>
                  <a:lnTo>
                    <a:pt x="26327" y="289737"/>
                  </a:lnTo>
                  <a:lnTo>
                    <a:pt x="20154" y="308940"/>
                  </a:lnTo>
                  <a:lnTo>
                    <a:pt x="0" y="308851"/>
                  </a:lnTo>
                  <a:lnTo>
                    <a:pt x="16370" y="320738"/>
                  </a:lnTo>
                  <a:lnTo>
                    <a:pt x="10071" y="339979"/>
                  </a:lnTo>
                  <a:lnTo>
                    <a:pt x="26327" y="328002"/>
                  </a:lnTo>
                  <a:lnTo>
                    <a:pt x="42633" y="339979"/>
                  </a:lnTo>
                  <a:lnTo>
                    <a:pt x="36283" y="320738"/>
                  </a:lnTo>
                  <a:lnTo>
                    <a:pt x="52705" y="308851"/>
                  </a:lnTo>
                  <a:close/>
                </a:path>
                <a:path w="52705" h="340359">
                  <a:moveTo>
                    <a:pt x="52705" y="19151"/>
                  </a:moveTo>
                  <a:lnTo>
                    <a:pt x="32512" y="19278"/>
                  </a:lnTo>
                  <a:lnTo>
                    <a:pt x="26327" y="0"/>
                  </a:lnTo>
                  <a:lnTo>
                    <a:pt x="20154" y="19278"/>
                  </a:lnTo>
                  <a:lnTo>
                    <a:pt x="0" y="19151"/>
                  </a:lnTo>
                  <a:lnTo>
                    <a:pt x="16370" y="31000"/>
                  </a:lnTo>
                  <a:lnTo>
                    <a:pt x="10071" y="50241"/>
                  </a:lnTo>
                  <a:lnTo>
                    <a:pt x="26327" y="38265"/>
                  </a:lnTo>
                  <a:lnTo>
                    <a:pt x="42633" y="50241"/>
                  </a:lnTo>
                  <a:lnTo>
                    <a:pt x="36283" y="31000"/>
                  </a:lnTo>
                  <a:lnTo>
                    <a:pt x="52705" y="19151"/>
                  </a:lnTo>
                  <a:close/>
                </a:path>
              </a:pathLst>
            </a:custGeom>
            <a:solidFill>
              <a:srgbClr val="FDF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0829" y="533433"/>
              <a:ext cx="105673" cy="10333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31340" y="658877"/>
              <a:ext cx="52705" cy="50165"/>
            </a:xfrm>
            <a:custGeom>
              <a:avLst/>
              <a:gdLst/>
              <a:ahLst/>
              <a:cxnLst/>
              <a:rect l="l" t="t" r="r" b="b"/>
              <a:pathLst>
                <a:path w="52704" h="50165">
                  <a:moveTo>
                    <a:pt x="26376" y="0"/>
                  </a:moveTo>
                  <a:lnTo>
                    <a:pt x="20195" y="19198"/>
                  </a:lnTo>
                  <a:lnTo>
                    <a:pt x="0" y="19115"/>
                  </a:lnTo>
                  <a:lnTo>
                    <a:pt x="16419" y="30952"/>
                  </a:lnTo>
                  <a:lnTo>
                    <a:pt x="10078" y="50151"/>
                  </a:lnTo>
                  <a:lnTo>
                    <a:pt x="26376" y="38186"/>
                  </a:lnTo>
                  <a:lnTo>
                    <a:pt x="42547" y="50151"/>
                  </a:lnTo>
                  <a:lnTo>
                    <a:pt x="36328" y="30952"/>
                  </a:lnTo>
                  <a:lnTo>
                    <a:pt x="52709" y="19115"/>
                  </a:lnTo>
                  <a:lnTo>
                    <a:pt x="32469" y="19198"/>
                  </a:lnTo>
                  <a:lnTo>
                    <a:pt x="26376" y="0"/>
                  </a:lnTo>
                  <a:close/>
                </a:path>
              </a:pathLst>
            </a:custGeom>
            <a:solidFill>
              <a:srgbClr val="FDF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0663" y="731090"/>
              <a:ext cx="105838" cy="10338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7695" y="533433"/>
              <a:ext cx="105673" cy="10333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20191" y="658877"/>
              <a:ext cx="52705" cy="50165"/>
            </a:xfrm>
            <a:custGeom>
              <a:avLst/>
              <a:gdLst/>
              <a:ahLst/>
              <a:cxnLst/>
              <a:rect l="l" t="t" r="r" b="b"/>
              <a:pathLst>
                <a:path w="52705" h="50165">
                  <a:moveTo>
                    <a:pt x="26371" y="0"/>
                  </a:moveTo>
                  <a:lnTo>
                    <a:pt x="20234" y="19198"/>
                  </a:lnTo>
                  <a:lnTo>
                    <a:pt x="0" y="19115"/>
                  </a:lnTo>
                  <a:lnTo>
                    <a:pt x="16419" y="30952"/>
                  </a:lnTo>
                  <a:lnTo>
                    <a:pt x="10073" y="50151"/>
                  </a:lnTo>
                  <a:lnTo>
                    <a:pt x="26371" y="38186"/>
                  </a:lnTo>
                  <a:lnTo>
                    <a:pt x="42669" y="50151"/>
                  </a:lnTo>
                  <a:lnTo>
                    <a:pt x="36366" y="30952"/>
                  </a:lnTo>
                  <a:lnTo>
                    <a:pt x="52709" y="19115"/>
                  </a:lnTo>
                  <a:lnTo>
                    <a:pt x="32513" y="19198"/>
                  </a:lnTo>
                  <a:lnTo>
                    <a:pt x="26371" y="0"/>
                  </a:lnTo>
                  <a:close/>
                </a:path>
              </a:pathLst>
            </a:custGeom>
            <a:solidFill>
              <a:srgbClr val="FDF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7695" y="731091"/>
              <a:ext cx="105877" cy="10338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1876" y="4698491"/>
              <a:ext cx="11634216" cy="1568196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964793" y="4904028"/>
            <a:ext cx="10719435" cy="863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0" i="1" dirty="0">
                <a:latin typeface="Arial"/>
                <a:cs typeface="Arial"/>
              </a:rPr>
              <a:t>1.</a:t>
            </a:r>
            <a:r>
              <a:rPr sz="5500" i="1" spc="-135" dirty="0">
                <a:latin typeface="Arial"/>
                <a:cs typeface="Arial"/>
              </a:rPr>
              <a:t> </a:t>
            </a:r>
            <a:r>
              <a:rPr sz="5500" i="1" spc="-10" dirty="0">
                <a:latin typeface="Arial"/>
                <a:cs typeface="Arial"/>
              </a:rPr>
              <a:t>EUROPEAN</a:t>
            </a:r>
            <a:r>
              <a:rPr sz="5500" i="1" spc="-204" dirty="0">
                <a:latin typeface="Arial"/>
                <a:cs typeface="Arial"/>
              </a:rPr>
              <a:t> </a:t>
            </a:r>
            <a:r>
              <a:rPr sz="5500" i="1" dirty="0">
                <a:latin typeface="Arial"/>
                <a:cs typeface="Arial"/>
              </a:rPr>
              <a:t>YEAR</a:t>
            </a:r>
            <a:r>
              <a:rPr sz="5500" i="1" spc="-135" dirty="0">
                <a:latin typeface="Arial"/>
                <a:cs typeface="Arial"/>
              </a:rPr>
              <a:t> </a:t>
            </a:r>
            <a:r>
              <a:rPr sz="5500" i="1" dirty="0">
                <a:latin typeface="Arial"/>
                <a:cs typeface="Arial"/>
              </a:rPr>
              <a:t>OF</a:t>
            </a:r>
            <a:r>
              <a:rPr sz="5500" i="1" spc="-135" dirty="0">
                <a:latin typeface="Arial"/>
                <a:cs typeface="Arial"/>
              </a:rPr>
              <a:t> </a:t>
            </a:r>
            <a:r>
              <a:rPr sz="5500" i="1" spc="-10" dirty="0">
                <a:latin typeface="Arial"/>
                <a:cs typeface="Arial"/>
              </a:rPr>
              <a:t>SKILLS</a:t>
            </a:r>
            <a:endParaRPr sz="5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9C63ACB-DE72-28B1-6FDC-EFC15436F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0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C86DD0B-740A-4B04-93EE-A84078F04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30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61CC11F-063B-C485-E4C4-87A5E74A5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81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1305B0D-5C47-D455-F964-81BC391F5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52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funnel chart&#10;&#10;Description automatically generated">
            <a:extLst>
              <a:ext uri="{FF2B5EF4-FFF2-40B4-BE49-F238E27FC236}">
                <a16:creationId xmlns:a16="http://schemas.microsoft.com/office/drawing/2014/main" id="{DA261557-8C9F-E98C-116D-5AB5F0316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2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19404AB-7808-9D21-16BC-56A69FE6B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63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9C526D4-C1D6-5EC9-C361-5C5F7AAB9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52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D121F2C-C205-9526-8B57-02FC4E2F2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72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BAD0DECD-3FA2-B05E-C1C3-B0CC6F88F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55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err="1">
                <a:solidFill>
                  <a:srgbClr val="6C3088"/>
                </a:solidFill>
              </a:rPr>
              <a:t>DigSAT</a:t>
            </a:r>
            <a:r>
              <a:rPr lang="en-GB" b="1" dirty="0">
                <a:solidFill>
                  <a:srgbClr val="6C3088"/>
                </a:solidFill>
              </a:rPr>
              <a:t> u </a:t>
            </a:r>
            <a:r>
              <a:rPr lang="en-GB" b="1" dirty="0" err="1">
                <a:solidFill>
                  <a:srgbClr val="6C3088"/>
                </a:solidFill>
              </a:rPr>
              <a:t>Europassu</a:t>
            </a:r>
            <a:endParaRPr lang="en-GB" b="1" dirty="0">
              <a:solidFill>
                <a:srgbClr val="6C3088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CBEE0E-4108-56CC-5E09-B60675710945}"/>
              </a:ext>
            </a:extLst>
          </p:cNvPr>
          <p:cNvSpPr txBox="1"/>
          <p:nvPr/>
        </p:nvSpPr>
        <p:spPr>
          <a:xfrm>
            <a:off x="381098" y="1754776"/>
            <a:ext cx="1081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Nakon</a:t>
            </a:r>
            <a:r>
              <a:rPr lang="en-GB" dirty="0"/>
              <a:t> </a:t>
            </a:r>
            <a:r>
              <a:rPr lang="en-GB" dirty="0" err="1"/>
              <a:t>što</a:t>
            </a:r>
            <a:r>
              <a:rPr lang="en-GB" dirty="0"/>
              <a:t> </a:t>
            </a:r>
            <a:r>
              <a:rPr lang="en-GB" dirty="0" err="1"/>
              <a:t>korisnik</a:t>
            </a:r>
            <a:r>
              <a:rPr lang="en-GB" dirty="0"/>
              <a:t> </a:t>
            </a:r>
            <a:r>
              <a:rPr lang="en-GB" dirty="0" err="1"/>
              <a:t>završi</a:t>
            </a:r>
            <a:r>
              <a:rPr lang="en-GB" dirty="0"/>
              <a:t> </a:t>
            </a:r>
            <a:r>
              <a:rPr lang="en-GB" dirty="0" err="1"/>
              <a:t>svoje</a:t>
            </a:r>
            <a:r>
              <a:rPr lang="en-GB" dirty="0"/>
              <a:t> </a:t>
            </a:r>
            <a:r>
              <a:rPr lang="en-GB" dirty="0" err="1"/>
              <a:t>ocjenjivanje</a:t>
            </a:r>
            <a:r>
              <a:rPr lang="en-GB" dirty="0"/>
              <a:t> u </a:t>
            </a:r>
            <a:r>
              <a:rPr lang="en-GB" dirty="0" err="1"/>
              <a:t>Europassu</a:t>
            </a:r>
            <a:r>
              <a:rPr lang="en-GB" dirty="0"/>
              <a:t>, </a:t>
            </a:r>
            <a:r>
              <a:rPr lang="en-GB" dirty="0" err="1"/>
              <a:t>rezultati</a:t>
            </a:r>
            <a:r>
              <a:rPr lang="en-GB" dirty="0"/>
              <a:t> </a:t>
            </a:r>
            <a:r>
              <a:rPr lang="en-GB" dirty="0" err="1"/>
              <a:t>testa</a:t>
            </a:r>
            <a:r>
              <a:rPr lang="en-GB" dirty="0"/>
              <a:t> </a:t>
            </a:r>
            <a:r>
              <a:rPr lang="en-GB" dirty="0" err="1"/>
              <a:t>postaju</a:t>
            </a:r>
            <a:r>
              <a:rPr lang="en-GB" dirty="0"/>
              <a:t> </a:t>
            </a:r>
            <a:r>
              <a:rPr lang="en-GB" dirty="0" err="1"/>
              <a:t>dostupni</a:t>
            </a:r>
            <a:r>
              <a:rPr lang="en-GB" dirty="0"/>
              <a:t> u </a:t>
            </a:r>
            <a:r>
              <a:rPr lang="en-GB" dirty="0" err="1"/>
              <a:t>odjeljku</a:t>
            </a:r>
            <a:r>
              <a:rPr lang="en-GB" dirty="0"/>
              <a:t> "Moje </a:t>
            </a:r>
            <a:r>
              <a:rPr lang="en-GB" dirty="0" err="1"/>
              <a:t>vještine</a:t>
            </a:r>
            <a:r>
              <a:rPr lang="en-GB" dirty="0"/>
              <a:t>".</a:t>
            </a:r>
          </a:p>
        </p:txBody>
      </p:sp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62104A0-652F-B61C-546F-29D29104B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98" y="2124108"/>
            <a:ext cx="8229600" cy="442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11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570230"/>
          </a:xfrm>
          <a:custGeom>
            <a:avLst/>
            <a:gdLst/>
            <a:ahLst/>
            <a:cxnLst/>
            <a:rect l="l" t="t" r="r" b="b"/>
            <a:pathLst>
              <a:path w="12192000" h="570230">
                <a:moveTo>
                  <a:pt x="12192000" y="0"/>
                </a:moveTo>
                <a:lnTo>
                  <a:pt x="0" y="0"/>
                </a:lnTo>
                <a:lnTo>
                  <a:pt x="0" y="569976"/>
                </a:lnTo>
                <a:lnTo>
                  <a:pt x="12192000" y="569976"/>
                </a:lnTo>
                <a:lnTo>
                  <a:pt x="12192000" y="0"/>
                </a:lnTo>
                <a:close/>
              </a:path>
            </a:pathLst>
          </a:custGeom>
          <a:solidFill>
            <a:srgbClr val="232A5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03892" y="5027000"/>
            <a:ext cx="1967862" cy="137385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4064508"/>
            <a:ext cx="12189460" cy="2794000"/>
            <a:chOff x="0" y="4064508"/>
            <a:chExt cx="12189460" cy="279400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064508"/>
              <a:ext cx="4373880" cy="27934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18332" y="4064508"/>
              <a:ext cx="5370575" cy="27934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05928" y="4076697"/>
              <a:ext cx="4383024" cy="2781301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15817" y="933780"/>
            <a:ext cx="10515600" cy="760798"/>
          </a:xfrm>
          <a:prstGeom prst="rect">
            <a:avLst/>
          </a:prstGeom>
        </p:spPr>
        <p:txBody>
          <a:bodyPr vert="horz" wrap="square" lIns="0" tIns="31148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105"/>
              </a:spcBef>
            </a:pPr>
            <a:r>
              <a:rPr lang="en-IE" sz="2900" dirty="0" err="1">
                <a:solidFill>
                  <a:srgbClr val="232A56"/>
                </a:solidFill>
              </a:rPr>
              <a:t>Počela</a:t>
            </a:r>
            <a:r>
              <a:rPr lang="en-IE" sz="2900" dirty="0">
                <a:solidFill>
                  <a:srgbClr val="232A56"/>
                </a:solidFill>
              </a:rPr>
              <a:t> je </a:t>
            </a:r>
            <a:r>
              <a:rPr lang="en-IE" sz="2900" dirty="0" err="1">
                <a:solidFill>
                  <a:srgbClr val="232A56"/>
                </a:solidFill>
              </a:rPr>
              <a:t>Europska</a:t>
            </a:r>
            <a:r>
              <a:rPr lang="en-IE" sz="2900" dirty="0">
                <a:solidFill>
                  <a:srgbClr val="232A56"/>
                </a:solidFill>
              </a:rPr>
              <a:t> </a:t>
            </a:r>
            <a:r>
              <a:rPr lang="en-IE" sz="2900" dirty="0" err="1">
                <a:solidFill>
                  <a:srgbClr val="232A56"/>
                </a:solidFill>
              </a:rPr>
              <a:t>godina</a:t>
            </a:r>
            <a:r>
              <a:rPr lang="en-IE" sz="2900" dirty="0">
                <a:solidFill>
                  <a:srgbClr val="232A56"/>
                </a:solidFill>
              </a:rPr>
              <a:t> </a:t>
            </a:r>
            <a:r>
              <a:rPr lang="en-IE" sz="2900" dirty="0" err="1">
                <a:solidFill>
                  <a:srgbClr val="232A56"/>
                </a:solidFill>
              </a:rPr>
              <a:t>vještina</a:t>
            </a:r>
            <a:r>
              <a:rPr lang="en-IE" sz="2900" dirty="0">
                <a:solidFill>
                  <a:srgbClr val="232A56"/>
                </a:solidFill>
              </a:rPr>
              <a:t>!</a:t>
            </a:r>
            <a:endParaRPr sz="2900" dirty="0"/>
          </a:p>
        </p:txBody>
      </p:sp>
      <p:sp>
        <p:nvSpPr>
          <p:cNvPr id="9" name="object 9"/>
          <p:cNvSpPr txBox="1"/>
          <p:nvPr/>
        </p:nvSpPr>
        <p:spPr>
          <a:xfrm>
            <a:off x="227177" y="1916709"/>
            <a:ext cx="11186795" cy="156132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94"/>
              </a:spcBef>
              <a:buChar char="•"/>
              <a:tabLst>
                <a:tab pos="299085" algn="l"/>
              </a:tabLst>
            </a:pPr>
            <a:r>
              <a:rPr lang="en-IE" sz="2800" dirty="0">
                <a:solidFill>
                  <a:srgbClr val="232A56"/>
                </a:solidFill>
                <a:latin typeface="Arial"/>
                <a:cs typeface="Arial"/>
                <a:hlinkClick r:id="rId7"/>
              </a:rPr>
              <a:t>Odluka o </a:t>
            </a:r>
            <a:r>
              <a:rPr lang="en-IE" sz="2800" dirty="0" err="1">
                <a:solidFill>
                  <a:srgbClr val="232A56"/>
                </a:solidFill>
                <a:latin typeface="Arial"/>
                <a:cs typeface="Arial"/>
                <a:hlinkClick r:id="rId7"/>
              </a:rPr>
              <a:t>Europskoj</a:t>
            </a:r>
            <a:r>
              <a:rPr lang="en-IE" sz="2800" dirty="0">
                <a:solidFill>
                  <a:srgbClr val="232A56"/>
                </a:solidFill>
                <a:latin typeface="Arial"/>
                <a:cs typeface="Arial"/>
                <a:hlinkClick r:id="rId7"/>
              </a:rPr>
              <a:t> </a:t>
            </a:r>
            <a:r>
              <a:rPr lang="en-IE" sz="2800" dirty="0" err="1">
                <a:solidFill>
                  <a:srgbClr val="232A56"/>
                </a:solidFill>
                <a:latin typeface="Arial"/>
                <a:cs typeface="Arial"/>
                <a:hlinkClick r:id="rId7"/>
              </a:rPr>
              <a:t>godini</a:t>
            </a:r>
            <a:r>
              <a:rPr lang="en-IE" sz="2800" dirty="0">
                <a:solidFill>
                  <a:srgbClr val="232A56"/>
                </a:solidFill>
                <a:latin typeface="Arial"/>
                <a:cs typeface="Arial"/>
                <a:hlinkClick r:id="rId7"/>
              </a:rPr>
              <a:t> </a:t>
            </a:r>
            <a:r>
              <a:rPr lang="en-IE" sz="2800" dirty="0" err="1">
                <a:solidFill>
                  <a:srgbClr val="232A56"/>
                </a:solidFill>
                <a:latin typeface="Arial"/>
                <a:cs typeface="Arial"/>
                <a:hlinkClick r:id="rId7"/>
              </a:rPr>
              <a:t>vještina</a:t>
            </a:r>
            <a:r>
              <a:rPr lang="en-IE" sz="2800" dirty="0">
                <a:solidFill>
                  <a:srgbClr val="232A56"/>
                </a:solidFill>
                <a:latin typeface="Arial"/>
                <a:cs typeface="Arial"/>
                <a:hlinkClick r:id="rId7"/>
              </a:rPr>
              <a:t> </a:t>
            </a:r>
            <a:r>
              <a:rPr lang="en-IE" sz="2800" dirty="0" err="1">
                <a:solidFill>
                  <a:srgbClr val="232A56"/>
                </a:solidFill>
                <a:latin typeface="Arial"/>
                <a:cs typeface="Arial"/>
              </a:rPr>
              <a:t>donesena</a:t>
            </a:r>
            <a:r>
              <a:rPr lang="en-IE" sz="2800" dirty="0">
                <a:solidFill>
                  <a:srgbClr val="232A56"/>
                </a:solidFill>
                <a:latin typeface="Arial"/>
                <a:cs typeface="Arial"/>
              </a:rPr>
              <a:t> je 11. </a:t>
            </a:r>
            <a:r>
              <a:rPr lang="en-IE" sz="2800" dirty="0" err="1">
                <a:solidFill>
                  <a:srgbClr val="232A56"/>
                </a:solidFill>
                <a:latin typeface="Arial"/>
                <a:cs typeface="Arial"/>
              </a:rPr>
              <a:t>svibnja</a:t>
            </a:r>
            <a:r>
              <a:rPr lang="en-IE" sz="2800" dirty="0">
                <a:solidFill>
                  <a:srgbClr val="232A56"/>
                </a:solidFill>
                <a:latin typeface="Arial"/>
                <a:cs typeface="Arial"/>
              </a:rPr>
              <a:t>.</a:t>
            </a:r>
          </a:p>
          <a:p>
            <a:pPr marL="299085" indent="-286385">
              <a:lnSpc>
                <a:spcPct val="100000"/>
              </a:lnSpc>
              <a:spcBef>
                <a:spcPts val="994"/>
              </a:spcBef>
              <a:buChar char="•"/>
              <a:tabLst>
                <a:tab pos="299085" algn="l"/>
              </a:tabLst>
            </a:pPr>
            <a:r>
              <a:rPr lang="en-IE" sz="2800" dirty="0" err="1">
                <a:solidFill>
                  <a:srgbClr val="232A56"/>
                </a:solidFill>
                <a:latin typeface="Arial"/>
                <a:cs typeface="Arial"/>
              </a:rPr>
              <a:t>Europska</a:t>
            </a:r>
            <a:r>
              <a:rPr lang="en-IE" sz="2800" dirty="0">
                <a:solidFill>
                  <a:srgbClr val="232A56"/>
                </a:solidFill>
                <a:latin typeface="Arial"/>
                <a:cs typeface="Arial"/>
              </a:rPr>
              <a:t> </a:t>
            </a:r>
            <a:r>
              <a:rPr lang="en-IE" sz="2800" dirty="0" err="1">
                <a:solidFill>
                  <a:srgbClr val="232A56"/>
                </a:solidFill>
                <a:latin typeface="Arial"/>
                <a:cs typeface="Arial"/>
              </a:rPr>
              <a:t>godina</a:t>
            </a:r>
            <a:r>
              <a:rPr lang="en-IE" sz="2800" dirty="0">
                <a:solidFill>
                  <a:srgbClr val="232A56"/>
                </a:solidFill>
                <a:latin typeface="Arial"/>
                <a:cs typeface="Arial"/>
              </a:rPr>
              <a:t> </a:t>
            </a:r>
            <a:r>
              <a:rPr lang="en-IE" sz="2800" dirty="0" err="1">
                <a:solidFill>
                  <a:srgbClr val="232A56"/>
                </a:solidFill>
                <a:latin typeface="Arial"/>
                <a:cs typeface="Arial"/>
              </a:rPr>
              <a:t>vještina</a:t>
            </a:r>
            <a:r>
              <a:rPr lang="en-IE" sz="2800" dirty="0">
                <a:solidFill>
                  <a:srgbClr val="232A56"/>
                </a:solidFill>
                <a:latin typeface="Arial"/>
                <a:cs typeface="Arial"/>
              </a:rPr>
              <a:t> </a:t>
            </a:r>
            <a:r>
              <a:rPr lang="en-IE" sz="2800" dirty="0" err="1">
                <a:solidFill>
                  <a:srgbClr val="232A56"/>
                </a:solidFill>
                <a:latin typeface="Arial"/>
                <a:cs typeface="Arial"/>
              </a:rPr>
              <a:t>održat</a:t>
            </a:r>
            <a:r>
              <a:rPr lang="en-IE" sz="2800" dirty="0">
                <a:solidFill>
                  <a:srgbClr val="232A56"/>
                </a:solidFill>
                <a:latin typeface="Arial"/>
                <a:cs typeface="Arial"/>
              </a:rPr>
              <a:t> </a:t>
            </a:r>
            <a:r>
              <a:rPr lang="en-IE" sz="2800" dirty="0" err="1">
                <a:solidFill>
                  <a:srgbClr val="232A56"/>
                </a:solidFill>
                <a:latin typeface="Arial"/>
                <a:cs typeface="Arial"/>
              </a:rPr>
              <a:t>će</a:t>
            </a:r>
            <a:r>
              <a:rPr lang="en-IE" sz="2800" dirty="0">
                <a:solidFill>
                  <a:srgbClr val="232A56"/>
                </a:solidFill>
                <a:latin typeface="Arial"/>
                <a:cs typeface="Arial"/>
              </a:rPr>
              <a:t> se u </a:t>
            </a:r>
            <a:r>
              <a:rPr lang="en-IE" sz="2800" dirty="0" err="1">
                <a:solidFill>
                  <a:srgbClr val="232A56"/>
                </a:solidFill>
                <a:latin typeface="Arial"/>
                <a:cs typeface="Arial"/>
              </a:rPr>
              <a:t>razdoblju</a:t>
            </a:r>
            <a:r>
              <a:rPr lang="en-IE" sz="2800" dirty="0">
                <a:solidFill>
                  <a:srgbClr val="232A56"/>
                </a:solidFill>
                <a:latin typeface="Arial"/>
                <a:cs typeface="Arial"/>
              </a:rPr>
              <a:t> od 9. </a:t>
            </a:r>
            <a:r>
              <a:rPr lang="en-IE" sz="2800" dirty="0" err="1">
                <a:solidFill>
                  <a:srgbClr val="232A56"/>
                </a:solidFill>
                <a:latin typeface="Arial"/>
                <a:cs typeface="Arial"/>
              </a:rPr>
              <a:t>svibnja</a:t>
            </a:r>
            <a:r>
              <a:rPr lang="en-IE" sz="2800" dirty="0">
                <a:solidFill>
                  <a:srgbClr val="232A56"/>
                </a:solidFill>
                <a:latin typeface="Arial"/>
                <a:cs typeface="Arial"/>
              </a:rPr>
              <a:t> 2023. do 8. </a:t>
            </a:r>
            <a:r>
              <a:rPr lang="en-IE" sz="2800" dirty="0" err="1">
                <a:solidFill>
                  <a:srgbClr val="232A56"/>
                </a:solidFill>
                <a:latin typeface="Arial"/>
                <a:cs typeface="Arial"/>
              </a:rPr>
              <a:t>svibnja</a:t>
            </a:r>
            <a:r>
              <a:rPr lang="en-IE" sz="2800" dirty="0">
                <a:solidFill>
                  <a:srgbClr val="232A56"/>
                </a:solidFill>
                <a:latin typeface="Arial"/>
                <a:cs typeface="Arial"/>
              </a:rPr>
              <a:t> 2024. </a:t>
            </a:r>
            <a:r>
              <a:rPr lang="en-IE" sz="2800" dirty="0" err="1">
                <a:solidFill>
                  <a:srgbClr val="232A56"/>
                </a:solidFill>
                <a:latin typeface="Arial"/>
                <a:cs typeface="Arial"/>
              </a:rPr>
              <a:t>godine</a:t>
            </a:r>
            <a:r>
              <a:rPr lang="en-IE" sz="2800" dirty="0">
                <a:solidFill>
                  <a:srgbClr val="232A56"/>
                </a:solidFill>
                <a:latin typeface="Arial"/>
                <a:cs typeface="Arial"/>
              </a:rPr>
              <a:t>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0776" y="173558"/>
            <a:ext cx="122999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WHERE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775693" y="180213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16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err="1">
                <a:solidFill>
                  <a:srgbClr val="6C3088"/>
                </a:solidFill>
              </a:rPr>
              <a:t>DigSAT</a:t>
            </a:r>
            <a:r>
              <a:rPr lang="en-GB" b="1" dirty="0">
                <a:solidFill>
                  <a:srgbClr val="6C3088"/>
                </a:solidFill>
              </a:rPr>
              <a:t> u </a:t>
            </a:r>
            <a:r>
              <a:rPr lang="en-GB" b="1" dirty="0" err="1">
                <a:solidFill>
                  <a:srgbClr val="6C3088"/>
                </a:solidFill>
              </a:rPr>
              <a:t>Europassu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CBEE0E-4108-56CC-5E09-B60675710945}"/>
              </a:ext>
            </a:extLst>
          </p:cNvPr>
          <p:cNvSpPr txBox="1"/>
          <p:nvPr/>
        </p:nvSpPr>
        <p:spPr>
          <a:xfrm>
            <a:off x="381098" y="1754776"/>
            <a:ext cx="12031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Gdje</a:t>
            </a:r>
            <a:r>
              <a:rPr lang="en-GB" dirty="0"/>
              <a:t> </a:t>
            </a:r>
            <a:r>
              <a:rPr lang="en-GB" dirty="0" err="1"/>
              <a:t>mogu</a:t>
            </a:r>
            <a:r>
              <a:rPr lang="en-GB" dirty="0"/>
              <a:t> </a:t>
            </a:r>
            <a:r>
              <a:rPr lang="en-GB" dirty="0" err="1"/>
              <a:t>ponovno</a:t>
            </a:r>
            <a:r>
              <a:rPr lang="en-GB" dirty="0"/>
              <a:t> </a:t>
            </a:r>
            <a:r>
              <a:rPr lang="en-GB" dirty="0" err="1"/>
              <a:t>vidjeti</a:t>
            </a:r>
            <a:r>
              <a:rPr lang="en-GB" dirty="0"/>
              <a:t> </a:t>
            </a:r>
            <a:r>
              <a:rPr lang="en-GB" dirty="0" err="1"/>
              <a:t>rezultate</a:t>
            </a:r>
            <a:r>
              <a:rPr lang="en-GB" dirty="0"/>
              <a:t> u </a:t>
            </a:r>
            <a:r>
              <a:rPr lang="en-GB" dirty="0" err="1"/>
              <a:t>alatu</a:t>
            </a:r>
            <a:r>
              <a:rPr lang="en-GB" dirty="0"/>
              <a:t>, </a:t>
            </a:r>
            <a:r>
              <a:rPr lang="en-GB" dirty="0" err="1"/>
              <a:t>preuzeti</a:t>
            </a:r>
            <a:r>
              <a:rPr lang="en-GB" dirty="0"/>
              <a:t> PDF </a:t>
            </a:r>
            <a:r>
              <a:rPr lang="en-GB" dirty="0" err="1"/>
              <a:t>izvješće</a:t>
            </a:r>
            <a:r>
              <a:rPr lang="en-GB" dirty="0"/>
              <a:t>, </a:t>
            </a:r>
            <a:r>
              <a:rPr lang="en-GB" dirty="0" err="1"/>
              <a:t>zabilježiti</a:t>
            </a:r>
            <a:r>
              <a:rPr lang="en-GB" dirty="0"/>
              <a:t> </a:t>
            </a:r>
            <a:r>
              <a:rPr lang="en-GB" dirty="0" err="1"/>
              <a:t>svoje</a:t>
            </a:r>
            <a:r>
              <a:rPr lang="en-GB" dirty="0"/>
              <a:t> </a:t>
            </a:r>
            <a:r>
              <a:rPr lang="en-GB" dirty="0" err="1"/>
              <a:t>rezultate</a:t>
            </a:r>
            <a:r>
              <a:rPr lang="en-GB" dirty="0"/>
              <a:t> u </a:t>
            </a:r>
            <a:r>
              <a:rPr lang="en-GB" dirty="0" err="1"/>
              <a:t>svom</a:t>
            </a:r>
            <a:r>
              <a:rPr lang="en-GB" dirty="0"/>
              <a:t> </a:t>
            </a:r>
            <a:r>
              <a:rPr lang="en-GB" dirty="0" err="1"/>
              <a:t>profilu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još</a:t>
            </a:r>
            <a:r>
              <a:rPr lang="en-GB" dirty="0"/>
              <a:t> </a:t>
            </a:r>
            <a:r>
              <a:rPr lang="en-GB" dirty="0" err="1"/>
              <a:t>mnogo</a:t>
            </a:r>
            <a:r>
              <a:rPr lang="en-GB" dirty="0"/>
              <a:t> toga.</a:t>
            </a:r>
          </a:p>
        </p:txBody>
      </p:sp>
      <p:pic>
        <p:nvPicPr>
          <p:cNvPr id="13" name="Picture 1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4E71106-A773-74F6-2A8D-010A8C02C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2" y="2042828"/>
            <a:ext cx="8704738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356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err="1">
                <a:solidFill>
                  <a:srgbClr val="6C3088"/>
                </a:solidFill>
              </a:rPr>
              <a:t>DigSAT</a:t>
            </a:r>
            <a:r>
              <a:rPr lang="en-GB" b="1" dirty="0">
                <a:solidFill>
                  <a:srgbClr val="6C3088"/>
                </a:solidFill>
              </a:rPr>
              <a:t> u </a:t>
            </a:r>
            <a:r>
              <a:rPr lang="en-GB" b="1" dirty="0" err="1">
                <a:solidFill>
                  <a:srgbClr val="6C3088"/>
                </a:solidFill>
              </a:rPr>
              <a:t>Europassu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CBEE0E-4108-56CC-5E09-B60675710945}"/>
              </a:ext>
            </a:extLst>
          </p:cNvPr>
          <p:cNvSpPr txBox="1"/>
          <p:nvPr/>
        </p:nvSpPr>
        <p:spPr>
          <a:xfrm>
            <a:off x="381098" y="1754776"/>
            <a:ext cx="947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Korisnici</a:t>
            </a:r>
            <a:r>
              <a:rPr lang="en-GB" dirty="0"/>
              <a:t> </a:t>
            </a:r>
            <a:r>
              <a:rPr lang="en-GB" dirty="0" err="1"/>
              <a:t>također</a:t>
            </a:r>
            <a:r>
              <a:rPr lang="en-GB" dirty="0"/>
              <a:t> </a:t>
            </a:r>
            <a:r>
              <a:rPr lang="en-GB" dirty="0" err="1"/>
              <a:t>mogu</a:t>
            </a:r>
            <a:r>
              <a:rPr lang="en-GB" dirty="0"/>
              <a:t> </a:t>
            </a:r>
            <a:r>
              <a:rPr lang="en-GB" dirty="0" err="1"/>
              <a:t>pohraniti</a:t>
            </a:r>
            <a:r>
              <a:rPr lang="en-GB" dirty="0"/>
              <a:t> PDF </a:t>
            </a:r>
            <a:r>
              <a:rPr lang="en-GB" dirty="0" err="1"/>
              <a:t>izvješća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svojim</a:t>
            </a:r>
            <a:r>
              <a:rPr lang="en-GB" dirty="0"/>
              <a:t> </a:t>
            </a:r>
            <a:r>
              <a:rPr lang="en-GB" dirty="0" err="1"/>
              <a:t>rezultatima</a:t>
            </a:r>
            <a:r>
              <a:rPr lang="en-GB" dirty="0"/>
              <a:t> u </a:t>
            </a:r>
            <a:r>
              <a:rPr lang="en-GB" dirty="0" err="1"/>
              <a:t>svoj</a:t>
            </a:r>
            <a:r>
              <a:rPr lang="en-GB" dirty="0"/>
              <a:t> </a:t>
            </a:r>
            <a:r>
              <a:rPr lang="en-GB" dirty="0" err="1"/>
              <a:t>odjeljak</a:t>
            </a:r>
            <a:r>
              <a:rPr lang="en-GB" dirty="0"/>
              <a:t> "Moja </a:t>
            </a:r>
            <a:r>
              <a:rPr lang="en-GB" dirty="0" err="1"/>
              <a:t>knjižnica</a:t>
            </a:r>
            <a:r>
              <a:rPr lang="en-GB" dirty="0"/>
              <a:t>".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FDA865D-5DDB-4E5F-08D2-4C0326B9D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4" y="2078271"/>
            <a:ext cx="8588681" cy="477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650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err="1">
                <a:solidFill>
                  <a:srgbClr val="6C3088"/>
                </a:solidFill>
              </a:rPr>
              <a:t>DigSAT</a:t>
            </a:r>
            <a:r>
              <a:rPr lang="en-GB" b="1" dirty="0">
                <a:solidFill>
                  <a:srgbClr val="6C3088"/>
                </a:solidFill>
              </a:rPr>
              <a:t> u </a:t>
            </a:r>
            <a:r>
              <a:rPr lang="en-GB" b="1" dirty="0" err="1">
                <a:solidFill>
                  <a:srgbClr val="6C3088"/>
                </a:solidFill>
              </a:rPr>
              <a:t>Europassu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CBEE0E-4108-56CC-5E09-B60675710945}"/>
              </a:ext>
            </a:extLst>
          </p:cNvPr>
          <p:cNvSpPr txBox="1"/>
          <p:nvPr/>
        </p:nvSpPr>
        <p:spPr>
          <a:xfrm>
            <a:off x="381098" y="1754776"/>
            <a:ext cx="649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 </a:t>
            </a:r>
            <a:r>
              <a:rPr lang="en-GB" dirty="0" err="1"/>
              <a:t>mogu</a:t>
            </a:r>
            <a:r>
              <a:rPr lang="en-GB" dirty="0"/>
              <a:t> </a:t>
            </a:r>
            <a:r>
              <a:rPr lang="en-GB" dirty="0" err="1"/>
              <a:t>zabilježiti</a:t>
            </a:r>
            <a:r>
              <a:rPr lang="en-GB" dirty="0"/>
              <a:t> </a:t>
            </a:r>
            <a:r>
              <a:rPr lang="en-GB" dirty="0" err="1"/>
              <a:t>svoje</a:t>
            </a:r>
            <a:r>
              <a:rPr lang="en-GB" dirty="0"/>
              <a:t> </a:t>
            </a:r>
            <a:r>
              <a:rPr lang="en-GB" dirty="0" err="1"/>
              <a:t>rezultate</a:t>
            </a:r>
            <a:r>
              <a:rPr lang="en-GB" dirty="0"/>
              <a:t> u </a:t>
            </a:r>
            <a:r>
              <a:rPr lang="en-GB" dirty="0" err="1"/>
              <a:t>svom</a:t>
            </a:r>
            <a:r>
              <a:rPr lang="en-GB" dirty="0"/>
              <a:t> </a:t>
            </a:r>
            <a:r>
              <a:rPr lang="en-GB" dirty="0" err="1"/>
              <a:t>profilu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u </a:t>
            </a:r>
            <a:r>
              <a:rPr lang="en-GB" dirty="0" err="1"/>
              <a:t>svom</a:t>
            </a:r>
            <a:r>
              <a:rPr lang="en-GB" dirty="0"/>
              <a:t> </a:t>
            </a:r>
            <a:r>
              <a:rPr lang="en-GB" dirty="0" err="1"/>
              <a:t>životopisu</a:t>
            </a:r>
            <a:endParaRPr lang="en-GB" b="1"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77F4812-21DF-0ECC-4773-AA60EB4FD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3" y="2296054"/>
            <a:ext cx="4936815" cy="4561946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4810D7C-9F70-55D4-5EE7-20C4CED2C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007" y="2503423"/>
            <a:ext cx="5169166" cy="343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799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226456" y="5443251"/>
            <a:ext cx="5643081" cy="2594918"/>
          </a:xfrm>
        </p:spPr>
        <p:txBody>
          <a:bodyPr>
            <a:normAutofit/>
          </a:bodyPr>
          <a:lstStyle/>
          <a:p>
            <a:r>
              <a:rPr lang="en-GB" sz="4400" dirty="0" err="1">
                <a:solidFill>
                  <a:srgbClr val="0AA4A4"/>
                </a:solidFill>
              </a:rPr>
              <a:t>Trendovi</a:t>
            </a:r>
            <a:r>
              <a:rPr lang="en-GB" sz="4400" dirty="0">
                <a:solidFill>
                  <a:srgbClr val="0AA4A4"/>
                </a:solidFill>
              </a:rPr>
              <a:t> </a:t>
            </a:r>
            <a:r>
              <a:rPr lang="en-GB" sz="4400" dirty="0" err="1">
                <a:solidFill>
                  <a:srgbClr val="0AA4A4"/>
                </a:solidFill>
              </a:rPr>
              <a:t>poslova</a:t>
            </a:r>
            <a:r>
              <a:rPr lang="en-GB" sz="4400" dirty="0">
                <a:solidFill>
                  <a:srgbClr val="0AA4A4"/>
                </a:solidFill>
              </a:rPr>
              <a:t> </a:t>
            </a:r>
            <a:r>
              <a:rPr lang="en-GB" sz="4400" dirty="0" err="1">
                <a:solidFill>
                  <a:srgbClr val="0AA4A4"/>
                </a:solidFill>
              </a:rPr>
              <a:t>i</a:t>
            </a:r>
            <a:r>
              <a:rPr lang="en-GB" sz="4400" dirty="0">
                <a:solidFill>
                  <a:srgbClr val="0AA4A4"/>
                </a:solidFill>
              </a:rPr>
              <a:t> </a:t>
            </a:r>
            <a:r>
              <a:rPr lang="en-GB" sz="4400" dirty="0" err="1">
                <a:solidFill>
                  <a:srgbClr val="0AA4A4"/>
                </a:solidFill>
              </a:rPr>
              <a:t>vještina</a:t>
            </a:r>
            <a:r>
              <a:rPr lang="en-GB" sz="4400" dirty="0">
                <a:solidFill>
                  <a:srgbClr val="0AA4A4"/>
                </a:solidFill>
              </a:rPr>
              <a:t>!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8" y="-180649"/>
            <a:ext cx="3210722" cy="18060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01" y="6124254"/>
            <a:ext cx="2066820" cy="297674"/>
          </a:xfrm>
          <a:prstGeom prst="rect">
            <a:avLst/>
          </a:prstGeom>
        </p:spPr>
      </p:pic>
      <p:pic>
        <p:nvPicPr>
          <p:cNvPr id="3" name="Picture 2" descr="A picture containing graphics, graphic design, illustration, clipart&#10;&#10;Description automatically generated">
            <a:extLst>
              <a:ext uri="{FF2B5EF4-FFF2-40B4-BE49-F238E27FC236}">
                <a16:creationId xmlns:a16="http://schemas.microsoft.com/office/drawing/2014/main" id="{E3E24042-1160-8E56-87C2-BFF3323BE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57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73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6">
            <a:extLst>
              <a:ext uri="{FF2B5EF4-FFF2-40B4-BE49-F238E27FC236}">
                <a16:creationId xmlns:a16="http://schemas.microsoft.com/office/drawing/2014/main" id="{4ED62C52-21EB-23E6-9230-FBA40D517F01}"/>
              </a:ext>
            </a:extLst>
          </p:cNvPr>
          <p:cNvSpPr txBox="1">
            <a:spLocks/>
          </p:cNvSpPr>
          <p:nvPr/>
        </p:nvSpPr>
        <p:spPr>
          <a:xfrm>
            <a:off x="79235" y="1160331"/>
            <a:ext cx="3321189" cy="1399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l-PL" sz="4000" b="1" dirty="0" err="1">
                <a:solidFill>
                  <a:srgbClr val="6C3088"/>
                </a:solidFill>
              </a:rPr>
              <a:t>Podaci</a:t>
            </a:r>
            <a:r>
              <a:rPr lang="pl-PL" sz="4000" b="1" dirty="0">
                <a:solidFill>
                  <a:srgbClr val="6C3088"/>
                </a:solidFill>
              </a:rPr>
              <a:t> </a:t>
            </a:r>
            <a:r>
              <a:rPr lang="pl-PL" sz="4000" b="1" dirty="0" err="1">
                <a:solidFill>
                  <a:srgbClr val="6C3088"/>
                </a:solidFill>
              </a:rPr>
              <a:t>koji</a:t>
            </a:r>
            <a:r>
              <a:rPr lang="pl-PL" sz="4000" b="1" dirty="0">
                <a:solidFill>
                  <a:srgbClr val="6C3088"/>
                </a:solidFill>
              </a:rPr>
              <a:t> </a:t>
            </a:r>
            <a:r>
              <a:rPr lang="pl-PL" sz="4000" b="1" dirty="0" err="1">
                <a:solidFill>
                  <a:srgbClr val="6C3088"/>
                </a:solidFill>
              </a:rPr>
              <a:t>se</a:t>
            </a:r>
            <a:r>
              <a:rPr lang="pl-PL" sz="4000" b="1" dirty="0">
                <a:solidFill>
                  <a:srgbClr val="6C3088"/>
                </a:solidFill>
              </a:rPr>
              <a:t> </a:t>
            </a:r>
            <a:r>
              <a:rPr lang="pl-PL" sz="4000" b="1" dirty="0" err="1">
                <a:solidFill>
                  <a:srgbClr val="6C3088"/>
                </a:solidFill>
              </a:rPr>
              <a:t>odnose</a:t>
            </a:r>
            <a:r>
              <a:rPr lang="pl-PL" sz="4000" b="1" dirty="0">
                <a:solidFill>
                  <a:srgbClr val="6C3088"/>
                </a:solidFill>
              </a:rPr>
              <a:t> na</a:t>
            </a:r>
            <a:endParaRPr lang="en-US" sz="4000" kern="1200" dirty="0">
              <a:solidFill>
                <a:srgbClr val="6C3088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059F1D0-EDAA-B8D0-3EE2-8347C0ED0CF0}"/>
              </a:ext>
            </a:extLst>
          </p:cNvPr>
          <p:cNvGrpSpPr/>
          <p:nvPr/>
        </p:nvGrpSpPr>
        <p:grpSpPr>
          <a:xfrm>
            <a:off x="2757990" y="710779"/>
            <a:ext cx="3645093" cy="2440245"/>
            <a:chOff x="888309" y="3143335"/>
            <a:chExt cx="2088000" cy="1221769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C9673FAD-0CDA-2C95-116F-479456AF5DC8}"/>
                </a:ext>
              </a:extLst>
            </p:cNvPr>
            <p:cNvSpPr txBox="1">
              <a:spLocks/>
            </p:cNvSpPr>
            <p:nvPr/>
          </p:nvSpPr>
          <p:spPr>
            <a:xfrm>
              <a:off x="888309" y="3809080"/>
              <a:ext cx="2088000" cy="55602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  <a:defRPr lang="es-ES" sz="2400" kern="1200" dirty="0">
                  <a:solidFill>
                    <a:srgbClr val="505050"/>
                  </a:solidFill>
                  <a:latin typeface="Arial Black" panose="020B0A04020102020204" pitchFamily="34" charset="0"/>
                  <a:ea typeface="+mj-ea"/>
                  <a:cs typeface="+mj-cs"/>
                </a:defRPr>
              </a:lvl1pPr>
            </a:lstStyle>
            <a:p>
              <a:pPr algn="ctr" defTabSz="566928">
                <a:spcAft>
                  <a:spcPts val="600"/>
                </a:spcAft>
              </a:pPr>
              <a:r>
                <a:rPr lang="it-IT" sz="1800" b="1" kern="1200" dirty="0">
                  <a:solidFill>
                    <a:srgbClr val="505050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ZANIMANJA</a:t>
              </a:r>
              <a:endParaRPr lang="nl-BE"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2" descr="Businessman ">
              <a:extLst>
                <a:ext uri="{FF2B5EF4-FFF2-40B4-BE49-F238E27FC236}">
                  <a16:creationId xmlns:a16="http://schemas.microsoft.com/office/drawing/2014/main" id="{404A845B-60E0-E4FB-7DD1-37E982E8C1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7509" y="3143335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8A8165D-FFF4-A67E-110A-A501A311544E}"/>
              </a:ext>
            </a:extLst>
          </p:cNvPr>
          <p:cNvGrpSpPr/>
          <p:nvPr/>
        </p:nvGrpSpPr>
        <p:grpSpPr>
          <a:xfrm>
            <a:off x="5950492" y="721703"/>
            <a:ext cx="3314273" cy="2429321"/>
            <a:chOff x="4934869" y="3143334"/>
            <a:chExt cx="2088000" cy="1221770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7C610FC3-E063-6E3D-83FF-E902CC3D611A}"/>
                </a:ext>
              </a:extLst>
            </p:cNvPr>
            <p:cNvSpPr txBox="1">
              <a:spLocks/>
            </p:cNvSpPr>
            <p:nvPr/>
          </p:nvSpPr>
          <p:spPr>
            <a:xfrm>
              <a:off x="4934869" y="3809080"/>
              <a:ext cx="2088000" cy="55602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  <a:defRPr lang="es-ES" sz="2400" kern="1200" dirty="0">
                  <a:solidFill>
                    <a:srgbClr val="505050"/>
                  </a:solidFill>
                  <a:latin typeface="Arial Black" panose="020B0A04020102020204" pitchFamily="34" charset="0"/>
                  <a:ea typeface="+mj-ea"/>
                  <a:cs typeface="+mj-cs"/>
                </a:defRPr>
              </a:lvl1pPr>
            </a:lstStyle>
            <a:p>
              <a:pPr algn="ctr" defTabSz="566928">
                <a:spcAft>
                  <a:spcPts val="600"/>
                </a:spcAft>
              </a:pPr>
              <a:r>
                <a:rPr lang="it-IT" sz="1800" b="1" kern="1200" dirty="0">
                  <a:solidFill>
                    <a:srgbClr val="505050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ZEMLJE</a:t>
              </a:r>
              <a:endParaRPr lang="nl-BE"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6" descr="Europe ">
              <a:extLst>
                <a:ext uri="{FF2B5EF4-FFF2-40B4-BE49-F238E27FC236}">
                  <a16:creationId xmlns:a16="http://schemas.microsoft.com/office/drawing/2014/main" id="{C36A79AB-591B-FC71-310D-07BE24D373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4068" y="3143334"/>
              <a:ext cx="609601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C098FC2-74C9-0981-CF61-B5933CA2C776}"/>
              </a:ext>
            </a:extLst>
          </p:cNvPr>
          <p:cNvGrpSpPr/>
          <p:nvPr/>
        </p:nvGrpSpPr>
        <p:grpSpPr>
          <a:xfrm>
            <a:off x="8812174" y="806869"/>
            <a:ext cx="3192147" cy="2344155"/>
            <a:chOff x="9068903" y="3143334"/>
            <a:chExt cx="2088000" cy="1205324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D98E86D0-941A-8556-54EE-A4CDC1B6D9E6}"/>
                </a:ext>
              </a:extLst>
            </p:cNvPr>
            <p:cNvSpPr txBox="1">
              <a:spLocks/>
            </p:cNvSpPr>
            <p:nvPr/>
          </p:nvSpPr>
          <p:spPr>
            <a:xfrm>
              <a:off x="9068903" y="3792634"/>
              <a:ext cx="2088000" cy="55602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  <a:defRPr lang="es-ES" sz="2400" kern="1200" dirty="0">
                  <a:solidFill>
                    <a:srgbClr val="505050"/>
                  </a:solidFill>
                  <a:latin typeface="Arial Black" panose="020B0A04020102020204" pitchFamily="34" charset="0"/>
                  <a:ea typeface="+mj-ea"/>
                  <a:cs typeface="+mj-cs"/>
                </a:defRPr>
              </a:lvl1pPr>
            </a:lstStyle>
            <a:p>
              <a:pPr algn="ctr" defTabSz="566928">
                <a:spcAft>
                  <a:spcPts val="600"/>
                </a:spcAft>
              </a:pPr>
              <a:r>
                <a:rPr lang="it-IT" sz="1800" b="1" kern="1200" dirty="0">
                  <a:solidFill>
                    <a:srgbClr val="505050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VJEŠTINE</a:t>
              </a:r>
              <a:endParaRPr lang="nl-BE"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8" descr="Self improvement ">
              <a:extLst>
                <a:ext uri="{FF2B5EF4-FFF2-40B4-BE49-F238E27FC236}">
                  <a16:creationId xmlns:a16="http://schemas.microsoft.com/office/drawing/2014/main" id="{5A76355A-1304-C285-4D78-C3ED173AD5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5605" y="3143334"/>
              <a:ext cx="663929" cy="663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636312-A8A0-1122-2382-4AD263DD7DA5}"/>
              </a:ext>
            </a:extLst>
          </p:cNvPr>
          <p:cNvGrpSpPr/>
          <p:nvPr/>
        </p:nvGrpSpPr>
        <p:grpSpPr>
          <a:xfrm>
            <a:off x="4682461" y="3257391"/>
            <a:ext cx="2408347" cy="2038888"/>
            <a:chOff x="4345378" y="3252898"/>
            <a:chExt cx="2408347" cy="2038888"/>
          </a:xfrm>
        </p:grpSpPr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13CEF908-4056-B2B7-EE1A-5C7862FC49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8863" y="3252898"/>
              <a:ext cx="1389389" cy="711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2" descr="Cedefop">
              <a:extLst>
                <a:ext uri="{FF2B5EF4-FFF2-40B4-BE49-F238E27FC236}">
                  <a16:creationId xmlns:a16="http://schemas.microsoft.com/office/drawing/2014/main" id="{E6019C8E-53E1-6E33-6D45-62B4B30845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7998" y="4136195"/>
              <a:ext cx="2032726" cy="711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AD746C9F-4ACA-1B53-1EA5-85B80D3BB8C4}"/>
                </a:ext>
              </a:extLst>
            </p:cNvPr>
            <p:cNvSpPr txBox="1">
              <a:spLocks/>
            </p:cNvSpPr>
            <p:nvPr/>
          </p:nvSpPr>
          <p:spPr>
            <a:xfrm>
              <a:off x="4345378" y="3516781"/>
              <a:ext cx="2408347" cy="68693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  <a:defRPr lang="es-ES" sz="2400" kern="1200" dirty="0">
                  <a:solidFill>
                    <a:srgbClr val="505050"/>
                  </a:solidFill>
                  <a:latin typeface="Arial Black" panose="020B0A04020102020204" pitchFamily="34" charset="0"/>
                  <a:ea typeface="+mj-ea"/>
                  <a:cs typeface="+mj-cs"/>
                </a:defRPr>
              </a:lvl1pPr>
            </a:lstStyle>
            <a:p>
              <a:pPr algn="ctr" defTabSz="566928">
                <a:spcAft>
                  <a:spcPts val="600"/>
                </a:spcAft>
              </a:pPr>
              <a:r>
                <a:rPr lang="it-IT" sz="1200" b="1" kern="1200" dirty="0">
                  <a:solidFill>
                    <a:srgbClr val="505050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WEB INTELLIGENCE HUB</a:t>
              </a:r>
              <a:endParaRPr lang="nl-BE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98A97ACA-FA50-8F05-3602-0FFD55DB1113}"/>
                </a:ext>
              </a:extLst>
            </p:cNvPr>
            <p:cNvSpPr txBox="1">
              <a:spLocks/>
            </p:cNvSpPr>
            <p:nvPr/>
          </p:nvSpPr>
          <p:spPr>
            <a:xfrm>
              <a:off x="4631706" y="4604852"/>
              <a:ext cx="1464294" cy="68693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  <a:defRPr lang="es-ES" sz="2400" kern="1200" dirty="0">
                  <a:solidFill>
                    <a:srgbClr val="505050"/>
                  </a:solidFill>
                  <a:latin typeface="Arial Black" panose="020B0A04020102020204" pitchFamily="34" charset="0"/>
                  <a:ea typeface="+mj-ea"/>
                  <a:cs typeface="+mj-cs"/>
                </a:defRPr>
              </a:lvl1pPr>
            </a:lstStyle>
            <a:p>
              <a:pPr algn="ctr" defTabSz="566928">
                <a:spcAft>
                  <a:spcPts val="600"/>
                </a:spcAft>
              </a:pPr>
              <a:r>
                <a:rPr lang="it-IT" sz="1200" b="1" kern="1200" dirty="0">
                  <a:solidFill>
                    <a:srgbClr val="505050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SKILLS OVATE</a:t>
              </a:r>
              <a:endParaRPr lang="nl-BE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60B1AC3-D900-347D-5C7D-4953737BDB72}"/>
              </a:ext>
            </a:extLst>
          </p:cNvPr>
          <p:cNvGrpSpPr/>
          <p:nvPr/>
        </p:nvGrpSpPr>
        <p:grpSpPr>
          <a:xfrm>
            <a:off x="5045783" y="5296279"/>
            <a:ext cx="1681701" cy="1399087"/>
            <a:chOff x="4725297" y="5287534"/>
            <a:chExt cx="1681701" cy="1399087"/>
          </a:xfrm>
        </p:grpSpPr>
        <p:pic>
          <p:nvPicPr>
            <p:cNvPr id="18" name="Picture 14">
              <a:extLst>
                <a:ext uri="{FF2B5EF4-FFF2-40B4-BE49-F238E27FC236}">
                  <a16:creationId xmlns:a16="http://schemas.microsoft.com/office/drawing/2014/main" id="{AA4E1DE1-D3F5-FAD8-A0C4-0A454F544A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5297" y="5287534"/>
              <a:ext cx="1464295" cy="1226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4E6A34CD-0472-5DE7-2830-F5D10C49D0A2}"/>
                </a:ext>
              </a:extLst>
            </p:cNvPr>
            <p:cNvSpPr txBox="1">
              <a:spLocks/>
            </p:cNvSpPr>
            <p:nvPr/>
          </p:nvSpPr>
          <p:spPr>
            <a:xfrm>
              <a:off x="5631197" y="5999687"/>
              <a:ext cx="775801" cy="68693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  <a:defRPr lang="es-ES" sz="2400" kern="1200" dirty="0">
                  <a:solidFill>
                    <a:srgbClr val="505050"/>
                  </a:solidFill>
                  <a:latin typeface="Arial Black" panose="020B0A04020102020204" pitchFamily="34" charset="0"/>
                  <a:ea typeface="+mj-ea"/>
                  <a:cs typeface="+mj-cs"/>
                </a:defRPr>
              </a:lvl1pPr>
            </a:lstStyle>
            <a:p>
              <a:pPr algn="ctr" defTabSz="566928">
                <a:spcAft>
                  <a:spcPts val="600"/>
                </a:spcAft>
              </a:pPr>
              <a:r>
                <a:rPr lang="it-IT" sz="1200" b="1" kern="1200" dirty="0">
                  <a:solidFill>
                    <a:srgbClr val="505050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ESCO</a:t>
              </a:r>
              <a:endParaRPr lang="nl-BE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943E7FA-71E5-223F-B540-F1037EFDE42F}"/>
              </a:ext>
            </a:extLst>
          </p:cNvPr>
          <p:cNvSpPr txBox="1"/>
          <p:nvPr/>
        </p:nvSpPr>
        <p:spPr>
          <a:xfrm>
            <a:off x="7348085" y="3421375"/>
            <a:ext cx="42325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66928">
              <a:spcAft>
                <a:spcPts val="600"/>
              </a:spcAft>
            </a:pPr>
            <a:r>
              <a:rPr lang="en-US" sz="2000" kern="1200" dirty="0" err="1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Pružite</a:t>
            </a:r>
            <a:r>
              <a:rPr lang="en-US" sz="2000" kern="1200" dirty="0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informacije</a:t>
            </a:r>
            <a:r>
              <a:rPr lang="en-US" sz="2000" kern="1200" dirty="0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o online </a:t>
            </a:r>
            <a:r>
              <a:rPr lang="en-US" sz="2000" kern="1200" dirty="0" err="1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oglasima</a:t>
            </a:r>
            <a:r>
              <a:rPr lang="en-US" sz="2000" kern="1200" dirty="0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za </a:t>
            </a:r>
            <a:r>
              <a:rPr lang="en-US" sz="2000" kern="1200" dirty="0" err="1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posao</a:t>
            </a:r>
            <a:r>
              <a:rPr lang="en-US" sz="2000" kern="1200" dirty="0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(OJA) za </a:t>
            </a:r>
            <a:r>
              <a:rPr lang="en-US" sz="2000" kern="1200" dirty="0" err="1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različite</a:t>
            </a:r>
            <a:r>
              <a:rPr lang="en-US" sz="2000" kern="1200" dirty="0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skupine</a:t>
            </a:r>
            <a:r>
              <a:rPr lang="en-US" sz="2000" kern="1200" dirty="0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zanimanja</a:t>
            </a:r>
            <a:r>
              <a:rPr lang="en-US" sz="2000" kern="1200" dirty="0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u </a:t>
            </a:r>
            <a:r>
              <a:rPr lang="en-US" sz="2000" kern="1200" dirty="0" err="1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zemljama</a:t>
            </a:r>
            <a:r>
              <a:rPr lang="en-US" sz="2000" kern="1200" dirty="0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EU-a (</a:t>
            </a:r>
            <a:r>
              <a:rPr lang="en-US" sz="2000" kern="1200" dirty="0" err="1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prikupljene</a:t>
            </a:r>
            <a:r>
              <a:rPr lang="en-US" sz="2000" kern="1200" dirty="0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s </a:t>
            </a:r>
            <a:r>
              <a:rPr lang="en-US" sz="2000" kern="1200" dirty="0" err="1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različitih</a:t>
            </a:r>
            <a:r>
              <a:rPr lang="en-US" sz="2000" kern="1200" dirty="0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internetskih</a:t>
            </a:r>
            <a:r>
              <a:rPr lang="en-US" sz="2000" kern="1200" dirty="0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oglasnika</a:t>
            </a:r>
            <a:r>
              <a:rPr lang="en-US" sz="2000" kern="1200" dirty="0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za </a:t>
            </a:r>
            <a:r>
              <a:rPr lang="en-US" sz="2000" kern="1200" dirty="0" err="1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posao</a:t>
            </a:r>
            <a:r>
              <a:rPr lang="en-US" sz="2000" kern="1200" dirty="0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)</a:t>
            </a:r>
            <a:endParaRPr lang="en-US" sz="2000" dirty="0">
              <a:solidFill>
                <a:srgbClr val="6C3088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092065-C836-C269-3456-0BC6E2EAA0A1}"/>
              </a:ext>
            </a:extLst>
          </p:cNvPr>
          <p:cNvSpPr txBox="1"/>
          <p:nvPr/>
        </p:nvSpPr>
        <p:spPr>
          <a:xfrm>
            <a:off x="7311287" y="5447464"/>
            <a:ext cx="44657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66928">
              <a:spcAft>
                <a:spcPts val="600"/>
              </a:spcAft>
            </a:pPr>
            <a:r>
              <a:rPr lang="en-US" sz="2000" kern="1200" dirty="0" err="1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Pruža</a:t>
            </a:r>
            <a:r>
              <a:rPr lang="en-US" sz="2000" kern="1200" dirty="0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informacije</a:t>
            </a:r>
            <a:r>
              <a:rPr lang="en-US" sz="2000" kern="1200" dirty="0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o </a:t>
            </a:r>
            <a:r>
              <a:rPr lang="en-US" sz="2000" kern="1200" dirty="0" err="1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najrelevantnijim</a:t>
            </a:r>
            <a:r>
              <a:rPr lang="en-US" sz="2000" kern="1200" dirty="0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vještinama</a:t>
            </a:r>
            <a:r>
              <a:rPr lang="en-US" sz="2000" kern="1200" dirty="0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za </a:t>
            </a:r>
            <a:r>
              <a:rPr lang="en-US" sz="2000" kern="1200" dirty="0" err="1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određeno</a:t>
            </a:r>
            <a:r>
              <a:rPr lang="en-US" sz="2000" kern="1200" dirty="0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zanimanje</a:t>
            </a:r>
            <a:r>
              <a:rPr lang="en-US" sz="2000" kern="1200" dirty="0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na</a:t>
            </a:r>
            <a:r>
              <a:rPr lang="en-US" sz="2000" kern="1200" dirty="0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temelju</a:t>
            </a:r>
            <a:r>
              <a:rPr lang="en-US" sz="2000" kern="1200" dirty="0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stručnih</a:t>
            </a:r>
            <a:r>
              <a:rPr lang="en-US" sz="2000" kern="1200" dirty="0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6C308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podataka</a:t>
            </a:r>
            <a:endParaRPr lang="en-GB" sz="2000" dirty="0">
              <a:solidFill>
                <a:srgbClr val="6C30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6">
            <a:extLst>
              <a:ext uri="{FF2B5EF4-FFF2-40B4-BE49-F238E27FC236}">
                <a16:creationId xmlns:a16="http://schemas.microsoft.com/office/drawing/2014/main" id="{802B77A7-AB4E-24B2-34F3-FFBCE5A11C4F}"/>
              </a:ext>
            </a:extLst>
          </p:cNvPr>
          <p:cNvSpPr txBox="1">
            <a:spLocks/>
          </p:cNvSpPr>
          <p:nvPr/>
        </p:nvSpPr>
        <p:spPr>
          <a:xfrm>
            <a:off x="128016" y="4048349"/>
            <a:ext cx="3013920" cy="1399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 err="1">
                <a:solidFill>
                  <a:srgbClr val="6C3088"/>
                </a:solidFill>
              </a:rPr>
              <a:t>Izvori</a:t>
            </a:r>
            <a:r>
              <a:rPr lang="en-US" sz="4000" b="1" dirty="0">
                <a:solidFill>
                  <a:srgbClr val="6C3088"/>
                </a:solidFill>
              </a:rPr>
              <a:t> </a:t>
            </a:r>
            <a:r>
              <a:rPr lang="en-US" sz="4000" b="1" dirty="0" err="1">
                <a:solidFill>
                  <a:srgbClr val="6C3088"/>
                </a:solidFill>
              </a:rPr>
              <a:t>podataka</a:t>
            </a:r>
            <a:endParaRPr lang="en-US" sz="4000" kern="1200" dirty="0">
              <a:solidFill>
                <a:srgbClr val="6C3088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FDFF5B1-0937-39A7-3613-8392B2958F22}"/>
              </a:ext>
            </a:extLst>
          </p:cNvPr>
          <p:cNvCxnSpPr/>
          <p:nvPr/>
        </p:nvCxnSpPr>
        <p:spPr>
          <a:xfrm>
            <a:off x="420624" y="3204654"/>
            <a:ext cx="115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5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CE8F0D-2757-937A-6907-B7D744083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24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1A9CB5-94EF-F7EB-E395-A0794045A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026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5A607F-66AF-111B-43FA-7DD7752D7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587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1CA4AB-89AF-9B92-5458-CE26C4579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823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93A19A-B890-997F-A62B-5CF261373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33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/>
        <p:txBody>
          <a:bodyPr/>
          <a:lstStyle/>
          <a:p>
            <a:pPr marL="0" indent="0">
              <a:buNone/>
            </a:pPr>
            <a:endParaRPr lang="nl-B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3B274D-11F8-494C-9714-475B44890A15}"/>
              </a:ext>
            </a:extLst>
          </p:cNvPr>
          <p:cNvSpPr txBox="1">
            <a:spLocks/>
          </p:cNvSpPr>
          <p:nvPr/>
        </p:nvSpPr>
        <p:spPr>
          <a:xfrm>
            <a:off x="317593" y="1077856"/>
            <a:ext cx="11163202" cy="120505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100" baseline="0">
                <a:solidFill>
                  <a:srgbClr val="6C3088"/>
                </a:solidFill>
                <a:latin typeface="Arial" panose="020B0604020202020204" pitchFamily="34" charset="0"/>
                <a:ea typeface="Noto Sans SemBd" panose="020B0702040504020204" pitchFamily="34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100" normalizeH="0" baseline="0" noProof="0" dirty="0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Arial"/>
                <a:cs typeface="Arial"/>
              </a:rPr>
              <a:t>Europass and its digital tools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720596" y="2940327"/>
            <a:ext cx="8750808" cy="3099524"/>
            <a:chOff x="1720596" y="2879593"/>
            <a:chExt cx="8750808" cy="3099524"/>
          </a:xfrm>
        </p:grpSpPr>
        <p:sp>
          <p:nvSpPr>
            <p:cNvPr id="8" name="Freeform: Shape 112">
              <a:extLst>
                <a:ext uri="{FF2B5EF4-FFF2-40B4-BE49-F238E27FC236}">
                  <a16:creationId xmlns:a16="http://schemas.microsoft.com/office/drawing/2014/main" id="{0D64EEE1-6A0D-4060-BA09-B9AA1345DCEC}"/>
                </a:ext>
              </a:extLst>
            </p:cNvPr>
            <p:cNvSpPr/>
            <p:nvPr/>
          </p:nvSpPr>
          <p:spPr>
            <a:xfrm>
              <a:off x="3056501" y="2879593"/>
              <a:ext cx="6079001" cy="3039501"/>
            </a:xfrm>
            <a:custGeom>
              <a:avLst/>
              <a:gdLst>
                <a:gd name="connsiteX0" fmla="*/ 3234455 w 6468910"/>
                <a:gd name="connsiteY0" fmla="*/ 0 h 3234456"/>
                <a:gd name="connsiteX1" fmla="*/ 6468910 w 6468910"/>
                <a:gd name="connsiteY1" fmla="*/ 3234455 h 3234456"/>
                <a:gd name="connsiteX2" fmla="*/ 6468910 w 6468910"/>
                <a:gd name="connsiteY2" fmla="*/ 3234456 h 3234456"/>
                <a:gd name="connsiteX3" fmla="*/ 5296549 w 6468910"/>
                <a:gd name="connsiteY3" fmla="*/ 3234456 h 3234456"/>
                <a:gd name="connsiteX4" fmla="*/ 3234456 w 6468910"/>
                <a:gd name="connsiteY4" fmla="*/ 1172363 h 3234456"/>
                <a:gd name="connsiteX5" fmla="*/ 1172363 w 6468910"/>
                <a:gd name="connsiteY5" fmla="*/ 3234456 h 3234456"/>
                <a:gd name="connsiteX6" fmla="*/ 0 w 6468910"/>
                <a:gd name="connsiteY6" fmla="*/ 3234456 h 3234456"/>
                <a:gd name="connsiteX7" fmla="*/ 0 w 6468910"/>
                <a:gd name="connsiteY7" fmla="*/ 3234455 h 3234456"/>
                <a:gd name="connsiteX8" fmla="*/ 3234455 w 6468910"/>
                <a:gd name="connsiteY8" fmla="*/ 0 h 323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8910" h="3234456">
                  <a:moveTo>
                    <a:pt x="3234455" y="0"/>
                  </a:moveTo>
                  <a:cubicBezTo>
                    <a:pt x="5020795" y="0"/>
                    <a:pt x="6468910" y="1448115"/>
                    <a:pt x="6468910" y="3234455"/>
                  </a:cubicBezTo>
                  <a:lnTo>
                    <a:pt x="6468910" y="3234456"/>
                  </a:lnTo>
                  <a:lnTo>
                    <a:pt x="5296549" y="3234456"/>
                  </a:lnTo>
                  <a:cubicBezTo>
                    <a:pt x="5296549" y="2095593"/>
                    <a:pt x="4373319" y="1172363"/>
                    <a:pt x="3234456" y="1172363"/>
                  </a:cubicBezTo>
                  <a:cubicBezTo>
                    <a:pt x="2095593" y="1172363"/>
                    <a:pt x="1172363" y="2095593"/>
                    <a:pt x="1172363" y="3234456"/>
                  </a:cubicBezTo>
                  <a:lnTo>
                    <a:pt x="0" y="3234456"/>
                  </a:lnTo>
                  <a:lnTo>
                    <a:pt x="0" y="3234455"/>
                  </a:lnTo>
                  <a:cubicBezTo>
                    <a:pt x="0" y="1448115"/>
                    <a:pt x="1448115" y="0"/>
                    <a:pt x="323445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A63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76C0DCB-AE2C-4AD3-93F3-ECA6AC947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964" y="4260196"/>
              <a:ext cx="1564914" cy="1658898"/>
            </a:xfrm>
            <a:custGeom>
              <a:avLst/>
              <a:gdLst>
                <a:gd name="T0" fmla="*/ 0 w 2672"/>
                <a:gd name="T1" fmla="*/ 2829 h 2829"/>
                <a:gd name="T2" fmla="*/ 919 w 2672"/>
                <a:gd name="T3" fmla="*/ 0 h 2829"/>
                <a:gd name="T4" fmla="*/ 2672 w 2672"/>
                <a:gd name="T5" fmla="*/ 1273 h 2829"/>
                <a:gd name="T6" fmla="*/ 2166 w 2672"/>
                <a:gd name="T7" fmla="*/ 2829 h 2829"/>
                <a:gd name="T8" fmla="*/ 0 w 2672"/>
                <a:gd name="T9" fmla="*/ 2829 h 2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2" h="2829">
                  <a:moveTo>
                    <a:pt x="0" y="2829"/>
                  </a:moveTo>
                  <a:cubicBezTo>
                    <a:pt x="0" y="1813"/>
                    <a:pt x="322" y="822"/>
                    <a:pt x="919" y="0"/>
                  </a:cubicBezTo>
                  <a:lnTo>
                    <a:pt x="2672" y="1273"/>
                  </a:lnTo>
                  <a:cubicBezTo>
                    <a:pt x="2343" y="1725"/>
                    <a:pt x="2166" y="2270"/>
                    <a:pt x="2166" y="2829"/>
                  </a:cubicBezTo>
                  <a:lnTo>
                    <a:pt x="0" y="2829"/>
                  </a:lnTo>
                  <a:close/>
                </a:path>
              </a:pathLst>
            </a:custGeom>
            <a:solidFill>
              <a:srgbClr val="9A63A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A63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1A6967C9-7CD7-4680-A8AE-2A2099F13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509" y="3233828"/>
              <a:ext cx="1800621" cy="1773768"/>
            </a:xfrm>
            <a:custGeom>
              <a:avLst/>
              <a:gdLst>
                <a:gd name="T0" fmla="*/ 0 w 3076"/>
                <a:gd name="T1" fmla="*/ 1749 h 3022"/>
                <a:gd name="T2" fmla="*/ 2407 w 3076"/>
                <a:gd name="T3" fmla="*/ 0 h 3022"/>
                <a:gd name="T4" fmla="*/ 3076 w 3076"/>
                <a:gd name="T5" fmla="*/ 2060 h 3022"/>
                <a:gd name="T6" fmla="*/ 1753 w 3076"/>
                <a:gd name="T7" fmla="*/ 3022 h 3022"/>
                <a:gd name="T8" fmla="*/ 0 w 3076"/>
                <a:gd name="T9" fmla="*/ 1749 h 3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6" h="3022">
                  <a:moveTo>
                    <a:pt x="0" y="1749"/>
                  </a:moveTo>
                  <a:cubicBezTo>
                    <a:pt x="598" y="926"/>
                    <a:pt x="1440" y="314"/>
                    <a:pt x="2407" y="0"/>
                  </a:cubicBezTo>
                  <a:lnTo>
                    <a:pt x="3076" y="2060"/>
                  </a:lnTo>
                  <a:cubicBezTo>
                    <a:pt x="2545" y="2233"/>
                    <a:pt x="2081" y="2570"/>
                    <a:pt x="1753" y="3022"/>
                  </a:cubicBezTo>
                  <a:lnTo>
                    <a:pt x="0" y="1749"/>
                  </a:lnTo>
                  <a:close/>
                </a:path>
              </a:pathLst>
            </a:custGeom>
            <a:solidFill>
              <a:srgbClr val="7373B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A63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14AA83E-0E9B-44FD-BC9F-6E5461B91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274" y="3050335"/>
              <a:ext cx="1740948" cy="1391863"/>
            </a:xfrm>
            <a:custGeom>
              <a:avLst/>
              <a:gdLst>
                <a:gd name="T0" fmla="*/ 0 w 2975"/>
                <a:gd name="T1" fmla="*/ 314 h 2374"/>
                <a:gd name="T2" fmla="*/ 2975 w 2975"/>
                <a:gd name="T3" fmla="*/ 314 h 2374"/>
                <a:gd name="T4" fmla="*/ 2306 w 2975"/>
                <a:gd name="T5" fmla="*/ 2374 h 2374"/>
                <a:gd name="T6" fmla="*/ 669 w 2975"/>
                <a:gd name="T7" fmla="*/ 2374 h 2374"/>
                <a:gd name="T8" fmla="*/ 0 w 2975"/>
                <a:gd name="T9" fmla="*/ 314 h 2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5" h="2374">
                  <a:moveTo>
                    <a:pt x="0" y="314"/>
                  </a:moveTo>
                  <a:cubicBezTo>
                    <a:pt x="967" y="0"/>
                    <a:pt x="2008" y="0"/>
                    <a:pt x="2975" y="314"/>
                  </a:cubicBezTo>
                  <a:lnTo>
                    <a:pt x="2306" y="2374"/>
                  </a:lnTo>
                  <a:cubicBezTo>
                    <a:pt x="1774" y="2201"/>
                    <a:pt x="1201" y="2201"/>
                    <a:pt x="669" y="2374"/>
                  </a:cubicBezTo>
                  <a:lnTo>
                    <a:pt x="0" y="314"/>
                  </a:lnTo>
                  <a:close/>
                </a:path>
              </a:pathLst>
            </a:custGeom>
            <a:solidFill>
              <a:srgbClr val="DED0E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A63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F5733384-F624-489E-8865-EE539C71E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4874" y="3233828"/>
              <a:ext cx="1802112" cy="1773768"/>
            </a:xfrm>
            <a:custGeom>
              <a:avLst/>
              <a:gdLst>
                <a:gd name="T0" fmla="*/ 669 w 3076"/>
                <a:gd name="T1" fmla="*/ 0 h 3022"/>
                <a:gd name="T2" fmla="*/ 3076 w 3076"/>
                <a:gd name="T3" fmla="*/ 1749 h 3022"/>
                <a:gd name="T4" fmla="*/ 1323 w 3076"/>
                <a:gd name="T5" fmla="*/ 3022 h 3022"/>
                <a:gd name="T6" fmla="*/ 0 w 3076"/>
                <a:gd name="T7" fmla="*/ 2060 h 3022"/>
                <a:gd name="T8" fmla="*/ 669 w 3076"/>
                <a:gd name="T9" fmla="*/ 0 h 3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6" h="3022">
                  <a:moveTo>
                    <a:pt x="669" y="0"/>
                  </a:moveTo>
                  <a:cubicBezTo>
                    <a:pt x="1636" y="314"/>
                    <a:pt x="2478" y="926"/>
                    <a:pt x="3076" y="1749"/>
                  </a:cubicBezTo>
                  <a:lnTo>
                    <a:pt x="1323" y="3022"/>
                  </a:lnTo>
                  <a:cubicBezTo>
                    <a:pt x="995" y="2570"/>
                    <a:pt x="531" y="2233"/>
                    <a:pt x="0" y="2060"/>
                  </a:cubicBezTo>
                  <a:lnTo>
                    <a:pt x="669" y="0"/>
                  </a:lnTo>
                  <a:close/>
                </a:path>
              </a:pathLst>
            </a:custGeom>
            <a:solidFill>
              <a:srgbClr val="C5509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A63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9D6F21D-EA4A-40E6-B4F8-CB64E056B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617" y="4260196"/>
              <a:ext cx="1563422" cy="1658898"/>
            </a:xfrm>
            <a:custGeom>
              <a:avLst/>
              <a:gdLst>
                <a:gd name="T0" fmla="*/ 1753 w 2672"/>
                <a:gd name="T1" fmla="*/ 0 h 2829"/>
                <a:gd name="T2" fmla="*/ 2672 w 2672"/>
                <a:gd name="T3" fmla="*/ 2829 h 2829"/>
                <a:gd name="T4" fmla="*/ 506 w 2672"/>
                <a:gd name="T5" fmla="*/ 2829 h 2829"/>
                <a:gd name="T6" fmla="*/ 0 w 2672"/>
                <a:gd name="T7" fmla="*/ 1273 h 2829"/>
                <a:gd name="T8" fmla="*/ 1753 w 2672"/>
                <a:gd name="T9" fmla="*/ 0 h 2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2" h="2829">
                  <a:moveTo>
                    <a:pt x="1753" y="0"/>
                  </a:moveTo>
                  <a:cubicBezTo>
                    <a:pt x="2350" y="822"/>
                    <a:pt x="2672" y="1813"/>
                    <a:pt x="2672" y="2829"/>
                  </a:cubicBezTo>
                  <a:lnTo>
                    <a:pt x="506" y="2829"/>
                  </a:lnTo>
                  <a:cubicBezTo>
                    <a:pt x="506" y="2270"/>
                    <a:pt x="329" y="1725"/>
                    <a:pt x="0" y="1273"/>
                  </a:cubicBezTo>
                  <a:lnTo>
                    <a:pt x="1753" y="0"/>
                  </a:lnTo>
                  <a:close/>
                </a:path>
              </a:pathLst>
            </a:custGeom>
            <a:solidFill>
              <a:srgbClr val="62449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A63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14">
              <a:extLst>
                <a:ext uri="{FF2B5EF4-FFF2-40B4-BE49-F238E27FC236}">
                  <a16:creationId xmlns:a16="http://schemas.microsoft.com/office/drawing/2014/main" id="{4AFDF6FA-0D6F-4062-80EF-496652561810}"/>
                </a:ext>
              </a:extLst>
            </p:cNvPr>
            <p:cNvSpPr/>
            <p:nvPr/>
          </p:nvSpPr>
          <p:spPr>
            <a:xfrm>
              <a:off x="4158199" y="3981291"/>
              <a:ext cx="3875603" cy="1937802"/>
            </a:xfrm>
            <a:custGeom>
              <a:avLst/>
              <a:gdLst>
                <a:gd name="connsiteX0" fmla="*/ 2062093 w 4124186"/>
                <a:gd name="connsiteY0" fmla="*/ 0 h 2062093"/>
                <a:gd name="connsiteX1" fmla="*/ 4124186 w 4124186"/>
                <a:gd name="connsiteY1" fmla="*/ 2062093 h 2062093"/>
                <a:gd name="connsiteX2" fmla="*/ 3711660 w 4124186"/>
                <a:gd name="connsiteY2" fmla="*/ 2062093 h 2062093"/>
                <a:gd name="connsiteX3" fmla="*/ 3228905 w 4124186"/>
                <a:gd name="connsiteY3" fmla="*/ 893977 h 2062093"/>
                <a:gd name="connsiteX4" fmla="*/ 3229087 w 4124186"/>
                <a:gd name="connsiteY4" fmla="*/ 893693 h 2062093"/>
                <a:gd name="connsiteX5" fmla="*/ 2062093 w 4124186"/>
                <a:gd name="connsiteY5" fmla="*/ 410102 h 2062093"/>
                <a:gd name="connsiteX6" fmla="*/ 896253 w 4124186"/>
                <a:gd name="connsiteY6" fmla="*/ 893693 h 2062093"/>
                <a:gd name="connsiteX7" fmla="*/ 895280 w 4124186"/>
                <a:gd name="connsiteY7" fmla="*/ 893977 h 2062093"/>
                <a:gd name="connsiteX8" fmla="*/ 412525 w 4124186"/>
                <a:gd name="connsiteY8" fmla="*/ 2062093 h 2062093"/>
                <a:gd name="connsiteX9" fmla="*/ 0 w 4124186"/>
                <a:gd name="connsiteY9" fmla="*/ 2062093 h 2062093"/>
                <a:gd name="connsiteX10" fmla="*/ 2062093 w 4124186"/>
                <a:gd name="connsiteY10" fmla="*/ 0 h 2062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24186" h="2062093">
                  <a:moveTo>
                    <a:pt x="2062093" y="0"/>
                  </a:moveTo>
                  <a:cubicBezTo>
                    <a:pt x="3200956" y="0"/>
                    <a:pt x="4124186" y="923230"/>
                    <a:pt x="4124186" y="2062093"/>
                  </a:cubicBezTo>
                  <a:lnTo>
                    <a:pt x="3711660" y="2062093"/>
                  </a:lnTo>
                  <a:cubicBezTo>
                    <a:pt x="3711660" y="1624050"/>
                    <a:pt x="3537868" y="1204102"/>
                    <a:pt x="3228905" y="893977"/>
                  </a:cubicBezTo>
                  <a:lnTo>
                    <a:pt x="3229087" y="893693"/>
                  </a:lnTo>
                  <a:cubicBezTo>
                    <a:pt x="2919425" y="584195"/>
                    <a:pt x="2500105" y="410102"/>
                    <a:pt x="2062093" y="410102"/>
                  </a:cubicBezTo>
                  <a:cubicBezTo>
                    <a:pt x="1624903" y="410102"/>
                    <a:pt x="1205773" y="584195"/>
                    <a:pt x="896253" y="893693"/>
                  </a:cubicBezTo>
                  <a:lnTo>
                    <a:pt x="895280" y="893977"/>
                  </a:lnTo>
                  <a:cubicBezTo>
                    <a:pt x="586317" y="1204102"/>
                    <a:pt x="412525" y="1624050"/>
                    <a:pt x="412525" y="2062093"/>
                  </a:cubicBezTo>
                  <a:lnTo>
                    <a:pt x="0" y="2062093"/>
                  </a:lnTo>
                  <a:cubicBezTo>
                    <a:pt x="0" y="923230"/>
                    <a:pt x="923230" y="0"/>
                    <a:pt x="2062093" y="0"/>
                  </a:cubicBezTo>
                  <a:close/>
                </a:path>
              </a:pathLst>
            </a:cu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A63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t="21071"/>
            <a:stretch/>
          </p:blipFill>
          <p:spPr>
            <a:xfrm>
              <a:off x="4809703" y="5273266"/>
              <a:ext cx="2586990" cy="536788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5A687E1-CA9D-48D0-AA67-69BFE69F2CB2}"/>
                </a:ext>
              </a:extLst>
            </p:cNvPr>
            <p:cNvSpPr/>
            <p:nvPr/>
          </p:nvSpPr>
          <p:spPr>
            <a:xfrm>
              <a:off x="1720596" y="5859070"/>
              <a:ext cx="8750808" cy="120047"/>
            </a:xfrm>
            <a:prstGeom prst="ellipse">
              <a:avLst/>
            </a:prstGeom>
            <a:gradFill flip="none" rotWithShape="1">
              <a:gsLst>
                <a:gs pos="0">
                  <a:srgbClr val="6C3088">
                    <a:shade val="30000"/>
                    <a:satMod val="115000"/>
                  </a:srgbClr>
                </a:gs>
                <a:gs pos="50000">
                  <a:srgbClr val="6C3088">
                    <a:shade val="67500"/>
                    <a:satMod val="115000"/>
                  </a:srgbClr>
                </a:gs>
                <a:gs pos="100000">
                  <a:srgbClr val="6C3088">
                    <a:shade val="100000"/>
                    <a:satMod val="115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A63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FF36D0A-F529-4C2D-99FE-4DCD074551CD}"/>
              </a:ext>
            </a:extLst>
          </p:cNvPr>
          <p:cNvGrpSpPr/>
          <p:nvPr/>
        </p:nvGrpSpPr>
        <p:grpSpPr>
          <a:xfrm>
            <a:off x="1360139" y="2214373"/>
            <a:ext cx="3400369" cy="2155957"/>
            <a:chOff x="-1072588" y="1794183"/>
            <a:chExt cx="5795217" cy="3463171"/>
          </a:xfrm>
        </p:grpSpPr>
        <p:sp>
          <p:nvSpPr>
            <p:cNvPr id="24" name="TextBox 146">
              <a:extLst>
                <a:ext uri="{FF2B5EF4-FFF2-40B4-BE49-F238E27FC236}">
                  <a16:creationId xmlns:a16="http://schemas.microsoft.com/office/drawing/2014/main" id="{FD8290AC-9768-41C2-9AED-30FFF160EAAC}"/>
                </a:ext>
              </a:extLst>
            </p:cNvPr>
            <p:cNvSpPr txBox="1"/>
            <p:nvPr/>
          </p:nvSpPr>
          <p:spPr>
            <a:xfrm>
              <a:off x="-1072588" y="1794183"/>
              <a:ext cx="4298766" cy="74158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solidFill>
                    <a:srgbClr val="6C30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e-Portfolio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147">
              <a:extLst>
                <a:ext uri="{FF2B5EF4-FFF2-40B4-BE49-F238E27FC236}">
                  <a16:creationId xmlns:a16="http://schemas.microsoft.com/office/drawing/2014/main" id="{F64E8E47-D75A-4C71-9A8C-EC05DE615A81}"/>
                </a:ext>
              </a:extLst>
            </p:cNvPr>
            <p:cNvSpPr txBox="1"/>
            <p:nvPr/>
          </p:nvSpPr>
          <p:spPr>
            <a:xfrm>
              <a:off x="423863" y="2340454"/>
              <a:ext cx="4298766" cy="291690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dirty="0">
                  <a:solidFill>
                    <a:srgbClr val="C55094"/>
                  </a:solidFill>
                  <a:latin typeface="Calibri" panose="020F0502020204030204"/>
                </a:rPr>
                <a:t>Europass </a:t>
              </a:r>
              <a:r>
                <a:rPr lang="en-GB" sz="1600" dirty="0" err="1">
                  <a:solidFill>
                    <a:srgbClr val="C55094"/>
                  </a:solidFill>
                  <a:latin typeface="Calibri" panose="020F0502020204030204"/>
                </a:rPr>
                <a:t>profil</a:t>
              </a:r>
              <a:endParaRPr lang="en-GB" sz="1600" dirty="0">
                <a:solidFill>
                  <a:srgbClr val="C55094"/>
                </a:solidFill>
                <a:latin typeface="Calibri" panose="020F0502020204030204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dirty="0" err="1">
                  <a:solidFill>
                    <a:srgbClr val="C55094"/>
                  </a:solidFill>
                  <a:latin typeface="Calibri" panose="020F0502020204030204"/>
                </a:rPr>
                <a:t>Kreator</a:t>
              </a:r>
              <a:r>
                <a:rPr lang="en-GB" sz="1600" dirty="0">
                  <a:solidFill>
                    <a:srgbClr val="C55094"/>
                  </a:solidFill>
                  <a:latin typeface="Calibri" panose="020F0502020204030204"/>
                </a:rPr>
                <a:t>/</a:t>
              </a:r>
              <a:r>
                <a:rPr lang="en-GB" sz="1600" dirty="0" err="1">
                  <a:solidFill>
                    <a:srgbClr val="C55094"/>
                  </a:solidFill>
                  <a:latin typeface="Calibri" panose="020F0502020204030204"/>
                </a:rPr>
                <a:t>urednik</a:t>
              </a:r>
              <a:r>
                <a:rPr lang="en-GB" sz="1600" dirty="0">
                  <a:solidFill>
                    <a:srgbClr val="C55094"/>
                  </a:solidFill>
                  <a:latin typeface="Calibri" panose="020F0502020204030204"/>
                </a:rPr>
                <a:t> </a:t>
              </a:r>
              <a:r>
                <a:rPr lang="en-GB" sz="1600" dirty="0" err="1">
                  <a:solidFill>
                    <a:srgbClr val="C55094"/>
                  </a:solidFill>
                  <a:latin typeface="Calibri" panose="020F0502020204030204"/>
                </a:rPr>
                <a:t>životopisa</a:t>
              </a:r>
              <a:endParaRPr lang="en-GB" sz="1600" dirty="0">
                <a:solidFill>
                  <a:srgbClr val="C55094"/>
                </a:solidFill>
                <a:latin typeface="Calibri" panose="020F0502020204030204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dirty="0" err="1">
                  <a:solidFill>
                    <a:srgbClr val="C55094"/>
                  </a:solidFill>
                  <a:latin typeface="Calibri" panose="020F0502020204030204"/>
                </a:rPr>
                <a:t>Kreator</a:t>
              </a:r>
              <a:r>
                <a:rPr lang="en-GB" sz="1600" dirty="0">
                  <a:solidFill>
                    <a:srgbClr val="C55094"/>
                  </a:solidFill>
                  <a:latin typeface="Calibri" panose="020F0502020204030204"/>
                </a:rPr>
                <a:t>/</a:t>
              </a:r>
              <a:r>
                <a:rPr lang="en-GB" sz="1600" dirty="0" err="1">
                  <a:solidFill>
                    <a:srgbClr val="C55094"/>
                  </a:solidFill>
                  <a:latin typeface="Calibri" panose="020F0502020204030204"/>
                </a:rPr>
                <a:t>urednik</a:t>
              </a:r>
              <a:r>
                <a:rPr lang="en-GB" sz="1600" dirty="0">
                  <a:solidFill>
                    <a:srgbClr val="C55094"/>
                  </a:solidFill>
                  <a:latin typeface="Calibri" panose="020F0502020204030204"/>
                </a:rPr>
                <a:t> </a:t>
              </a:r>
              <a:r>
                <a:rPr lang="en-GB" sz="1600" dirty="0" err="1">
                  <a:solidFill>
                    <a:srgbClr val="C55094"/>
                  </a:solidFill>
                  <a:latin typeface="Calibri" panose="020F0502020204030204"/>
                </a:rPr>
                <a:t>propratnog</a:t>
              </a:r>
              <a:r>
                <a:rPr lang="en-GB" sz="1600" dirty="0">
                  <a:solidFill>
                    <a:srgbClr val="C55094"/>
                  </a:solidFill>
                  <a:latin typeface="Calibri" panose="020F0502020204030204"/>
                </a:rPr>
                <a:t> </a:t>
              </a:r>
              <a:r>
                <a:rPr lang="en-GB" sz="1600" dirty="0" err="1">
                  <a:solidFill>
                    <a:srgbClr val="C55094"/>
                  </a:solidFill>
                  <a:latin typeface="Calibri" panose="020F0502020204030204"/>
                </a:rPr>
                <a:t>pisma</a:t>
              </a:r>
              <a:endParaRPr lang="en-GB" sz="1600" dirty="0">
                <a:solidFill>
                  <a:srgbClr val="C55094"/>
                </a:solidFill>
                <a:latin typeface="Calibri" panose="020F0502020204030204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dirty="0" err="1">
                  <a:solidFill>
                    <a:srgbClr val="C55094"/>
                  </a:solidFill>
                  <a:latin typeface="Calibri" panose="020F0502020204030204"/>
                </a:rPr>
                <a:t>Upravitelj</a:t>
              </a:r>
              <a:r>
                <a:rPr lang="en-GB" sz="1600" dirty="0">
                  <a:solidFill>
                    <a:srgbClr val="C55094"/>
                  </a:solidFill>
                  <a:latin typeface="Calibri" panose="020F0502020204030204"/>
                </a:rPr>
                <a:t> </a:t>
              </a:r>
              <a:r>
                <a:rPr lang="en-GB" sz="1600" dirty="0" err="1">
                  <a:solidFill>
                    <a:srgbClr val="C55094"/>
                  </a:solidFill>
                  <a:latin typeface="Calibri" panose="020F0502020204030204"/>
                </a:rPr>
                <a:t>aplikacija</a:t>
              </a:r>
              <a:endParaRPr lang="en-GB" sz="1600" dirty="0">
                <a:solidFill>
                  <a:srgbClr val="C55094"/>
                </a:solidFill>
                <a:latin typeface="Calibri" panose="020F0502020204030204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dirty="0">
                  <a:solidFill>
                    <a:srgbClr val="C55094"/>
                  </a:solidFill>
                  <a:latin typeface="Calibri" panose="020F0502020204030204"/>
                </a:rPr>
                <a:t>Moje </a:t>
              </a:r>
              <a:r>
                <a:rPr lang="en-GB" sz="1600" dirty="0" err="1">
                  <a:solidFill>
                    <a:srgbClr val="C55094"/>
                  </a:solidFill>
                  <a:latin typeface="Calibri" panose="020F0502020204030204"/>
                </a:rPr>
                <a:t>vještine</a:t>
              </a:r>
              <a:endParaRPr lang="en-GB" sz="1600" dirty="0">
                <a:solidFill>
                  <a:srgbClr val="C55094"/>
                </a:solidFill>
                <a:latin typeface="Calibri" panose="020F0502020204030204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dirty="0">
                  <a:solidFill>
                    <a:srgbClr val="C55094"/>
                  </a:solidFill>
                  <a:latin typeface="Calibri" panose="020F0502020204030204"/>
                </a:rPr>
                <a:t>Moji </a:t>
              </a:r>
              <a:r>
                <a:rPr lang="en-GB" sz="1600" dirty="0" err="1">
                  <a:solidFill>
                    <a:srgbClr val="C55094"/>
                  </a:solidFill>
                  <a:latin typeface="Calibri" panose="020F0502020204030204"/>
                </a:rPr>
                <a:t>interesi</a:t>
              </a:r>
              <a:endParaRPr kumimoji="0" lang="en-US" sz="1600" b="0" i="0" u="none" strike="noStrike" kern="1200" cap="none" spc="0" normalizeH="0" baseline="0" noProof="1">
                <a:ln>
                  <a:noFill/>
                </a:ln>
                <a:solidFill>
                  <a:srgbClr val="C550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FF36D0A-F529-4C2D-99FE-4DCD074551CD}"/>
              </a:ext>
            </a:extLst>
          </p:cNvPr>
          <p:cNvGrpSpPr/>
          <p:nvPr/>
        </p:nvGrpSpPr>
        <p:grpSpPr>
          <a:xfrm>
            <a:off x="8376806" y="2594334"/>
            <a:ext cx="3629639" cy="1415078"/>
            <a:chOff x="-1028742" y="2636442"/>
            <a:chExt cx="4986886" cy="1886767"/>
          </a:xfrm>
        </p:grpSpPr>
        <p:sp>
          <p:nvSpPr>
            <p:cNvPr id="31" name="TextBox 146">
              <a:extLst>
                <a:ext uri="{FF2B5EF4-FFF2-40B4-BE49-F238E27FC236}">
                  <a16:creationId xmlns:a16="http://schemas.microsoft.com/office/drawing/2014/main" id="{FD8290AC-9768-41C2-9AED-30FFF160EAAC}"/>
                </a:ext>
              </a:extLst>
            </p:cNvPr>
            <p:cNvSpPr txBox="1"/>
            <p:nvPr/>
          </p:nvSpPr>
          <p:spPr>
            <a:xfrm>
              <a:off x="-1028742" y="2636442"/>
              <a:ext cx="4845988" cy="61555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1" i="0" u="none" strike="noStrike" kern="1200" cap="none" spc="0" normalizeH="0" baseline="0" noProof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QDR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147">
              <a:extLst>
                <a:ext uri="{FF2B5EF4-FFF2-40B4-BE49-F238E27FC236}">
                  <a16:creationId xmlns:a16="http://schemas.microsoft.com/office/drawing/2014/main" id="{F64E8E47-D75A-4C71-9A8C-EC05DE615A81}"/>
                </a:ext>
              </a:extLst>
            </p:cNvPr>
            <p:cNvSpPr txBox="1"/>
            <p:nvPr/>
          </p:nvSpPr>
          <p:spPr>
            <a:xfrm>
              <a:off x="-1028741" y="3086920"/>
              <a:ext cx="4986885" cy="143628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Središnji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repozitorij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u koji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države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članice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učitavaju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podatke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svojim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nacionalnim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kvalifikacijama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mogućnostima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učenja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za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objavu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Europassu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FF36D0A-F529-4C2D-99FE-4DCD074551CD}"/>
              </a:ext>
            </a:extLst>
          </p:cNvPr>
          <p:cNvGrpSpPr/>
          <p:nvPr/>
        </p:nvGrpSpPr>
        <p:grpSpPr>
          <a:xfrm>
            <a:off x="4561974" y="1529396"/>
            <a:ext cx="3791440" cy="1192671"/>
            <a:chOff x="-1028742" y="2522494"/>
            <a:chExt cx="5211955" cy="1884602"/>
          </a:xfrm>
        </p:grpSpPr>
        <p:sp>
          <p:nvSpPr>
            <p:cNvPr id="35" name="TextBox 146">
              <a:extLst>
                <a:ext uri="{FF2B5EF4-FFF2-40B4-BE49-F238E27FC236}">
                  <a16:creationId xmlns:a16="http://schemas.microsoft.com/office/drawing/2014/main" id="{FD8290AC-9768-41C2-9AED-30FFF160EAAC}"/>
                </a:ext>
              </a:extLst>
            </p:cNvPr>
            <p:cNvSpPr txBox="1"/>
            <p:nvPr/>
          </p:nvSpPr>
          <p:spPr>
            <a:xfrm>
              <a:off x="-1028742" y="2522494"/>
              <a:ext cx="4298766" cy="72950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solidFill>
                    <a:srgbClr val="6C30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Europass info stranic</a:t>
              </a:r>
              <a:r>
                <a:rPr kumimoji="0" lang="hr-HR" sz="2400" b="1" i="0" u="none" strike="noStrike" kern="1200" cap="none" spc="0" normalizeH="0" baseline="0" noProof="1">
                  <a:ln>
                    <a:noFill/>
                  </a:ln>
                  <a:solidFill>
                    <a:srgbClr val="6C30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147">
              <a:extLst>
                <a:ext uri="{FF2B5EF4-FFF2-40B4-BE49-F238E27FC236}">
                  <a16:creationId xmlns:a16="http://schemas.microsoft.com/office/drawing/2014/main" id="{F64E8E47-D75A-4C71-9A8C-EC05DE615A81}"/>
                </a:ext>
              </a:extLst>
            </p:cNvPr>
            <p:cNvSpPr txBox="1"/>
            <p:nvPr/>
          </p:nvSpPr>
          <p:spPr>
            <a:xfrm>
              <a:off x="-115553" y="3093994"/>
              <a:ext cx="4298766" cy="1313102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55094"/>
                  </a:solidFill>
                  <a:effectLst/>
                  <a:uLnTx/>
                  <a:uFillTx/>
                  <a:latin typeface="Calibri" panose="020F0502020204030204"/>
                  <a:ea typeface="+mn-lt"/>
                  <a:cs typeface="Calibri" panose="020F0502020204030204"/>
                </a:rPr>
                <a:t>Informacije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55094"/>
                  </a:solidFill>
                  <a:effectLst/>
                  <a:uLnTx/>
                  <a:uFillTx/>
                  <a:latin typeface="Calibri" panose="020F0502020204030204"/>
                  <a:ea typeface="+mn-lt"/>
                  <a:cs typeface="Calibri" panose="020F0502020204030204"/>
                </a:rPr>
                <a:t>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55094"/>
                  </a:solidFill>
                  <a:effectLst/>
                  <a:uLnTx/>
                  <a:uFillTx/>
                  <a:latin typeface="Calibri" panose="020F0502020204030204"/>
                  <a:ea typeface="+mn-lt"/>
                  <a:cs typeface="Calibri" panose="020F0502020204030204"/>
                </a:rPr>
                <a:t>i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55094"/>
                  </a:solidFill>
                  <a:effectLst/>
                  <a:uLnTx/>
                  <a:uFillTx/>
                  <a:latin typeface="Calibri" panose="020F0502020204030204"/>
                  <a:ea typeface="+mn-lt"/>
                  <a:cs typeface="Calibri" panose="020F0502020204030204"/>
                </a:rPr>
                <a:t>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55094"/>
                  </a:solidFill>
                  <a:effectLst/>
                  <a:uLnTx/>
                  <a:uFillTx/>
                  <a:latin typeface="Calibri" panose="020F0502020204030204"/>
                  <a:ea typeface="+mn-lt"/>
                  <a:cs typeface="Calibri" panose="020F0502020204030204"/>
                </a:rPr>
                <a:t>poveznice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55094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55094"/>
                  </a:solidFill>
                  <a:effectLst/>
                  <a:uLnTx/>
                  <a:uFillTx/>
                  <a:latin typeface="Calibri" panose="020F0502020204030204"/>
                  <a:ea typeface="+mn-lt"/>
                  <a:cs typeface="Calibri" panose="020F0502020204030204"/>
                </a:rPr>
                <a:t>Informacije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55094"/>
                  </a:solidFill>
                  <a:effectLst/>
                  <a:uLnTx/>
                  <a:uFillTx/>
                  <a:latin typeface="Calibri" panose="020F0502020204030204"/>
                  <a:ea typeface="+mn-lt"/>
                  <a:cs typeface="Calibri" panose="020F0502020204030204"/>
                </a:rPr>
                <a:t>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55094"/>
                  </a:solidFill>
                  <a:effectLst/>
                  <a:uLnTx/>
                  <a:uFillTx/>
                  <a:latin typeface="Calibri" panose="020F0502020204030204"/>
                  <a:ea typeface="+mn-lt"/>
                  <a:cs typeface="Calibri" panose="020F0502020204030204"/>
                </a:rPr>
                <a:t>specifične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55094"/>
                  </a:solidFill>
                  <a:effectLst/>
                  <a:uLnTx/>
                  <a:uFillTx/>
                  <a:latin typeface="Calibri" panose="020F0502020204030204"/>
                  <a:ea typeface="+mn-lt"/>
                  <a:cs typeface="Calibri" panose="020F0502020204030204"/>
                </a:rPr>
                <a:t> za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55094"/>
                  </a:solidFill>
                  <a:effectLst/>
                  <a:uLnTx/>
                  <a:uFillTx/>
                  <a:latin typeface="Calibri" panose="020F0502020204030204"/>
                  <a:ea typeface="+mn-lt"/>
                  <a:cs typeface="Calibri" panose="020F0502020204030204"/>
                </a:rPr>
                <a:t>državu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55094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55094"/>
                  </a:solidFill>
                  <a:effectLst/>
                  <a:uLnTx/>
                  <a:uFillTx/>
                  <a:latin typeface="Calibri" panose="020F0502020204030204"/>
                  <a:ea typeface="+mn-lt"/>
                  <a:cs typeface="Calibri" panose="020F0502020204030204"/>
                </a:rPr>
                <a:t>Tražite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55094"/>
                  </a:solidFill>
                  <a:effectLst/>
                  <a:uLnTx/>
                  <a:uFillTx/>
                  <a:latin typeface="Calibri" panose="020F0502020204030204"/>
                  <a:ea typeface="+mn-lt"/>
                  <a:cs typeface="Calibri" panose="020F0502020204030204"/>
                </a:rPr>
                <a:t>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55094"/>
                  </a:solidFill>
                  <a:effectLst/>
                  <a:uLnTx/>
                  <a:uFillTx/>
                  <a:latin typeface="Calibri" panose="020F0502020204030204"/>
                  <a:ea typeface="+mn-lt"/>
                  <a:cs typeface="Calibri" panose="020F0502020204030204"/>
                </a:rPr>
                <a:t>poslove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55094"/>
                  </a:solidFill>
                  <a:effectLst/>
                  <a:uLnTx/>
                  <a:uFillTx/>
                  <a:latin typeface="Calibri" panose="020F0502020204030204"/>
                  <a:ea typeface="+mn-lt"/>
                  <a:cs typeface="Calibri" panose="020F0502020204030204"/>
                </a:rPr>
                <a:t>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55094"/>
                  </a:solidFill>
                  <a:effectLst/>
                  <a:uLnTx/>
                  <a:uFillTx/>
                  <a:latin typeface="Calibri" panose="020F0502020204030204"/>
                  <a:ea typeface="+mn-lt"/>
                  <a:cs typeface="Calibri" panose="020F0502020204030204"/>
                </a:rPr>
                <a:t>i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55094"/>
                  </a:solidFill>
                  <a:effectLst/>
                  <a:uLnTx/>
                  <a:uFillTx/>
                  <a:latin typeface="Calibri" panose="020F0502020204030204"/>
                  <a:ea typeface="+mn-lt"/>
                  <a:cs typeface="Calibri" panose="020F0502020204030204"/>
                </a:rPr>
                <a:t>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55094"/>
                  </a:solidFill>
                  <a:effectLst/>
                  <a:uLnTx/>
                  <a:uFillTx/>
                  <a:latin typeface="Calibri" panose="020F0502020204030204"/>
                  <a:ea typeface="+mn-lt"/>
                  <a:cs typeface="Calibri" panose="020F0502020204030204"/>
                </a:rPr>
                <a:t>tečajeve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FF36D0A-F529-4C2D-99FE-4DCD074551CD}"/>
              </a:ext>
            </a:extLst>
          </p:cNvPr>
          <p:cNvGrpSpPr/>
          <p:nvPr/>
        </p:nvGrpSpPr>
        <p:grpSpPr>
          <a:xfrm>
            <a:off x="322688" y="4326269"/>
            <a:ext cx="2881419" cy="943675"/>
            <a:chOff x="-1527896" y="2510410"/>
            <a:chExt cx="4797922" cy="1515852"/>
          </a:xfrm>
        </p:grpSpPr>
        <p:sp>
          <p:nvSpPr>
            <p:cNvPr id="38" name="TextBox 146">
              <a:extLst>
                <a:ext uri="{FF2B5EF4-FFF2-40B4-BE49-F238E27FC236}">
                  <a16:creationId xmlns:a16="http://schemas.microsoft.com/office/drawing/2014/main" id="{FD8290AC-9768-41C2-9AED-30FFF160EAAC}"/>
                </a:ext>
              </a:extLst>
            </p:cNvPr>
            <p:cNvSpPr txBox="1"/>
            <p:nvPr/>
          </p:nvSpPr>
          <p:spPr>
            <a:xfrm>
              <a:off x="-1527896" y="2510410"/>
              <a:ext cx="4797920" cy="74158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solidFill>
                    <a:srgbClr val="6C30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Test digitalnih vještina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6C30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147">
              <a:extLst>
                <a:ext uri="{FF2B5EF4-FFF2-40B4-BE49-F238E27FC236}">
                  <a16:creationId xmlns:a16="http://schemas.microsoft.com/office/drawing/2014/main" id="{F64E8E47-D75A-4C71-9A8C-EC05DE615A81}"/>
                </a:ext>
              </a:extLst>
            </p:cNvPr>
            <p:cNvSpPr txBox="1"/>
            <p:nvPr/>
          </p:nvSpPr>
          <p:spPr>
            <a:xfrm>
              <a:off x="-1028740" y="3086921"/>
              <a:ext cx="4298766" cy="93934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noProof="1">
                  <a:solidFill>
                    <a:srgbClr val="C55094"/>
                  </a:solidFill>
                  <a:latin typeface="Calibri" panose="020F0502020204030204"/>
                </a:rPr>
                <a:t>Test digitalnih vještina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1600" noProof="1">
                  <a:solidFill>
                    <a:srgbClr val="C55094"/>
                  </a:solidFill>
                  <a:latin typeface="Calibri" panose="020F0502020204030204"/>
                </a:rPr>
                <a:t>Samop</a:t>
              </a:r>
              <a:r>
                <a:rPr lang="en-US" sz="1600" noProof="1">
                  <a:solidFill>
                    <a:srgbClr val="C55094"/>
                  </a:solidFill>
                  <a:latin typeface="Calibri" panose="020F0502020204030204"/>
                </a:rPr>
                <a:t>rocjen</a:t>
              </a:r>
              <a:r>
                <a:rPr lang="hr-HR" sz="1600" noProof="1">
                  <a:solidFill>
                    <a:srgbClr val="C55094"/>
                  </a:solidFill>
                  <a:latin typeface="Calibri" panose="020F0502020204030204"/>
                </a:rPr>
                <a:t>a</a:t>
              </a:r>
              <a:endParaRPr kumimoji="0" lang="en-US" sz="1600" b="0" i="0" u="none" strike="noStrike" kern="1200" cap="none" spc="0" normalizeH="0" baseline="0" noProof="1">
                <a:ln>
                  <a:noFill/>
                </a:ln>
                <a:solidFill>
                  <a:srgbClr val="C550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FF36D0A-F529-4C2D-99FE-4DCD074551CD}"/>
              </a:ext>
            </a:extLst>
          </p:cNvPr>
          <p:cNvGrpSpPr/>
          <p:nvPr/>
        </p:nvGrpSpPr>
        <p:grpSpPr>
          <a:xfrm>
            <a:off x="9248982" y="4099636"/>
            <a:ext cx="2781784" cy="1661302"/>
            <a:chOff x="-1028742" y="2636438"/>
            <a:chExt cx="4986886" cy="2215064"/>
          </a:xfrm>
        </p:grpSpPr>
        <p:sp>
          <p:nvSpPr>
            <p:cNvPr id="45" name="TextBox 146">
              <a:extLst>
                <a:ext uri="{FF2B5EF4-FFF2-40B4-BE49-F238E27FC236}">
                  <a16:creationId xmlns:a16="http://schemas.microsoft.com/office/drawing/2014/main" id="{FD8290AC-9768-41C2-9AED-30FFF160EAAC}"/>
                </a:ext>
              </a:extLst>
            </p:cNvPr>
            <p:cNvSpPr txBox="1"/>
            <p:nvPr/>
          </p:nvSpPr>
          <p:spPr>
            <a:xfrm>
              <a:off x="-1028742" y="2636438"/>
              <a:ext cx="4986882" cy="61555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Digitalne vjerodajnice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147">
              <a:extLst>
                <a:ext uri="{FF2B5EF4-FFF2-40B4-BE49-F238E27FC236}">
                  <a16:creationId xmlns:a16="http://schemas.microsoft.com/office/drawing/2014/main" id="{F64E8E47-D75A-4C71-9A8C-EC05DE615A81}"/>
                </a:ext>
              </a:extLst>
            </p:cNvPr>
            <p:cNvSpPr txBox="1"/>
            <p:nvPr/>
          </p:nvSpPr>
          <p:spPr>
            <a:xfrm>
              <a:off x="-1028740" y="3086920"/>
              <a:ext cx="4986884" cy="1764582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Skup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standarda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usluga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softvera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koji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ustanovama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omogućuje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izdavanje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digitalnih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zaštićenih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kvalifikacija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drugih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vjerodajnica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za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učenje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3534445" y="4923109"/>
            <a:ext cx="696028" cy="693670"/>
            <a:chOff x="179939" y="1802254"/>
            <a:chExt cx="1122626" cy="1118823"/>
          </a:xfrm>
        </p:grpSpPr>
        <p:sp>
          <p:nvSpPr>
            <p:cNvPr id="5" name="Flowchart: Connector 4"/>
            <p:cNvSpPr/>
            <p:nvPr/>
          </p:nvSpPr>
          <p:spPr>
            <a:xfrm>
              <a:off x="179939" y="1802254"/>
              <a:ext cx="1122626" cy="1118823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DED0E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919" y="1991062"/>
              <a:ext cx="841913" cy="841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359082" y="3775507"/>
            <a:ext cx="696028" cy="693670"/>
            <a:chOff x="424349" y="1814754"/>
            <a:chExt cx="696028" cy="693670"/>
          </a:xfrm>
        </p:grpSpPr>
        <p:sp>
          <p:nvSpPr>
            <p:cNvPr id="42" name="Flowchart: Connector 41"/>
            <p:cNvSpPr/>
            <p:nvPr/>
          </p:nvSpPr>
          <p:spPr>
            <a:xfrm>
              <a:off x="424349" y="1814754"/>
              <a:ext cx="696028" cy="69367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DED0E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366" y="1958593"/>
              <a:ext cx="405993" cy="405993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5747986" y="3333533"/>
            <a:ext cx="696028" cy="693670"/>
            <a:chOff x="5747986" y="3313213"/>
            <a:chExt cx="696028" cy="693670"/>
          </a:xfrm>
        </p:grpSpPr>
        <p:sp>
          <p:nvSpPr>
            <p:cNvPr id="49" name="Flowchart: Connector 48"/>
            <p:cNvSpPr/>
            <p:nvPr/>
          </p:nvSpPr>
          <p:spPr>
            <a:xfrm>
              <a:off x="5747986" y="3313213"/>
              <a:ext cx="696028" cy="69367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DED0E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9194" y="3465001"/>
              <a:ext cx="390095" cy="390095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7980729" y="4960917"/>
            <a:ext cx="696028" cy="693670"/>
            <a:chOff x="349149" y="1722711"/>
            <a:chExt cx="696028" cy="693670"/>
          </a:xfrm>
        </p:grpSpPr>
        <p:sp>
          <p:nvSpPr>
            <p:cNvPr id="56" name="Flowchart: Connector 55"/>
            <p:cNvSpPr/>
            <p:nvPr/>
          </p:nvSpPr>
          <p:spPr>
            <a:xfrm>
              <a:off x="349149" y="1722711"/>
              <a:ext cx="696028" cy="69367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Imagen 8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F7EB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270" y="1883653"/>
              <a:ext cx="371786" cy="371786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64" name="Group 63"/>
          <p:cNvGrpSpPr/>
          <p:nvPr/>
        </p:nvGrpSpPr>
        <p:grpSpPr>
          <a:xfrm>
            <a:off x="7114935" y="3762212"/>
            <a:ext cx="696028" cy="693670"/>
            <a:chOff x="7114935" y="3762212"/>
            <a:chExt cx="696028" cy="693670"/>
          </a:xfrm>
        </p:grpSpPr>
        <p:sp>
          <p:nvSpPr>
            <p:cNvPr id="61" name="Flowchart: Connector 60"/>
            <p:cNvSpPr/>
            <p:nvPr/>
          </p:nvSpPr>
          <p:spPr>
            <a:xfrm>
              <a:off x="7114935" y="3762212"/>
              <a:ext cx="696028" cy="69367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rgbClr val="DED0E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5537" y="3912534"/>
              <a:ext cx="372706" cy="3727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52184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E52A03-43A0-CBD8-FE5A-4D5CF7211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FC8BF6-40C3-7B60-DEAD-0262404BE415}"/>
              </a:ext>
            </a:extLst>
          </p:cNvPr>
          <p:cNvSpPr/>
          <p:nvPr/>
        </p:nvSpPr>
        <p:spPr>
          <a:xfrm>
            <a:off x="7854950" y="3175000"/>
            <a:ext cx="2076450" cy="130175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0850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8ACDDC-54BD-EA45-9735-82B11782D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091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696F32-4425-B543-022A-305EE4E68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89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Hvala</a:t>
            </a:r>
            <a:r>
              <a:rPr lang="en-US" dirty="0"/>
              <a:t> </a:t>
            </a:r>
            <a:r>
              <a:rPr lang="en-US" dirty="0" err="1"/>
              <a:t>vam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14126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7412" y="725551"/>
            <a:ext cx="10515600" cy="1205058"/>
          </a:xfrm>
        </p:spPr>
        <p:txBody>
          <a:bodyPr>
            <a:normAutofit/>
          </a:bodyPr>
          <a:lstStyle/>
          <a:p>
            <a:r>
              <a:rPr lang="pl-PL" dirty="0" err="1"/>
              <a:t>Izvori</a:t>
            </a:r>
            <a:r>
              <a:rPr lang="pl-PL" dirty="0"/>
              <a:t> </a:t>
            </a:r>
            <a:r>
              <a:rPr lang="pl-PL" dirty="0" err="1"/>
              <a:t>informacija</a:t>
            </a:r>
            <a:r>
              <a:rPr lang="pl-PL" dirty="0"/>
              <a:t> i </a:t>
            </a:r>
            <a:r>
              <a:rPr lang="pl-PL" dirty="0" err="1"/>
              <a:t>dodatna</a:t>
            </a:r>
            <a:r>
              <a:rPr lang="pl-PL" dirty="0"/>
              <a:t> literatura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647412" y="1741987"/>
            <a:ext cx="10172988" cy="429305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indent="-342900">
              <a:spcAft>
                <a:spcPts val="600"/>
              </a:spcAft>
            </a:pPr>
            <a:r>
              <a:rPr lang="en-US" sz="2000" b="1" dirty="0">
                <a:solidFill>
                  <a:srgbClr val="7030A0"/>
                </a:solidFill>
              </a:rPr>
              <a:t>The European Commission’s priorities 2019-2024: </a:t>
            </a:r>
            <a:r>
              <a:rPr lang="fr-BE" sz="1800" i="1" dirty="0">
                <a:hlinkClick r:id="rId2"/>
              </a:rPr>
              <a:t>The European </a:t>
            </a:r>
            <a:r>
              <a:rPr lang="fr-BE" sz="1800" i="1" dirty="0" err="1">
                <a:hlinkClick r:id="rId2"/>
              </a:rPr>
              <a:t>Commission’s</a:t>
            </a:r>
            <a:r>
              <a:rPr lang="fr-BE" sz="1800" i="1" dirty="0">
                <a:hlinkClick r:id="rId2"/>
              </a:rPr>
              <a:t> </a:t>
            </a:r>
            <a:r>
              <a:rPr lang="fr-BE" sz="1800" i="1" dirty="0" err="1">
                <a:hlinkClick r:id="rId2"/>
              </a:rPr>
              <a:t>priorities</a:t>
            </a:r>
            <a:r>
              <a:rPr lang="fr-BE" sz="1800" i="1" dirty="0">
                <a:hlinkClick r:id="rId2"/>
              </a:rPr>
              <a:t> | European Commission (europa.eu)</a:t>
            </a:r>
            <a:endParaRPr lang="en-US" sz="1800" i="1" dirty="0">
              <a:solidFill>
                <a:srgbClr val="7030A0"/>
              </a:solidFill>
            </a:endParaRPr>
          </a:p>
          <a:p>
            <a:pPr marL="342900" indent="-342900">
              <a:spcAft>
                <a:spcPts val="600"/>
              </a:spcAft>
            </a:pPr>
            <a:r>
              <a:rPr lang="en-US" sz="2000" b="1" dirty="0">
                <a:solidFill>
                  <a:srgbClr val="7030A0"/>
                </a:solidFill>
              </a:rPr>
              <a:t>European Skills Agenda for sustainable competitiveness, social fairness and resilience: </a:t>
            </a:r>
            <a:r>
              <a:rPr lang="fr-BE" sz="1800" i="1" dirty="0">
                <a:hlinkClick r:id="rId3"/>
              </a:rPr>
              <a:t>European </a:t>
            </a:r>
            <a:r>
              <a:rPr lang="fr-BE" sz="1800" i="1" dirty="0" err="1">
                <a:hlinkClick r:id="rId3"/>
              </a:rPr>
              <a:t>Skills</a:t>
            </a:r>
            <a:r>
              <a:rPr lang="fr-BE" sz="1800" i="1" dirty="0">
                <a:hlinkClick r:id="rId3"/>
              </a:rPr>
              <a:t> Agenda</a:t>
            </a:r>
            <a:endParaRPr lang="en-US" sz="1800" i="1" dirty="0"/>
          </a:p>
          <a:p>
            <a:pPr marL="342900" indent="-342900">
              <a:lnSpc>
                <a:spcPct val="100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7030A0"/>
                </a:solidFill>
              </a:rPr>
              <a:t>European Pillar of Social Rights: </a:t>
            </a:r>
            <a:r>
              <a:rPr lang="en-US" sz="1800" i="1" dirty="0">
                <a:hlinkClick r:id="rId4"/>
              </a:rPr>
              <a:t>The European Pillar of Social Rights in 20 principles | European Commission (europa.eu)</a:t>
            </a:r>
            <a:endParaRPr lang="en-US" sz="1800" i="1" dirty="0"/>
          </a:p>
          <a:p>
            <a:pPr marL="342900" indent="-342900">
              <a:lnSpc>
                <a:spcPct val="110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7030A0"/>
                </a:solidFill>
              </a:rPr>
              <a:t>The European Pillar of Social Rights Action Plan: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1800" i="1" dirty="0">
                <a:hlinkClick r:id="rId5"/>
              </a:rPr>
              <a:t>The European Pillar of Social Rights Action Plan | European Commission (europa.eu)</a:t>
            </a:r>
            <a:endParaRPr lang="en-US" sz="1800" i="1" dirty="0"/>
          </a:p>
          <a:p>
            <a:pPr marL="342900" indent="-342900">
              <a:lnSpc>
                <a:spcPct val="120000"/>
              </a:lnSpc>
              <a:spcAft>
                <a:spcPts val="600"/>
              </a:spcAft>
            </a:pPr>
            <a:r>
              <a:rPr lang="fr-BE" sz="2100" b="1" dirty="0">
                <a:solidFill>
                  <a:srgbClr val="7030A0"/>
                </a:solidFill>
              </a:rPr>
              <a:t>Digital </a:t>
            </a:r>
            <a:r>
              <a:rPr lang="fr-BE" sz="2100" b="1" dirty="0" err="1">
                <a:solidFill>
                  <a:srgbClr val="7030A0"/>
                </a:solidFill>
              </a:rPr>
              <a:t>Education</a:t>
            </a:r>
            <a:r>
              <a:rPr lang="fr-BE" sz="2100" b="1" dirty="0">
                <a:solidFill>
                  <a:srgbClr val="7030A0"/>
                </a:solidFill>
              </a:rPr>
              <a:t> Action Plan: </a:t>
            </a:r>
            <a:r>
              <a:rPr lang="en-IE" sz="1800" i="1" dirty="0">
                <a:hlinkClick r:id="rId6"/>
              </a:rPr>
              <a:t>Digital Education Action Plan (2021-2027) | European Education Area (europa.eu)</a:t>
            </a:r>
            <a:endParaRPr lang="en-IE" sz="1800" i="1" dirty="0"/>
          </a:p>
          <a:p>
            <a:pPr marL="342900" indent="-342900">
              <a:lnSpc>
                <a:spcPct val="130000"/>
              </a:lnSpc>
              <a:spcAft>
                <a:spcPts val="600"/>
              </a:spcAft>
            </a:pPr>
            <a:r>
              <a:rPr lang="en-IE" sz="2000" b="1" dirty="0"/>
              <a:t>Digital Competences Framework (</a:t>
            </a:r>
            <a:r>
              <a:rPr lang="en-IE" sz="2000" b="1" dirty="0" err="1"/>
              <a:t>DigComp</a:t>
            </a:r>
            <a:r>
              <a:rPr lang="en-IE" sz="2000" b="1" dirty="0"/>
              <a:t> 2.2):</a:t>
            </a:r>
            <a:r>
              <a:rPr lang="en-IE" sz="2000" dirty="0"/>
              <a:t> </a:t>
            </a:r>
            <a:r>
              <a:rPr lang="fr-BE" sz="1800" i="1" dirty="0">
                <a:hlinkClick r:id="rId7"/>
              </a:rPr>
              <a:t>Digital </a:t>
            </a:r>
            <a:r>
              <a:rPr lang="fr-BE" sz="1800" i="1" dirty="0" err="1">
                <a:hlinkClick r:id="rId7"/>
              </a:rPr>
              <a:t>Competences</a:t>
            </a:r>
            <a:r>
              <a:rPr lang="fr-BE" sz="1800" i="1" dirty="0">
                <a:hlinkClick r:id="rId7"/>
              </a:rPr>
              <a:t> Framework (</a:t>
            </a:r>
            <a:r>
              <a:rPr lang="fr-BE" sz="1800" i="1" dirty="0" err="1">
                <a:hlinkClick r:id="rId7"/>
              </a:rPr>
              <a:t>DigComp</a:t>
            </a:r>
            <a:r>
              <a:rPr lang="fr-BE" sz="1800" i="1" dirty="0">
                <a:hlinkClick r:id="rId7"/>
              </a:rPr>
              <a:t> 2.2) update </a:t>
            </a:r>
            <a:r>
              <a:rPr lang="fr-BE" sz="1800" i="1" dirty="0" err="1">
                <a:hlinkClick r:id="rId7"/>
              </a:rPr>
              <a:t>published</a:t>
            </a:r>
            <a:r>
              <a:rPr lang="fr-BE" sz="1800" i="1" dirty="0">
                <a:hlinkClick r:id="rId7"/>
              </a:rPr>
              <a:t> - </a:t>
            </a:r>
            <a:r>
              <a:rPr lang="fr-BE" sz="1800" i="1" dirty="0" err="1">
                <a:hlinkClick r:id="rId7"/>
              </a:rPr>
              <a:t>Employment</a:t>
            </a:r>
            <a:r>
              <a:rPr lang="fr-BE" sz="1800" i="1" dirty="0">
                <a:hlinkClick r:id="rId7"/>
              </a:rPr>
              <a:t>, Social </a:t>
            </a:r>
            <a:r>
              <a:rPr lang="fr-BE" sz="1800" i="1" dirty="0" err="1">
                <a:hlinkClick r:id="rId7"/>
              </a:rPr>
              <a:t>Affairs</a:t>
            </a:r>
            <a:r>
              <a:rPr lang="fr-BE" sz="1800" i="1" dirty="0">
                <a:hlinkClick r:id="rId7"/>
              </a:rPr>
              <a:t> &amp; Inclusion - European Commission (europa.eu)</a:t>
            </a:r>
            <a:endParaRPr lang="fr-BE" sz="1800" i="1" dirty="0"/>
          </a:p>
          <a:p>
            <a:pPr marL="342900" indent="-342900">
              <a:lnSpc>
                <a:spcPct val="130000"/>
              </a:lnSpc>
              <a:spcAft>
                <a:spcPts val="600"/>
              </a:spcAft>
            </a:pPr>
            <a:r>
              <a:rPr lang="en-IE" sz="2000" b="1" dirty="0"/>
              <a:t>European Year of Skills 2023</a:t>
            </a:r>
            <a:r>
              <a:rPr lang="en-IE" sz="1800" b="1" i="1" dirty="0"/>
              <a:t>:</a:t>
            </a:r>
            <a:r>
              <a:rPr lang="en-IE" sz="1800" i="1" dirty="0"/>
              <a:t> </a:t>
            </a:r>
            <a:r>
              <a:rPr lang="en-US" sz="1800" i="1" dirty="0">
                <a:hlinkClick r:id="rId8"/>
              </a:rPr>
              <a:t>Commission kick-starts work on the European Year of Skills - Employment, Social Affairs &amp; Inclusion - European Commission (europa.eu)</a:t>
            </a:r>
            <a:endParaRPr lang="en-IE" sz="1800" i="1" dirty="0"/>
          </a:p>
          <a:p>
            <a:endParaRPr lang="en-US" sz="2000" dirty="0">
              <a:solidFill>
                <a:srgbClr val="7030A0"/>
              </a:solidFill>
            </a:endParaRPr>
          </a:p>
          <a:p>
            <a:pPr marL="342900" indent="-342900"/>
            <a:endParaRPr lang="en-US" dirty="0"/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83627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66067" y="2485509"/>
            <a:ext cx="7458075" cy="2227252"/>
          </a:xfrm>
        </p:spPr>
        <p:txBody>
          <a:bodyPr>
            <a:normAutofit fontScale="62500" lnSpcReduction="20000"/>
          </a:bodyPr>
          <a:lstStyle/>
          <a:p>
            <a:r>
              <a:rPr lang="pl-PL" sz="5200" dirty="0" err="1"/>
              <a:t>Hvala</a:t>
            </a:r>
            <a:r>
              <a:rPr lang="pl-PL" sz="5200" dirty="0"/>
              <a:t> </a:t>
            </a:r>
            <a:r>
              <a:rPr lang="pl-PL" sz="5200" dirty="0" err="1"/>
              <a:t>vam</a:t>
            </a:r>
            <a:r>
              <a:rPr lang="pl-PL" sz="5200" dirty="0"/>
              <a:t>!</a:t>
            </a:r>
          </a:p>
          <a:p>
            <a:endParaRPr lang="pl-PL" sz="5200" dirty="0"/>
          </a:p>
          <a:p>
            <a:r>
              <a:rPr lang="pl-PL" sz="5200" dirty="0" err="1"/>
              <a:t>Kontaktirajte</a:t>
            </a:r>
            <a:r>
              <a:rPr lang="pl-PL" sz="5200" dirty="0"/>
              <a:t> nas na</a:t>
            </a:r>
          </a:p>
          <a:p>
            <a:r>
              <a:rPr lang="pl-PL" sz="5200" dirty="0"/>
              <a:t>EMPL-EUROPASS@ec.europa.eu</a:t>
            </a:r>
            <a:endParaRPr lang="en-GB" sz="3600" i="1" dirty="0"/>
          </a:p>
        </p:txBody>
      </p:sp>
    </p:spTree>
    <p:extLst>
      <p:ext uri="{BB962C8B-B14F-4D97-AF65-F5344CB8AC3E}">
        <p14:creationId xmlns:p14="http://schemas.microsoft.com/office/powerpoint/2010/main" val="1436420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69641" y="3097251"/>
            <a:ext cx="5626359" cy="885483"/>
          </a:xfrm>
        </p:spPr>
        <p:txBody>
          <a:bodyPr>
            <a:normAutofit lnSpcReduction="10000"/>
          </a:bodyPr>
          <a:lstStyle/>
          <a:p>
            <a:r>
              <a:rPr lang="en-GB" sz="3200" dirty="0"/>
              <a:t>Martino </a:t>
            </a:r>
            <a:r>
              <a:rPr lang="en-GB" sz="3200" dirty="0" err="1"/>
              <a:t>putovanje</a:t>
            </a:r>
            <a:r>
              <a:rPr lang="en-GB" sz="3200" dirty="0"/>
              <a:t> s </a:t>
            </a:r>
            <a:r>
              <a:rPr lang="en-GB" sz="3200" dirty="0" err="1"/>
              <a:t>Europassom</a:t>
            </a:r>
            <a:endParaRPr lang="en-GB" sz="3200" dirty="0"/>
          </a:p>
        </p:txBody>
      </p:sp>
      <p:sp>
        <p:nvSpPr>
          <p:cNvPr id="18" name="Text Placeholder 14"/>
          <p:cNvSpPr txBox="1">
            <a:spLocks/>
          </p:cNvSpPr>
          <p:nvPr/>
        </p:nvSpPr>
        <p:spPr>
          <a:xfrm>
            <a:off x="9209423" y="4581488"/>
            <a:ext cx="2633373" cy="13335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erson sitting next to a computer and luggage&#10;&#10;Description automatically generated with medium confidence">
            <a:extLst>
              <a:ext uri="{FF2B5EF4-FFF2-40B4-BE49-F238E27FC236}">
                <a16:creationId xmlns:a16="http://schemas.microsoft.com/office/drawing/2014/main" id="{1F62040A-0F67-918E-23F4-8429CFCE3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87" y="83127"/>
            <a:ext cx="10006945" cy="714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2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8" y="-180649"/>
            <a:ext cx="3210722" cy="18060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01" y="6124254"/>
            <a:ext cx="2066820" cy="297674"/>
          </a:xfrm>
          <a:prstGeom prst="rect">
            <a:avLst/>
          </a:prstGeom>
        </p:spPr>
      </p:pic>
      <p:pic>
        <p:nvPicPr>
          <p:cNvPr id="2" name="Marta's journey with Europass">
            <a:hlinkClick r:id="" action="ppaction://media"/>
            <a:extLst>
              <a:ext uri="{FF2B5EF4-FFF2-40B4-BE49-F238E27FC236}">
                <a16:creationId xmlns:a16="http://schemas.microsoft.com/office/drawing/2014/main" id="{9326368F-7C68-47F8-2A58-DBEDC6867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0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13245" y="2653596"/>
            <a:ext cx="10515600" cy="1103115"/>
          </a:xfrm>
        </p:spPr>
        <p:txBody>
          <a:bodyPr/>
          <a:lstStyle/>
          <a:p>
            <a:r>
              <a:rPr lang="en-US" dirty="0">
                <a:hlinkClick r:id="rId2"/>
              </a:rPr>
              <a:t>Marta’s journey with Europass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1842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 err="1"/>
              <a:t>Sveučilišni</a:t>
            </a:r>
            <a:r>
              <a:rPr lang="en-US" sz="2400" dirty="0"/>
              <a:t> put s </a:t>
            </a:r>
            <a:r>
              <a:rPr lang="en-US" sz="2400" dirty="0" err="1"/>
              <a:t>Europassom</a:t>
            </a:r>
            <a:endParaRPr lang="en-US" sz="240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/>
          </p:nvPr>
        </p:nvSpPr>
        <p:spPr/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407" y="1883654"/>
            <a:ext cx="7464567" cy="497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4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Sveučilišni</a:t>
            </a:r>
            <a:r>
              <a:rPr lang="en-US" sz="3600" dirty="0"/>
              <a:t> put s </a:t>
            </a:r>
            <a:r>
              <a:rPr lang="en-US" sz="3600" dirty="0" err="1"/>
              <a:t>Europassom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4294967295"/>
          </p:nvPr>
        </p:nvSpPr>
        <p:spPr>
          <a:xfrm>
            <a:off x="381098" y="2257424"/>
            <a:ext cx="10515600" cy="36815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Gdje</a:t>
            </a:r>
            <a:r>
              <a:rPr lang="en-US" sz="2800" dirty="0"/>
              <a:t> Europass </a:t>
            </a:r>
            <a:r>
              <a:rPr lang="en-US" sz="2800" dirty="0" err="1"/>
              <a:t>može</a:t>
            </a:r>
            <a:r>
              <a:rPr lang="en-US" sz="2800" dirty="0"/>
              <a:t> </a:t>
            </a:r>
            <a:r>
              <a:rPr lang="en-US" sz="2800" dirty="0" err="1"/>
              <a:t>podržati</a:t>
            </a:r>
            <a:r>
              <a:rPr lang="en-US" sz="2800" dirty="0"/>
              <a:t> </a:t>
            </a:r>
            <a:r>
              <a:rPr lang="en-US" sz="2800" dirty="0" err="1"/>
              <a:t>studente</a:t>
            </a:r>
            <a:r>
              <a:rPr lang="en-US" sz="2800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Gdje</a:t>
            </a:r>
            <a:r>
              <a:rPr lang="en-US" sz="2800" dirty="0"/>
              <a:t> </a:t>
            </a:r>
            <a:r>
              <a:rPr lang="en-US" sz="2800" dirty="0" err="1"/>
              <a:t>počinje</a:t>
            </a:r>
            <a:r>
              <a:rPr lang="en-US" sz="2800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Kako</a:t>
            </a:r>
            <a:r>
              <a:rPr lang="en-US" sz="2800" dirty="0"/>
              <a:t> to </a:t>
            </a:r>
            <a:r>
              <a:rPr lang="en-US" sz="2800" dirty="0" err="1"/>
              <a:t>može</a:t>
            </a:r>
            <a:r>
              <a:rPr lang="en-US" sz="2800" dirty="0"/>
              <a:t> </a:t>
            </a:r>
            <a:r>
              <a:rPr lang="en-US" sz="2800" dirty="0" err="1"/>
              <a:t>biti</a:t>
            </a:r>
            <a:r>
              <a:rPr lang="en-US" sz="2800" dirty="0"/>
              <a:t> </a:t>
            </a:r>
            <a:r>
              <a:rPr lang="en-US" sz="2800" dirty="0" err="1"/>
              <a:t>korisno</a:t>
            </a:r>
            <a:r>
              <a:rPr lang="en-US" sz="2800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Kako</a:t>
            </a:r>
            <a:r>
              <a:rPr lang="en-US" sz="2800" dirty="0"/>
              <a:t> </a:t>
            </a:r>
            <a:r>
              <a:rPr lang="en-US" sz="2800" dirty="0" err="1"/>
              <a:t>može</a:t>
            </a:r>
            <a:r>
              <a:rPr lang="en-US" sz="2800" dirty="0"/>
              <a:t> </a:t>
            </a:r>
            <a:r>
              <a:rPr lang="en-US" sz="2800" dirty="0" err="1"/>
              <a:t>podržati</a:t>
            </a:r>
            <a:r>
              <a:rPr lang="en-US" sz="2800" dirty="0"/>
              <a:t> </a:t>
            </a:r>
            <a:r>
              <a:rPr lang="en-US" sz="2800" dirty="0" err="1"/>
              <a:t>cjeloživotno</a:t>
            </a:r>
            <a:r>
              <a:rPr lang="en-US" sz="2800" dirty="0"/>
              <a:t> </a:t>
            </a:r>
            <a:r>
              <a:rPr lang="en-US" sz="2800" dirty="0" err="1"/>
              <a:t>učenje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prve</a:t>
            </a:r>
            <a:r>
              <a:rPr lang="en-US" sz="2800" dirty="0"/>
              <a:t> </a:t>
            </a:r>
            <a:r>
              <a:rPr lang="en-US" sz="2800" dirty="0" err="1"/>
              <a:t>korake</a:t>
            </a:r>
            <a:r>
              <a:rPr lang="en-US" sz="2800" dirty="0"/>
              <a:t> u </a:t>
            </a:r>
            <a:r>
              <a:rPr lang="en-US" sz="2800" dirty="0" err="1"/>
              <a:t>njihovoj</a:t>
            </a:r>
            <a:r>
              <a:rPr lang="en-US" sz="2800" dirty="0"/>
              <a:t> </a:t>
            </a:r>
            <a:r>
              <a:rPr lang="en-US" sz="2800" dirty="0" err="1"/>
              <a:t>novoj</a:t>
            </a:r>
            <a:r>
              <a:rPr lang="en-US" sz="2800" dirty="0"/>
              <a:t> </a:t>
            </a:r>
            <a:r>
              <a:rPr lang="en-US" sz="2800" dirty="0" err="1"/>
              <a:t>karijeri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171563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Storyboard Layou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toryboard Layou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CE72BBCDDDAF4A8824BB466A490A9C" ma:contentTypeVersion="6" ma:contentTypeDescription="Create a new document." ma:contentTypeScope="" ma:versionID="5ca5cf0da95f9740b3b1c1e0320b84e3">
  <xsd:schema xmlns:xsd="http://www.w3.org/2001/XMLSchema" xmlns:xs="http://www.w3.org/2001/XMLSchema" xmlns:p="http://schemas.microsoft.com/office/2006/metadata/properties" xmlns:ns2="f7bb8512-91eb-4bfd-be42-d6f021407e9a" xmlns:ns3="144c03d0-0f03-451f-9d46-5279004462a4" targetNamespace="http://schemas.microsoft.com/office/2006/metadata/properties" ma:root="true" ma:fieldsID="40810d3c8e2fc67f2fa851992047db77" ns2:_="" ns3:_="">
    <xsd:import namespace="f7bb8512-91eb-4bfd-be42-d6f021407e9a"/>
    <xsd:import namespace="144c03d0-0f03-451f-9d46-5279004462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bb8512-91eb-4bfd-be42-d6f021407e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4c03d0-0f03-451f-9d46-5279004462a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7A263C0-B6A2-43DF-8DAE-1D8F2E4BC5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bb8512-91eb-4bfd-be42-d6f021407e9a"/>
    <ds:schemaRef ds:uri="144c03d0-0f03-451f-9d46-5279004462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AF842E1-B6C2-4690-BCCF-4020AC2445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043FB3-DD3C-460D-A66C-7BE9F04EBCAD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1707</TotalTime>
  <Words>772</Words>
  <Application>Microsoft Office PowerPoint</Application>
  <PresentationFormat>Widescreen</PresentationFormat>
  <Paragraphs>126</Paragraphs>
  <Slides>45</Slides>
  <Notes>7</Notes>
  <HiddenSlides>1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Arial</vt:lpstr>
      <vt:lpstr>Calibri</vt:lpstr>
      <vt:lpstr>Calibri Light</vt:lpstr>
      <vt:lpstr>EC Square Sans Pro</vt:lpstr>
      <vt:lpstr>Lato</vt:lpstr>
      <vt:lpstr>Noto Sans SemBd</vt:lpstr>
      <vt:lpstr>Open Sans</vt:lpstr>
      <vt:lpstr>Open Sans Light</vt:lpstr>
      <vt:lpstr>Verdana</vt:lpstr>
      <vt:lpstr>Wingdings</vt:lpstr>
      <vt:lpstr>Storyboard Layouts</vt:lpstr>
      <vt:lpstr>1_Storyboard Layouts</vt:lpstr>
      <vt:lpstr>PowerPoint Presentation</vt:lpstr>
      <vt:lpstr>1. EUROPEAN YEAR OF SKILLS</vt:lpstr>
      <vt:lpstr>Počela je Europska godina vještina!</vt:lpstr>
      <vt:lpstr>PowerPoint Presentation</vt:lpstr>
      <vt:lpstr>PowerPoint Presentation</vt:lpstr>
      <vt:lpstr>PowerPoint Presentation</vt:lpstr>
      <vt:lpstr>Marta’s journey with Europass</vt:lpstr>
      <vt:lpstr>PowerPoint Presentation</vt:lpstr>
      <vt:lpstr>Sveučilišni put s Europassom</vt:lpstr>
      <vt:lpstr>PowerPoint Presentation</vt:lpstr>
      <vt:lpstr>PowerPoint Presentation</vt:lpstr>
      <vt:lpstr>Simulacija korištenja Europassa u malim i srednjim poduzećima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DigSAT u Europassu</vt:lpstr>
      <vt:lpstr>DigSAT u Europassu</vt:lpstr>
      <vt:lpstr>DigSAT u Europassu</vt:lpstr>
      <vt:lpstr>DigSAT u Europassu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Izvori informacija i dodatna literatura</vt:lpstr>
      <vt:lpstr>PowerPoint Presentation</vt:lpstr>
    </vt:vector>
  </TitlesOfParts>
  <Company>Ecorys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Bernard</dc:creator>
  <cp:lastModifiedBy>Windows User</cp:lastModifiedBy>
  <cp:revision>163</cp:revision>
  <dcterms:created xsi:type="dcterms:W3CDTF">2020-02-06T09:00:40Z</dcterms:created>
  <dcterms:modified xsi:type="dcterms:W3CDTF">2023-11-17T08:18:31Z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0x0101006BCE72BBCDDDAF4A8824BB466A490A9C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2023-08-24T09:38:13Z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0cc0b1f4-42dc-4da0-afa0-af62ca800411</vt:lpwstr>
  </property>
  <property fmtid="{D5CDD505-2E9C-101B-9397-08002B2CF9AE}" pid="9" name="MSIP_Label_6bd9ddd1-4d20-43f6-abfa-fc3c07406f94_ContentBits">
    <vt:lpwstr>0</vt:lpwstr>
  </property>
</Properties>
</file>