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0"/>
  </p:notesMasterIdLst>
  <p:sldIdLst>
    <p:sldId id="256" r:id="rId2"/>
    <p:sldId id="257" r:id="rId3"/>
    <p:sldId id="282" r:id="rId4"/>
    <p:sldId id="277" r:id="rId5"/>
    <p:sldId id="283" r:id="rId6"/>
    <p:sldId id="284" r:id="rId7"/>
    <p:sldId id="279" r:id="rId8"/>
    <p:sldId id="258" r:id="rId9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38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37" autoAdjust="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7EAACB-E132-4DDA-AD12-96CA04B20F7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42878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685800" y="2278063"/>
            <a:ext cx="77724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1D538B"/>
          </a:solidFill>
          <a:ln w="9525">
            <a:solidFill>
              <a:srgbClr val="1D538B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 flipV="1">
            <a:off x="609600" y="6308725"/>
            <a:ext cx="7924800" cy="0"/>
          </a:xfrm>
          <a:prstGeom prst="line">
            <a:avLst/>
          </a:prstGeom>
          <a:noFill/>
          <a:ln w="3175">
            <a:solidFill>
              <a:srgbClr val="1D538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pic>
        <p:nvPicPr>
          <p:cNvPr id="5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62"/>
            <a:ext cx="9144000" cy="110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389188"/>
            <a:ext cx="7772400" cy="1471612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hr-HR" noProof="0" smtClean="0"/>
              <a:t>Click to edit Master 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92863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92863"/>
            <a:ext cx="2895600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92863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fld id="{76D6313E-CC0F-4D0F-A35D-24CD9B6BADB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14282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8C7CD1-3077-4D9D-906A-5BC67FBF34A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0967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1125538"/>
            <a:ext cx="2001837" cy="463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1125538"/>
            <a:ext cx="5854700" cy="463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127C59-612D-4678-9A04-2AC696113EB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818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136E7-3485-42FF-808E-82E57A617F5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4279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8CC219-5DF7-4A54-ABBE-59D12C94F7F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1139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916113"/>
            <a:ext cx="3924300" cy="3844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916113"/>
            <a:ext cx="3924300" cy="3844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82D9CB-CEC8-4157-96EE-7366F432B6C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9174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66C69-CEBB-4151-BCAD-05DA6537F7C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9961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327B5B-805B-499B-8045-7411A57CBAF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2557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890BF-7D30-45CD-93EE-CEAD6051807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7058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859791-3F43-48A5-92D3-67CFFECA64DF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9483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711036-6F14-4FA6-B5A9-FF68F9CA286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8008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1125538"/>
            <a:ext cx="80010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916113"/>
            <a:ext cx="8001000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Click to edit Master text styles</a:t>
            </a:r>
          </a:p>
          <a:p>
            <a:pPr lvl="1"/>
            <a:r>
              <a:rPr lang="hr-HR" altLang="en-US" smtClean="0"/>
              <a:t>Second level</a:t>
            </a:r>
          </a:p>
          <a:p>
            <a:pPr lvl="2"/>
            <a:r>
              <a:rPr lang="hr-HR" altLang="en-US" smtClean="0"/>
              <a:t>Third level</a:t>
            </a:r>
          </a:p>
          <a:p>
            <a:pPr lvl="3"/>
            <a:r>
              <a:rPr lang="hr-HR" altLang="en-US" smtClean="0"/>
              <a:t>Fourth level</a:t>
            </a:r>
          </a:p>
          <a:p>
            <a:pPr lvl="4"/>
            <a:r>
              <a:rPr lang="hr-HR" altLang="en-US" smtClean="0"/>
              <a:t>Fifth level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677988"/>
            <a:ext cx="7958138" cy="9525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9072563 h 1000"/>
              <a:gd name="T6" fmla="*/ 0 w 1000"/>
              <a:gd name="T7" fmla="*/ 907256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1D538B"/>
          </a:solidFill>
          <a:ln w="9525">
            <a:solidFill>
              <a:srgbClr val="1D538B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89688"/>
            <a:ext cx="19812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1D538B"/>
                </a:solidFill>
              </a:defRPr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9688"/>
            <a:ext cx="28956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1D538B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9688"/>
            <a:ext cx="19812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1D538B"/>
                </a:solidFill>
              </a:defRPr>
            </a:lvl1pPr>
          </a:lstStyle>
          <a:p>
            <a:fld id="{B0AE1A05-11E0-4A8F-938B-7EA48FDC16D4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1032" name="Picture 2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62"/>
            <a:ext cx="9144000" cy="110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o"/>
        <a:defRPr sz="2800">
          <a:solidFill>
            <a:srgbClr val="1D538B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n"/>
        <a:defRPr sz="2600">
          <a:solidFill>
            <a:srgbClr val="1D538B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o"/>
        <a:defRPr sz="2300">
          <a:solidFill>
            <a:srgbClr val="1D538B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n"/>
        <a:defRPr sz="2000">
          <a:solidFill>
            <a:srgbClr val="1D538B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§"/>
        <a:defRPr sz="2000">
          <a:solidFill>
            <a:srgbClr val="1D538B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492896"/>
            <a:ext cx="7772400" cy="4248472"/>
          </a:xfrm>
        </p:spPr>
        <p:txBody>
          <a:bodyPr/>
          <a:lstStyle/>
          <a:p>
            <a:pPr algn="r" eaLnBrk="1" hangingPunct="1">
              <a:defRPr/>
            </a:pPr>
            <a:r>
              <a:rPr lang="sr-Latn-RS" sz="3200" b="1" dirty="0" smtClean="0"/>
              <a:t/>
            </a:r>
            <a:br>
              <a:rPr lang="sr-Latn-RS" sz="3200" b="1" dirty="0" smtClean="0"/>
            </a:br>
            <a:r>
              <a:rPr lang="hr-HR" sz="3200" b="1" dirty="0" err="1">
                <a:effectLst/>
              </a:rPr>
              <a:t>Europass</a:t>
            </a:r>
            <a:r>
              <a:rPr lang="hr-HR" sz="3200" b="1" dirty="0">
                <a:effectLst/>
              </a:rPr>
              <a:t> prilog svjedodžbi i planovi za budućnost</a:t>
            </a:r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1400" dirty="0" smtClean="0"/>
              <a:t>Predstavljanje </a:t>
            </a:r>
            <a:r>
              <a:rPr lang="sr-Latn-RS" sz="1400" dirty="0"/>
              <a:t>europskih alata Europass za bilježenje vještina</a:t>
            </a:r>
            <a:br>
              <a:rPr lang="sr-Latn-RS" sz="1400" dirty="0"/>
            </a:br>
            <a:r>
              <a:rPr lang="sr-Latn-RS" sz="1400" dirty="0"/>
              <a:t>dionicima Hrvatskoga kvalifikacijskog okvira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1400" dirty="0" smtClean="0"/>
              <a:t/>
            </a:r>
            <a:br>
              <a:rPr lang="sr-Latn-RS" sz="1400" dirty="0" smtClean="0"/>
            </a:br>
            <a:r>
              <a:rPr lang="sr-Latn-RS" sz="1400" dirty="0" smtClean="0"/>
              <a:t/>
            </a:r>
            <a:br>
              <a:rPr lang="sr-Latn-RS" sz="1400" dirty="0" smtClean="0"/>
            </a:br>
            <a:r>
              <a:rPr lang="sr-Latn-RS" sz="1400" b="1" dirty="0" smtClean="0">
                <a:solidFill>
                  <a:srgbClr val="C00000"/>
                </a:solidFill>
              </a:rPr>
              <a:t>Zagreb, 17. studenoga 2023.</a:t>
            </a:r>
            <a:r>
              <a:rPr lang="sr-Latn-RS" sz="1400" b="1" dirty="0">
                <a:solidFill>
                  <a:srgbClr val="C00000"/>
                </a:solidFill>
              </a:rPr>
              <a:t/>
            </a:r>
            <a:br>
              <a:rPr lang="sr-Latn-RS" sz="1400" b="1" dirty="0">
                <a:solidFill>
                  <a:srgbClr val="C00000"/>
                </a:solidFill>
              </a:rPr>
            </a:br>
            <a:r>
              <a:rPr lang="sr-Latn-RS" sz="1600" dirty="0" smtClean="0">
                <a:solidFill>
                  <a:srgbClr val="C00000"/>
                </a:solidFill>
              </a:rPr>
              <a:t/>
            </a:r>
            <a:br>
              <a:rPr lang="sr-Latn-RS" sz="1600" dirty="0" smtClean="0">
                <a:solidFill>
                  <a:srgbClr val="C00000"/>
                </a:solidFill>
              </a:rPr>
            </a:br>
            <a:r>
              <a:rPr lang="sr-Latn-RS" sz="1400" b="1" dirty="0" smtClean="0"/>
              <a:t>Andreja Uroić Landekić</a:t>
            </a:r>
            <a:r>
              <a:rPr lang="sr-Latn-RS" sz="1400" b="1" dirty="0"/>
              <a:t/>
            </a:r>
            <a:br>
              <a:rPr lang="sr-Latn-RS" sz="1400" b="1" dirty="0"/>
            </a:br>
            <a:r>
              <a:rPr lang="sr-Latn-RS" sz="1400" dirty="0"/>
              <a:t>  </a:t>
            </a:r>
            <a:r>
              <a:rPr lang="sr-Latn-RS" sz="1400" dirty="0" smtClean="0"/>
              <a:t>Voditeljica Odjela </a:t>
            </a:r>
            <a:r>
              <a:rPr lang="sr-Latn-RS" sz="1400" smtClean="0"/>
              <a:t>za </a:t>
            </a:r>
            <a:r>
              <a:rPr lang="sr-Latn-RS" sz="1400" smtClean="0"/>
              <a:t>promociju </a:t>
            </a:r>
            <a:r>
              <a:rPr lang="sr-Latn-RS" sz="1400" dirty="0" smtClean="0"/>
              <a:t>strukovnog obrazovanja, MZO</a:t>
            </a:r>
            <a:r>
              <a:rPr lang="sr-Latn-RS" sz="1800" b="1" dirty="0" smtClean="0"/>
              <a:t/>
            </a:r>
            <a:br>
              <a:rPr lang="sr-Latn-RS" sz="1800" b="1" dirty="0" smtClean="0"/>
            </a:br>
            <a:r>
              <a:rPr lang="sr-Latn-RS" sz="1800" b="1" dirty="0"/>
              <a:t/>
            </a:r>
            <a:br>
              <a:rPr lang="sr-Latn-RS" sz="1800" b="1" dirty="0"/>
            </a:br>
            <a:endParaRPr lang="sr-Latn-RS" sz="12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052736"/>
            <a:ext cx="8729761" cy="576063"/>
          </a:xfrm>
        </p:spPr>
        <p:txBody>
          <a:bodyPr/>
          <a:lstStyle/>
          <a:p>
            <a:pPr eaLnBrk="1" hangingPunct="1">
              <a:defRPr/>
            </a:pPr>
            <a:r>
              <a:rPr lang="sr-Latn-RS" sz="2400" dirty="0" smtClean="0">
                <a:solidFill>
                  <a:srgbClr val="C00000"/>
                </a:solidFill>
              </a:rPr>
              <a:t>Europass prilog svjedodžbi - svrha</a:t>
            </a:r>
          </a:p>
        </p:txBody>
      </p:sp>
      <p:sp>
        <p:nvSpPr>
          <p:cNvPr id="6" name="Flowchart: Alternate Process 5"/>
          <p:cNvSpPr/>
          <p:nvPr/>
        </p:nvSpPr>
        <p:spPr>
          <a:xfrm>
            <a:off x="323528" y="1922284"/>
            <a:ext cx="4585026" cy="1205763"/>
          </a:xfrm>
          <a:prstGeom prst="flowChartAlternateProcess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1. </a:t>
            </a:r>
            <a:r>
              <a:rPr lang="hr-HR" b="1" dirty="0" smtClean="0"/>
              <a:t>razumijevanje</a:t>
            </a:r>
            <a:r>
              <a:rPr lang="hr-HR" b="1" dirty="0"/>
              <a:t>, uspoređivanje i vrednovanje kvalifikacija </a:t>
            </a:r>
            <a:r>
              <a:rPr lang="hr-HR" dirty="0"/>
              <a:t>u strukovnom obrazovanju na međunarodnoj razini</a:t>
            </a:r>
          </a:p>
        </p:txBody>
      </p:sp>
      <p:sp>
        <p:nvSpPr>
          <p:cNvPr id="10" name="Flowchart: Alternate Process 9"/>
          <p:cNvSpPr/>
          <p:nvPr/>
        </p:nvSpPr>
        <p:spPr>
          <a:xfrm>
            <a:off x="4427984" y="3505912"/>
            <a:ext cx="4585026" cy="1368151"/>
          </a:xfrm>
          <a:prstGeom prst="flowChartAlternateProcess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2. omogućavanje </a:t>
            </a:r>
            <a:r>
              <a:rPr lang="hr-HR" b="1" dirty="0" smtClean="0"/>
              <a:t>usporedbe </a:t>
            </a:r>
            <a:r>
              <a:rPr lang="hr-HR" b="1" dirty="0"/>
              <a:t>znanja i vještina</a:t>
            </a:r>
            <a:r>
              <a:rPr lang="hr-HR" dirty="0"/>
              <a:t> stečenih u različitim obrazovnim sustavima u Europi</a:t>
            </a:r>
          </a:p>
        </p:txBody>
      </p:sp>
      <p:sp>
        <p:nvSpPr>
          <p:cNvPr id="11" name="Flowchart: Alternate Process 10"/>
          <p:cNvSpPr/>
          <p:nvPr/>
        </p:nvSpPr>
        <p:spPr>
          <a:xfrm>
            <a:off x="299928" y="5157192"/>
            <a:ext cx="4585026" cy="1368151"/>
          </a:xfrm>
          <a:prstGeom prst="flowChartAlternateProcess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3. </a:t>
            </a:r>
            <a:r>
              <a:rPr lang="hr-HR" b="1" dirty="0" smtClean="0"/>
              <a:t>informiranje poslodavaca </a:t>
            </a:r>
            <a:r>
              <a:rPr lang="hr-HR" b="1" dirty="0"/>
              <a:t>i </a:t>
            </a:r>
            <a:r>
              <a:rPr lang="hr-HR" b="1" dirty="0" smtClean="0"/>
              <a:t>obrazovnih ustanova o profilu </a:t>
            </a:r>
            <a:r>
              <a:rPr lang="hr-HR" b="1" dirty="0"/>
              <a:t>vještina i kompetencija </a:t>
            </a:r>
            <a:r>
              <a:rPr lang="hr-HR" dirty="0"/>
              <a:t>učenika stečenih tijekom strukovnog obrazovanja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052736"/>
            <a:ext cx="8729761" cy="720080"/>
          </a:xfrm>
        </p:spPr>
        <p:txBody>
          <a:bodyPr/>
          <a:lstStyle/>
          <a:p>
            <a:pPr eaLnBrk="1" hangingPunct="1">
              <a:defRPr/>
            </a:pPr>
            <a:r>
              <a:rPr lang="sr-Latn-RS" sz="2400" dirty="0">
                <a:solidFill>
                  <a:srgbClr val="C00000"/>
                </a:solidFill>
              </a:rPr>
              <a:t>Europass prilog svjedodžbi </a:t>
            </a:r>
            <a:r>
              <a:rPr lang="sr-Latn-RS" sz="2400" dirty="0" smtClean="0">
                <a:solidFill>
                  <a:srgbClr val="C00000"/>
                </a:solidFill>
              </a:rPr>
              <a:t>– </a:t>
            </a:r>
            <a:r>
              <a:rPr lang="sr-Latn-RS" sz="2400" dirty="0">
                <a:solidFill>
                  <a:srgbClr val="C00000"/>
                </a:solidFill>
              </a:rPr>
              <a:t>kome je namijenjen</a:t>
            </a:r>
            <a:endParaRPr lang="sr-Latn-RS" sz="2400" dirty="0" smtClean="0">
              <a:solidFill>
                <a:srgbClr val="C00000"/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395536" y="3224826"/>
            <a:ext cx="2160240" cy="1920516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/>
              <a:t>učenicima završnih razreda srednjih strukovnih </a:t>
            </a:r>
            <a:r>
              <a:rPr lang="hr-HR" b="1" dirty="0" smtClean="0"/>
              <a:t>škola</a:t>
            </a:r>
            <a:endParaRPr lang="hr-HR" b="1" dirty="0"/>
          </a:p>
        </p:txBody>
      </p:sp>
      <p:sp>
        <p:nvSpPr>
          <p:cNvPr id="3" name="Right Arrow 2"/>
          <p:cNvSpPr/>
          <p:nvPr/>
        </p:nvSpPr>
        <p:spPr>
          <a:xfrm rot="18822793">
            <a:off x="2804687" y="3059664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Flowchart: Alternate Process 6"/>
          <p:cNvSpPr/>
          <p:nvPr/>
        </p:nvSpPr>
        <p:spPr>
          <a:xfrm>
            <a:off x="3995936" y="1878112"/>
            <a:ext cx="4769321" cy="1622896"/>
          </a:xfrm>
          <a:prstGeom prst="flowChartAlternateProcess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Radi zadovoljavanja potreba </a:t>
            </a:r>
            <a:r>
              <a:rPr lang="hr-HR" dirty="0"/>
              <a:t>učenika za mobilnošću, nastavkom obrazovanja ili zapošljavanjem</a:t>
            </a:r>
            <a:endParaRPr lang="hr-HR" sz="1600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4355976" y="4869160"/>
            <a:ext cx="4184860" cy="1686408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izdaje se uz svjedodžbu </a:t>
            </a:r>
            <a:r>
              <a:rPr lang="hr-HR" dirty="0"/>
              <a:t>o završnome </a:t>
            </a:r>
            <a:r>
              <a:rPr lang="hr-HR" dirty="0" smtClean="0"/>
              <a:t>radu – </a:t>
            </a:r>
            <a:r>
              <a:rPr lang="hr-HR" b="1" dirty="0" smtClean="0"/>
              <a:t>dopuna svjedodžbi o završnome radu</a:t>
            </a:r>
            <a:endParaRPr lang="hr-HR" b="1" dirty="0"/>
          </a:p>
        </p:txBody>
      </p:sp>
      <p:sp>
        <p:nvSpPr>
          <p:cNvPr id="10" name="Right Arrow 9"/>
          <p:cNvSpPr/>
          <p:nvPr/>
        </p:nvSpPr>
        <p:spPr>
          <a:xfrm rot="5400000">
            <a:off x="5891392" y="3942768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770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052736"/>
            <a:ext cx="8729761" cy="720080"/>
          </a:xfrm>
        </p:spPr>
        <p:txBody>
          <a:bodyPr/>
          <a:lstStyle/>
          <a:p>
            <a:pPr eaLnBrk="1" hangingPunct="1">
              <a:defRPr/>
            </a:pPr>
            <a:r>
              <a:rPr lang="sr-Latn-RS" sz="2400" dirty="0">
                <a:solidFill>
                  <a:srgbClr val="C00000"/>
                </a:solidFill>
              </a:rPr>
              <a:t>Europass prilog svjedodžbi </a:t>
            </a:r>
            <a:r>
              <a:rPr lang="sr-Latn-RS" sz="2400" dirty="0" smtClean="0">
                <a:solidFill>
                  <a:srgbClr val="C00000"/>
                </a:solidFill>
              </a:rPr>
              <a:t>– sadržaj</a:t>
            </a:r>
          </a:p>
        </p:txBody>
      </p:sp>
      <p:sp>
        <p:nvSpPr>
          <p:cNvPr id="6" name="Flowchart: Alternate Process 5"/>
          <p:cNvSpPr/>
          <p:nvPr/>
        </p:nvSpPr>
        <p:spPr>
          <a:xfrm>
            <a:off x="129183" y="1916832"/>
            <a:ext cx="5225665" cy="864096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Od školske godine 2014./2015. </a:t>
            </a:r>
            <a:r>
              <a:rPr lang="hr-HR" b="1" dirty="0" smtClean="0"/>
              <a:t>izrađuje </a:t>
            </a:r>
            <a:r>
              <a:rPr lang="hr-HR" b="1" dirty="0"/>
              <a:t>se na hrvatskome i engleskome jeziku </a:t>
            </a:r>
          </a:p>
        </p:txBody>
      </p:sp>
      <p:sp>
        <p:nvSpPr>
          <p:cNvPr id="3" name="Right Arrow 2"/>
          <p:cNvSpPr/>
          <p:nvPr/>
        </p:nvSpPr>
        <p:spPr>
          <a:xfrm>
            <a:off x="4683959" y="4971058"/>
            <a:ext cx="670889" cy="372268"/>
          </a:xfrm>
          <a:prstGeom prst="rightArrow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770" y="1916832"/>
            <a:ext cx="3404592" cy="4626514"/>
          </a:xfrm>
          <a:prstGeom prst="rect">
            <a:avLst/>
          </a:prstGeom>
        </p:spPr>
      </p:pic>
      <p:sp>
        <p:nvSpPr>
          <p:cNvPr id="9" name="Flowchart: Alternate Process 8"/>
          <p:cNvSpPr/>
          <p:nvPr/>
        </p:nvSpPr>
        <p:spPr>
          <a:xfrm>
            <a:off x="395536" y="3645024"/>
            <a:ext cx="4074712" cy="3024336"/>
          </a:xfrm>
          <a:prstGeom prst="flowChartAlternateProcess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hr-HR" dirty="0"/>
              <a:t>N</a:t>
            </a:r>
            <a:r>
              <a:rPr lang="hr-HR" dirty="0" smtClean="0"/>
              <a:t>aziv </a:t>
            </a:r>
            <a:r>
              <a:rPr lang="hr-HR" dirty="0"/>
              <a:t>kvalifikacije i prijevod </a:t>
            </a:r>
            <a:r>
              <a:rPr lang="hr-HR" dirty="0" smtClean="0"/>
              <a:t>naziva kvalifikacije na </a:t>
            </a:r>
            <a:r>
              <a:rPr lang="hr-HR" dirty="0"/>
              <a:t>engleski </a:t>
            </a:r>
            <a:r>
              <a:rPr lang="hr-HR" dirty="0" smtClean="0"/>
              <a:t>jezik</a:t>
            </a:r>
          </a:p>
          <a:p>
            <a:pPr marL="285750" indent="-285750">
              <a:buFontTx/>
              <a:buChar char="-"/>
            </a:pPr>
            <a:r>
              <a:rPr lang="hr-HR" dirty="0" smtClean="0"/>
              <a:t>Profil vještina i kompetencija</a:t>
            </a:r>
          </a:p>
          <a:p>
            <a:pPr marL="742950" lvl="1" indent="-285750">
              <a:buFontTx/>
              <a:buChar char="-"/>
            </a:pPr>
            <a:r>
              <a:rPr lang="hr-HR" dirty="0" smtClean="0"/>
              <a:t>popis općeobrazovnih i strukovnih </a:t>
            </a:r>
            <a:r>
              <a:rPr lang="hr-HR" dirty="0"/>
              <a:t>kompetencija </a:t>
            </a:r>
            <a:endParaRPr lang="hr-HR" dirty="0" smtClean="0"/>
          </a:p>
          <a:p>
            <a:pPr marL="285750" indent="-285750"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opis </a:t>
            </a:r>
            <a:r>
              <a:rPr lang="hr-HR" dirty="0"/>
              <a:t>zanimanja koja se stečenom kvalifikacijom mogu obavljati</a:t>
            </a:r>
            <a:endParaRPr lang="hr-HR" sz="1600" dirty="0" smtClean="0"/>
          </a:p>
        </p:txBody>
      </p:sp>
      <p:sp>
        <p:nvSpPr>
          <p:cNvPr id="7" name="Right Arrow 6"/>
          <p:cNvSpPr/>
          <p:nvPr/>
        </p:nvSpPr>
        <p:spPr>
          <a:xfrm rot="5400000">
            <a:off x="2097447" y="3026842"/>
            <a:ext cx="670889" cy="372268"/>
          </a:xfrm>
          <a:prstGeom prst="rightArrow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936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052736"/>
            <a:ext cx="8729761" cy="720080"/>
          </a:xfrm>
        </p:spPr>
        <p:txBody>
          <a:bodyPr/>
          <a:lstStyle/>
          <a:p>
            <a:pPr eaLnBrk="1" hangingPunct="1">
              <a:defRPr/>
            </a:pPr>
            <a:r>
              <a:rPr lang="sr-Latn-RS" sz="2400" dirty="0">
                <a:solidFill>
                  <a:srgbClr val="C00000"/>
                </a:solidFill>
              </a:rPr>
              <a:t>Europass prilog svjedodžbi </a:t>
            </a:r>
            <a:r>
              <a:rPr lang="sr-Latn-RS" sz="2400" dirty="0" smtClean="0">
                <a:solidFill>
                  <a:srgbClr val="C00000"/>
                </a:solidFill>
              </a:rPr>
              <a:t>– sadržaj</a:t>
            </a:r>
          </a:p>
        </p:txBody>
      </p:sp>
      <p:sp>
        <p:nvSpPr>
          <p:cNvPr id="3" name="Right Arrow 2"/>
          <p:cNvSpPr/>
          <p:nvPr/>
        </p:nvSpPr>
        <p:spPr>
          <a:xfrm>
            <a:off x="4470875" y="3913616"/>
            <a:ext cx="670889" cy="372268"/>
          </a:xfrm>
          <a:prstGeom prst="rightArrow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4680" y="1772816"/>
            <a:ext cx="3689320" cy="4896544"/>
          </a:xfrm>
          <a:prstGeom prst="rect">
            <a:avLst/>
          </a:prstGeom>
        </p:spPr>
      </p:pic>
      <p:sp>
        <p:nvSpPr>
          <p:cNvPr id="9" name="Flowchart: Alternate Process 8"/>
          <p:cNvSpPr/>
          <p:nvPr/>
        </p:nvSpPr>
        <p:spPr>
          <a:xfrm>
            <a:off x="156336" y="1988840"/>
            <a:ext cx="4001623" cy="4680520"/>
          </a:xfrm>
          <a:prstGeom prst="flowChartAlternateProcess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hr-HR" dirty="0" smtClean="0"/>
              <a:t>Trajanje </a:t>
            </a:r>
            <a:r>
              <a:rPr lang="hr-HR" dirty="0"/>
              <a:t>obrazovanja za određenu </a:t>
            </a:r>
            <a:r>
              <a:rPr lang="hr-HR" dirty="0" smtClean="0"/>
              <a:t>kvalifikaciju</a:t>
            </a:r>
          </a:p>
          <a:p>
            <a:pPr marL="285750" indent="-285750">
              <a:buFontTx/>
              <a:buChar char="-"/>
            </a:pPr>
            <a:r>
              <a:rPr lang="hr-HR" dirty="0" smtClean="0"/>
              <a:t>Vrsta </a:t>
            </a:r>
            <a:r>
              <a:rPr lang="hr-HR" dirty="0"/>
              <a:t>i </a:t>
            </a:r>
            <a:r>
              <a:rPr lang="hr-HR" dirty="0" smtClean="0"/>
              <a:t>razina kvalifikacije</a:t>
            </a:r>
          </a:p>
          <a:p>
            <a:pPr marL="285750" indent="-285750">
              <a:buFontTx/>
              <a:buChar char="-"/>
            </a:pPr>
            <a:r>
              <a:rPr lang="hr-HR" dirty="0" err="1"/>
              <a:t>O</a:t>
            </a:r>
            <a:r>
              <a:rPr lang="hr-HR" dirty="0" err="1" smtClean="0"/>
              <a:t>pisnice</a:t>
            </a:r>
            <a:r>
              <a:rPr lang="hr-HR" dirty="0" smtClean="0"/>
              <a:t> </a:t>
            </a:r>
            <a:r>
              <a:rPr lang="hr-HR" dirty="0"/>
              <a:t>sustava obrazovanja u </a:t>
            </a:r>
            <a:r>
              <a:rPr lang="hr-HR" dirty="0" smtClean="0"/>
              <a:t>RH </a:t>
            </a:r>
          </a:p>
          <a:p>
            <a:pPr marL="285750" indent="-285750">
              <a:buFontTx/>
              <a:buChar char="-"/>
            </a:pPr>
            <a:r>
              <a:rPr lang="hr-HR" dirty="0"/>
              <a:t>O</a:t>
            </a:r>
            <a:r>
              <a:rPr lang="hr-HR" dirty="0" smtClean="0"/>
              <a:t>pći </a:t>
            </a:r>
            <a:r>
              <a:rPr lang="hr-HR" dirty="0"/>
              <a:t>podaci o stjecanju kvalifikacije sa sastavnicama strukovnog kurikuluma kroz sve godine obrazovanja, </a:t>
            </a:r>
            <a:r>
              <a:rPr lang="hr-HR" u="sng" dirty="0"/>
              <a:t>s posebnim naglaskom na praktičnu nastavu i vježbe u strukovnom dijelu, izraženo brojčano i u postotku.</a:t>
            </a:r>
          </a:p>
        </p:txBody>
      </p:sp>
    </p:spTree>
    <p:extLst>
      <p:ext uri="{BB962C8B-B14F-4D97-AF65-F5344CB8AC3E}">
        <p14:creationId xmlns:p14="http://schemas.microsoft.com/office/powerpoint/2010/main" val="261253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052736"/>
            <a:ext cx="8729761" cy="720080"/>
          </a:xfrm>
        </p:spPr>
        <p:txBody>
          <a:bodyPr/>
          <a:lstStyle/>
          <a:p>
            <a:pPr eaLnBrk="1" hangingPunct="1">
              <a:defRPr/>
            </a:pPr>
            <a:r>
              <a:rPr lang="sr-Latn-RS" sz="2400" dirty="0">
                <a:solidFill>
                  <a:srgbClr val="C00000"/>
                </a:solidFill>
              </a:rPr>
              <a:t>Europass prilog svjedodžbi </a:t>
            </a:r>
            <a:r>
              <a:rPr lang="sr-Latn-RS" sz="2400" dirty="0" smtClean="0">
                <a:solidFill>
                  <a:srgbClr val="C00000"/>
                </a:solidFill>
              </a:rPr>
              <a:t>– dostupnost</a:t>
            </a:r>
          </a:p>
        </p:txBody>
      </p:sp>
      <p:sp>
        <p:nvSpPr>
          <p:cNvPr id="6" name="Flowchart: Alternate Process 5"/>
          <p:cNvSpPr/>
          <p:nvPr/>
        </p:nvSpPr>
        <p:spPr>
          <a:xfrm>
            <a:off x="293784" y="1988840"/>
            <a:ext cx="2160240" cy="4248472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hrvatska i engleska verzija dokumenta </a:t>
            </a:r>
            <a:r>
              <a:rPr lang="hr-HR" b="1" dirty="0" smtClean="0"/>
              <a:t>– srednje strukovne škole preuzimaju s mrežnih stranica AMPEU</a:t>
            </a:r>
            <a:endParaRPr lang="hr-HR" dirty="0"/>
          </a:p>
        </p:txBody>
      </p:sp>
      <p:sp>
        <p:nvSpPr>
          <p:cNvPr id="3" name="Right Arrow 2"/>
          <p:cNvSpPr/>
          <p:nvPr/>
        </p:nvSpPr>
        <p:spPr>
          <a:xfrm>
            <a:off x="2807784" y="2771786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Flowchart: Alternate Process 6"/>
          <p:cNvSpPr/>
          <p:nvPr/>
        </p:nvSpPr>
        <p:spPr>
          <a:xfrm>
            <a:off x="4139952" y="1988840"/>
            <a:ext cx="4769321" cy="2050524"/>
          </a:xfrm>
          <a:prstGeom prst="flowChartAlternateProcess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MZO u suradnji s AMPEU svake godine priprema dopis srednjim strukovnim školama – radi uručivanja dokumenta učenicima završnih razreda</a:t>
            </a:r>
            <a:endParaRPr lang="hr-HR" sz="1600" dirty="0"/>
          </a:p>
        </p:txBody>
      </p:sp>
      <p:sp>
        <p:nvSpPr>
          <p:cNvPr id="8" name="Down Arrow 7"/>
          <p:cNvSpPr/>
          <p:nvPr/>
        </p:nvSpPr>
        <p:spPr>
          <a:xfrm>
            <a:off x="6282296" y="4113076"/>
            <a:ext cx="484632" cy="978408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Flowchart: Alternate Process 8"/>
          <p:cNvSpPr/>
          <p:nvPr/>
        </p:nvSpPr>
        <p:spPr>
          <a:xfrm>
            <a:off x="4368160" y="5165196"/>
            <a:ext cx="4312904" cy="1556791"/>
          </a:xfrm>
          <a:prstGeom prst="flowChartAlternateProcess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 </a:t>
            </a:r>
            <a:r>
              <a:rPr lang="pl-PL" sz="1600" dirty="0" smtClean="0"/>
              <a:t>Broj dokumenata se svake godine mijenja (od 2 do 38)</a:t>
            </a:r>
            <a:endParaRPr lang="hr-HR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87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8" y="1138945"/>
            <a:ext cx="9231152" cy="576063"/>
          </a:xfrm>
        </p:spPr>
        <p:txBody>
          <a:bodyPr/>
          <a:lstStyle/>
          <a:p>
            <a:pPr eaLnBrk="1" hangingPunct="1">
              <a:defRPr/>
            </a:pPr>
            <a:r>
              <a:rPr lang="pl-PL" sz="2000" dirty="0" smtClean="0">
                <a:solidFill>
                  <a:srgbClr val="C00000"/>
                </a:solidFill>
              </a:rPr>
              <a:t>Europass prilog svjedožbi - budućnost</a:t>
            </a:r>
            <a:endParaRPr lang="pl-PL" sz="2000" dirty="0">
              <a:solidFill>
                <a:srgbClr val="C00000"/>
              </a:solidFill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3203848" y="2017892"/>
            <a:ext cx="5426112" cy="1123076"/>
          </a:xfrm>
          <a:prstGeom prst="flowChartAlternateProcess">
            <a:avLst/>
          </a:prstGeom>
          <a:solidFill>
            <a:srgbClr val="0070C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 smtClean="0"/>
              <a:t>Strukovna reforma (jedna od mjera) – okvirni rok 2025.</a:t>
            </a:r>
          </a:p>
          <a:p>
            <a:pPr algn="ctr"/>
            <a:r>
              <a:rPr lang="hr-HR" sz="1600" dirty="0" smtClean="0">
                <a:solidFill>
                  <a:schemeClr val="bg1"/>
                </a:solidFill>
              </a:rPr>
              <a:t>Podizanje </a:t>
            </a:r>
            <a:r>
              <a:rPr lang="hr-HR" sz="1600" dirty="0">
                <a:solidFill>
                  <a:schemeClr val="bg1"/>
                </a:solidFill>
              </a:rPr>
              <a:t>atraktivnosti i internacionalizacija strukovnog obrazovanja i osposobljavanja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03" y="3501008"/>
            <a:ext cx="2828209" cy="1567636"/>
          </a:xfrm>
          <a:prstGeom prst="rect">
            <a:avLst/>
          </a:prstGeom>
        </p:spPr>
      </p:pic>
      <p:sp>
        <p:nvSpPr>
          <p:cNvPr id="2" name="Down Arrow 1"/>
          <p:cNvSpPr/>
          <p:nvPr/>
        </p:nvSpPr>
        <p:spPr>
          <a:xfrm>
            <a:off x="5674588" y="3443852"/>
            <a:ext cx="484632" cy="978408"/>
          </a:xfrm>
          <a:prstGeom prst="downArrow">
            <a:avLst/>
          </a:prstGeom>
          <a:solidFill>
            <a:schemeClr val="accent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Flowchart: Alternate Process 5"/>
          <p:cNvSpPr/>
          <p:nvPr/>
        </p:nvSpPr>
        <p:spPr>
          <a:xfrm>
            <a:off x="3203848" y="4725144"/>
            <a:ext cx="5426112" cy="1484410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Povezivanje Europass dodatka svjedodžbi s nacionalnim obrazovnim IT sustavom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5497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364020"/>
            <a:ext cx="8001000" cy="338437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r-HR" altLang="en-US" sz="2400" b="1" dirty="0" smtClean="0"/>
              <a:t>                    </a:t>
            </a:r>
            <a:r>
              <a:rPr lang="hr-HR" altLang="en-US" sz="3200" b="1" dirty="0" smtClean="0">
                <a:latin typeface="+mj-lt"/>
              </a:rPr>
              <a:t>Hvala na pažnji!</a:t>
            </a:r>
          </a:p>
          <a:p>
            <a:pPr marL="0" indent="0" eaLnBrk="1" hangingPunct="1">
              <a:buNone/>
            </a:pPr>
            <a:endParaRPr lang="hr-HR" altLang="en-US" sz="3200" b="1" dirty="0" smtClean="0">
              <a:latin typeface="+mj-lt"/>
            </a:endParaRPr>
          </a:p>
          <a:p>
            <a:pPr marL="0" indent="0" algn="ctr" eaLnBrk="1" hangingPunct="1">
              <a:buNone/>
            </a:pPr>
            <a:r>
              <a:rPr lang="it-IT" altLang="en-US" sz="2400" b="1" dirty="0" smtClean="0">
                <a:latin typeface="+mj-lt"/>
              </a:rPr>
              <a:t>http://www.mzo.hr</a:t>
            </a:r>
          </a:p>
          <a:p>
            <a:pPr marL="0" indent="0" eaLnBrk="1" hangingPunct="1">
              <a:buNone/>
            </a:pPr>
            <a:endParaRPr lang="it-IT" altLang="en-US" sz="3200" b="1" dirty="0">
              <a:latin typeface="+mj-lt"/>
            </a:endParaRPr>
          </a:p>
          <a:p>
            <a:pPr marL="0" indent="0" algn="just" eaLnBrk="1" hangingPunct="1">
              <a:buNone/>
            </a:pPr>
            <a:r>
              <a:rPr lang="it-IT" altLang="en-US" sz="1600" b="1" dirty="0">
                <a:latin typeface="+mj-lt"/>
              </a:rPr>
              <a:t>telefon:  +385 (1) </a:t>
            </a:r>
            <a:r>
              <a:rPr lang="it-IT" altLang="en-US" sz="1600" b="1" dirty="0" smtClean="0">
                <a:latin typeface="+mj-lt"/>
              </a:rPr>
              <a:t>4569 0</a:t>
            </a:r>
            <a:r>
              <a:rPr lang="hr-HR" altLang="en-US" sz="1600" b="1" dirty="0" smtClean="0">
                <a:latin typeface="+mj-lt"/>
              </a:rPr>
              <a:t>11</a:t>
            </a:r>
            <a:endParaRPr lang="hr-HR" altLang="en-US" sz="1600" b="1" dirty="0">
              <a:latin typeface="+mj-lt"/>
            </a:endParaRPr>
          </a:p>
          <a:p>
            <a:pPr marL="0" indent="0" algn="just" eaLnBrk="1" hangingPunct="1">
              <a:buNone/>
            </a:pPr>
            <a:endParaRPr lang="hr-HR" altLang="en-US" sz="1600" b="1" dirty="0" smtClean="0">
              <a:latin typeface="+mj-lt"/>
            </a:endParaRPr>
          </a:p>
          <a:p>
            <a:pPr marL="0" indent="0" algn="just" eaLnBrk="1" hangingPunct="1">
              <a:buNone/>
            </a:pPr>
            <a:r>
              <a:rPr lang="it-IT" altLang="en-US" sz="1600" b="1" dirty="0" smtClean="0">
                <a:latin typeface="+mj-lt"/>
              </a:rPr>
              <a:t>e-mail</a:t>
            </a:r>
            <a:r>
              <a:rPr lang="it-IT" altLang="en-US" sz="1600" b="1" dirty="0">
                <a:latin typeface="+mj-lt"/>
              </a:rPr>
              <a:t>: odgojiobrazovanje@mzo.hr</a:t>
            </a:r>
          </a:p>
          <a:p>
            <a:pPr marL="0" indent="0" algn="just" eaLnBrk="1" hangingPunct="1">
              <a:buNone/>
            </a:pPr>
            <a:endParaRPr lang="hr-HR" altLang="en-US" sz="1600" b="1" dirty="0" smtClean="0">
              <a:latin typeface="+mj-lt"/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1259632" y="2346326"/>
            <a:ext cx="59055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469900" indent="-4699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763</TotalTime>
  <Words>289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Verdana</vt:lpstr>
      <vt:lpstr>Wingdings</vt:lpstr>
      <vt:lpstr>Profile</vt:lpstr>
      <vt:lpstr> Europass prilog svjedodžbi i planovi za budućnost  Predstavljanje europskih alata Europass za bilježenje vještina dionicima Hrvatskoga kvalifikacijskog okvira   Zagreb, 17. studenoga 2023.  Andreja Uroić Landekić   Voditeljica Odjela za promociju strukovnog obrazovanja, MZO  </vt:lpstr>
      <vt:lpstr>Europass prilog svjedodžbi - svrha</vt:lpstr>
      <vt:lpstr>Europass prilog svjedodžbi – kome je namijenjen</vt:lpstr>
      <vt:lpstr>Europass prilog svjedodžbi – sadržaj</vt:lpstr>
      <vt:lpstr>Europass prilog svjedodžbi – sadržaj</vt:lpstr>
      <vt:lpstr>Europass prilog svjedodžbi – dostupnost</vt:lpstr>
      <vt:lpstr>Europass prilog svjedožbi - budućnost</vt:lpstr>
      <vt:lpstr>PowerPoint Presentation</vt:lpstr>
    </vt:vector>
  </TitlesOfParts>
  <Company>RH-TDU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ažurirano 17-1-2018</dc:creator>
  <cp:lastModifiedBy>Windows User</cp:lastModifiedBy>
  <cp:revision>133</cp:revision>
  <cp:lastPrinted>1601-01-01T00:00:00Z</cp:lastPrinted>
  <dcterms:created xsi:type="dcterms:W3CDTF">2008-10-07T08:14:54Z</dcterms:created>
  <dcterms:modified xsi:type="dcterms:W3CDTF">2023-11-16T14:35:54Z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