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76" r:id="rId5"/>
  </p:sldMasterIdLst>
  <p:notesMasterIdLst>
    <p:notesMasterId r:id="rId28"/>
  </p:notesMasterIdLst>
  <p:sldIdLst>
    <p:sldId id="258" r:id="rId6"/>
    <p:sldId id="259" r:id="rId7"/>
    <p:sldId id="263" r:id="rId8"/>
    <p:sldId id="264" r:id="rId9"/>
    <p:sldId id="429" r:id="rId10"/>
    <p:sldId id="265" r:id="rId11"/>
    <p:sldId id="267" r:id="rId12"/>
    <p:sldId id="260" r:id="rId13"/>
    <p:sldId id="424" r:id="rId14"/>
    <p:sldId id="425" r:id="rId15"/>
    <p:sldId id="426" r:id="rId16"/>
    <p:sldId id="427" r:id="rId17"/>
    <p:sldId id="428" r:id="rId18"/>
    <p:sldId id="261" r:id="rId19"/>
    <p:sldId id="430" r:id="rId20"/>
    <p:sldId id="413" r:id="rId21"/>
    <p:sldId id="453" r:id="rId22"/>
    <p:sldId id="414" r:id="rId23"/>
    <p:sldId id="452" r:id="rId24"/>
    <p:sldId id="416" r:id="rId25"/>
    <p:sldId id="307" r:id="rId26"/>
    <p:sldId id="463" r:id="rId27"/>
  </p:sldIdLst>
  <p:sldSz cx="12192000" cy="6858000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80"/>
    <a:srgbClr val="3B9E80"/>
    <a:srgbClr val="C65094"/>
    <a:srgbClr val="3A8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F5D05-E407-40BC-B688-8501CCACF50A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A0B23-2C30-4A55-AA1E-3C4C4E103DD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390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1941-9586-F31C-D4FD-8C31704F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84D5A-1942-79B6-AC23-25C3988B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80613-8439-2814-7569-081596FB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1A2F-6AB6-8023-967A-8715B599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A8E0-9F50-07E6-8112-278AF020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5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FDFE-7739-AAF3-8CFD-644DF65B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15BEA-7623-2A8E-D9A1-7BBC46F76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26EC-989E-DB77-2E19-82CFC351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C3C05-3DF6-377E-7A7E-0C79C84B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EFD27-B328-A21F-F5DC-A0E9BDC6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545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D68F24-4404-BBBD-1C0C-7DEB19D6C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97143-ED44-F520-6584-B036EC7E9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D5CBD-897A-8E86-8982-76371375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E5538-614F-66A5-A5D3-7AFA56D5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897D2-6AEF-7CAA-92AA-469B5F8E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206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_väritaustall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722262"/>
            <a:ext cx="10515600" cy="16677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31616-1F85-8882-5756-9050511A8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05" y="1416347"/>
            <a:ext cx="3120189" cy="33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64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i_väritaustalla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5FD8FE0-DCA2-871C-A6CB-38AD4732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262"/>
            <a:ext cx="10515600" cy="16677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D0F70-8E1A-B9DF-AE26-D272F8459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05" y="1416347"/>
            <a:ext cx="3120189" cy="33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06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i_väritaustalla5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5FD8FE0-DCA2-871C-A6CB-38AD4732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262"/>
            <a:ext cx="10515600" cy="16677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FEB72F-0212-5290-7A83-0EF643020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05" y="1416347"/>
            <a:ext cx="3120189" cy="33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i_väritaustalla5_brown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5FD8FE0-DCA2-871C-A6CB-38AD4732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262"/>
            <a:ext cx="10515600" cy="16677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78D50E-3797-3B9F-C5BD-48F88223C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905" y="1416347"/>
            <a:ext cx="3120189" cy="330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47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_väritaust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722262"/>
            <a:ext cx="10515600" cy="16677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31616-1F85-8882-5756-9050511A8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473" y="1182169"/>
            <a:ext cx="2730908" cy="2893462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EA65885B-5295-EFE1-0E57-7389213E34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4" y="2135738"/>
            <a:ext cx="5334000" cy="11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82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_blue_co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5FD8FE0-DCA2-871C-A6CB-38AD4732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262"/>
            <a:ext cx="10515600" cy="16677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44DF85-8BE1-B1EA-9D06-045631251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473" y="1182169"/>
            <a:ext cx="2730908" cy="2893462"/>
          </a:xfrm>
          <a:prstGeom prst="rect">
            <a:avLst/>
          </a:prstGeom>
        </p:spPr>
      </p:pic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ECF0009-CB19-8B92-5606-1522E3E6A8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4" y="2135738"/>
            <a:ext cx="5334000" cy="11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47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_purple_co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5FD8FE0-DCA2-871C-A6CB-38AD4732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262"/>
            <a:ext cx="10515600" cy="16677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9050D-1560-CF05-5E05-EA791A43B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473" y="1182169"/>
            <a:ext cx="2730908" cy="2893462"/>
          </a:xfrm>
          <a:prstGeom prst="rect">
            <a:avLst/>
          </a:prstGeom>
        </p:spPr>
      </p:pic>
      <p:pic>
        <p:nvPicPr>
          <p:cNvPr id="4" name="Picture 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D8EB83D-DC4F-0DF5-72F7-B2F856A1C3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4" y="2135738"/>
            <a:ext cx="5334000" cy="11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_browngrey_co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5FD8FE0-DCA2-871C-A6CB-38AD4732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2262"/>
            <a:ext cx="10515600" cy="1667759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B5ECC-1D16-6084-ABC6-D647C90D6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5473" y="1182169"/>
            <a:ext cx="2730908" cy="2893462"/>
          </a:xfrm>
          <a:prstGeom prst="rect">
            <a:avLst/>
          </a:prstGeom>
        </p:spPr>
      </p:pic>
      <p:pic>
        <p:nvPicPr>
          <p:cNvPr id="4" name="Picture 3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1D4D62EE-9E03-2D6A-62F6-2B81E992DB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4" y="2135738"/>
            <a:ext cx="5334000" cy="11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7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3C22-A51C-C7F1-4843-0FD353C0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64375-7959-F79A-1DDA-B829561D6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001B0-2F59-24A1-19BC-61583416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B9CA4-8F77-6BF2-9B1C-EA5BE8A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F5F8-089A-012D-7DAD-2416F6CB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9463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Otsikkodia_green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199" y="4671872"/>
            <a:ext cx="9829800" cy="11674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62FD7-4DC1-AD23-A719-4CD3C6F0C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95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_green_ligh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8DBF4D-E274-2619-424A-B3420775C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E9E7B2-19E5-7C54-BF17-07CF2A222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3" r="35478" b="11375"/>
          <a:stretch/>
        </p:blipFill>
        <p:spPr>
          <a:xfrm>
            <a:off x="7885151" y="0"/>
            <a:ext cx="4306850" cy="6858000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7649077A-E500-077D-FA87-6F64A6E081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D28E1E-CD50-24E4-EE1E-CEEC1B5F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9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_green_ligh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8DBF4D-E274-2619-424A-B3420775C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E9E7B2-19E5-7C54-BF17-07CF2A222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3" r="35478" b="11375"/>
          <a:stretch/>
        </p:blipFill>
        <p:spPr>
          <a:xfrm>
            <a:off x="7885151" y="0"/>
            <a:ext cx="4306850" cy="6858000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7649077A-E500-077D-FA87-6F64A6E081B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E4178-DF44-2877-8074-F6BFE215DC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47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green_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8DBF4D-E274-2619-424A-B3420775C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C9CE9-7E18-605B-4D6A-59F506811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-167097"/>
            <a:ext cx="5204151" cy="52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02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blue_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065C3-0472-0246-4834-1D672C735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1154-5AE2-483A-E374-AD49B2B953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-167097"/>
            <a:ext cx="5204151" cy="52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70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browngrey_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8EB55-BDE1-0E42-5346-0484FD94E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9133E-D3E1-FE5E-F9B4-B91787C901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-167097"/>
            <a:ext cx="5204151" cy="52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87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purple_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FB03B-F570-B53D-CD83-1797C59A07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0F1E0-E721-CE93-66A1-F9DC87471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400" y="-167097"/>
            <a:ext cx="5204151" cy="52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805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green_ligh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8DBF4D-E274-2619-424A-B3420775C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377719-445A-92AF-353B-10D68AFA5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51" t="16023" r="35478" b="11375"/>
          <a:stretch/>
        </p:blipFill>
        <p:spPr>
          <a:xfrm>
            <a:off x="9737558" y="0"/>
            <a:ext cx="2454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30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purple_ligh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22F7BD-12F6-FDE7-1AFA-4D9EE8FC8B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51" t="16023" r="35478" b="11375"/>
          <a:stretch/>
        </p:blipFill>
        <p:spPr>
          <a:xfrm>
            <a:off x="9737559" y="0"/>
            <a:ext cx="245444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FB03B-F570-B53D-CD83-1797C59A0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16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blue_ligh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065C3-0472-0246-4834-1D672C735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B85E7-3E54-877C-5E91-BABF2E8DD2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51" t="16023" r="35478" b="11375"/>
          <a:stretch/>
        </p:blipFill>
        <p:spPr>
          <a:xfrm>
            <a:off x="9737559" y="0"/>
            <a:ext cx="2454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8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B3F4-B78A-FC03-DC0C-6E95E807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E801A-B9A3-EBA6-A7A2-4B079331E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4909C-F165-B8F1-74AB-3DA5294EF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BE01E-4A6A-A314-59A4-DBFEF693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F777-3617-58A1-6948-22F18C20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777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_brownishgrey_light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8EB55-BDE1-0E42-5346-0484FD94E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2C188E-00AF-1FC5-23A1-0A52298F15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51" t="16023" r="35478" b="11375"/>
          <a:stretch/>
        </p:blipFill>
        <p:spPr>
          <a:xfrm>
            <a:off x="9737559" y="0"/>
            <a:ext cx="24544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15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Otsikkodi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8DBF4D-E274-2619-424A-B3420775C3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93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Otsikkodia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FB03B-F570-B53D-CD83-1797C59A07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20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Otsikkodia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065C3-0472-0246-4834-1D672C735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55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Otsikkodia_brownish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B2C8BB4-0D88-570B-9B74-9244BF936FF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200" y="1640793"/>
            <a:ext cx="9829800" cy="2769474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200" y="4546363"/>
            <a:ext cx="9829800" cy="8424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D8EB55-BDE1-0E42-5346-0484FD94E4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65" y="136525"/>
            <a:ext cx="3219581" cy="18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07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 ja sisältö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4C9A6-544A-5C02-1990-D87089941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55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73E68-E2EA-F289-97F3-3BF6401AA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88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1540738"/>
            <a:ext cx="3932237" cy="14184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0012" y="1513751"/>
            <a:ext cx="6172200" cy="4075200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3093579"/>
            <a:ext cx="3932237" cy="2495372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307C7-2EBC-2C0F-6CFD-A80CC50E3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28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1529697"/>
            <a:ext cx="3932237" cy="1419240"/>
          </a:xfrm>
        </p:spPr>
        <p:txBody>
          <a:bodyPr anchor="b"/>
          <a:lstStyle>
            <a:lvl1pPr>
              <a:defRPr sz="32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1529696"/>
            <a:ext cx="6172200" cy="40763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3085032"/>
            <a:ext cx="3932237" cy="2521009"/>
          </a:xfrm>
        </p:spPr>
        <p:txBody>
          <a:bodyPr>
            <a:normAutofit/>
          </a:bodyPr>
          <a:lstStyle>
            <a:lvl1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B1E0D-4A07-7E6A-56EF-E68DBC95C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tsikko ja sisältö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C4C9A6-544A-5C02-1990-D87089941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24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2F61-33A9-C465-2345-C55B576B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9A7BA-C0E4-8817-A712-01BBEAB3B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EE3BF-5659-967C-14B3-B911BB651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D2871-B413-67B1-30DC-21CC38BF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0CD87-8534-02BA-EF74-0BF3197D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CD14D-8AE3-32A7-9D28-B4801F57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1265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73E68-E2EA-F289-97F3-3BF6401AA5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93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1513751"/>
            <a:ext cx="3932237" cy="1418400"/>
          </a:xfrm>
        </p:spPr>
        <p:txBody>
          <a:bodyPr anchor="b"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1513751"/>
            <a:ext cx="6172200" cy="4075200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3093579"/>
            <a:ext cx="3932237" cy="2495372"/>
          </a:xfrm>
        </p:spPr>
        <p:txBody>
          <a:bodyPr>
            <a:normAutofit/>
          </a:bodyPr>
          <a:lstStyle>
            <a:lvl1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307C7-2EBC-2C0F-6CFD-A80CC50E31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09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1529697"/>
            <a:ext cx="3932237" cy="1419240"/>
          </a:xfrm>
        </p:spPr>
        <p:txBody>
          <a:bodyPr anchor="b"/>
          <a:lstStyle>
            <a:lvl1pPr>
              <a:defRPr sz="3200" b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1529696"/>
            <a:ext cx="6172200" cy="407634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3085032"/>
            <a:ext cx="3932237" cy="2521009"/>
          </a:xfrm>
        </p:spPr>
        <p:txBody>
          <a:bodyPr>
            <a:normAutofit/>
          </a:bodyPr>
          <a:lstStyle>
            <a:lvl1pPr marL="285750" indent="-28575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B1E0D-4A07-7E6A-56EF-E68DBC95C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44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F3474-BB04-E080-8E82-7D7A9E5B1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57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istilappudia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E75037-22E8-7DCB-9B43-DDB344B7F868}"/>
              </a:ext>
            </a:extLst>
          </p:cNvPr>
          <p:cNvSpPr/>
          <p:nvPr userDrawn="1"/>
        </p:nvSpPr>
        <p:spPr>
          <a:xfrm>
            <a:off x="744372" y="1296397"/>
            <a:ext cx="5261811" cy="527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9431C3D9-0DA4-CD3A-344D-5D0BB6C5BB6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7326" y="1860963"/>
            <a:ext cx="4142874" cy="4351338"/>
          </a:xfrm>
        </p:spPr>
        <p:txBody>
          <a:bodyPr/>
          <a:lstStyle>
            <a:lvl1pPr marL="457200" indent="-457200" algn="l">
              <a:buClr>
                <a:schemeClr val="bg1"/>
              </a:buClr>
              <a:buFont typeface="Arial" panose="020B0604020202020204" pitchFamily="34" charset="0"/>
              <a:buChar char="•"/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EDF30-BDF4-09FA-1BBB-2BD9203087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51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istilappudia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E75037-22E8-7DCB-9B43-DDB344B7F868}"/>
              </a:ext>
            </a:extLst>
          </p:cNvPr>
          <p:cNvSpPr/>
          <p:nvPr userDrawn="1"/>
        </p:nvSpPr>
        <p:spPr>
          <a:xfrm>
            <a:off x="744372" y="1296397"/>
            <a:ext cx="5261811" cy="527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E65F4960-17C7-D386-F422-42897D07F15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7326" y="1860963"/>
            <a:ext cx="4142874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  <a:p>
            <a:pPr lvl="0"/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5B011C-1F02-F7B3-2A3F-ADBBCCD4A2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556" y="126924"/>
            <a:ext cx="5440678" cy="1387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3F083-21FC-0881-054A-CBC0E17E9B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28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istilappudia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E75037-22E8-7DCB-9B43-DDB344B7F868}"/>
              </a:ext>
            </a:extLst>
          </p:cNvPr>
          <p:cNvSpPr/>
          <p:nvPr userDrawn="1"/>
        </p:nvSpPr>
        <p:spPr>
          <a:xfrm>
            <a:off x="744372" y="1296397"/>
            <a:ext cx="5261811" cy="527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6648423-7F5B-9D01-4230-6A52506ADB7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67326" y="1860963"/>
            <a:ext cx="4142874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9A8F9-91A6-D2B3-D898-BC6C5E14E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70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84A5A-CA40-B99E-1186-A669D7644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-brown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C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CA02D-EF1D-5F0B-BF19-BBE3989B0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28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_väritaustalla5_light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90B52-7DF6-E427-DA16-84FA87A682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32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F705-C465-BEE8-9578-F8C8225C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FBD80-4BDA-5BDB-603E-67D5B0570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4BF21-F868-1100-0197-F58EB88BA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DF37-5793-DCD9-F53C-0C63B193B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D1234-559D-8FA8-D525-9E7C0ED85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819471-51D3-A079-4A0D-69A1B5A2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48640-E2BE-C151-3DF3-3FCC8F04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3BA7E-B7B2-9601-42A1-59F56921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247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_väritaustalla5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32BB3-95E3-C529-DA78-57611CD34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68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_väritaustalla5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431C3E-30C9-15E9-F9C9-0A69025774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BE07B-DFCF-4529-0342-3EDA1E4A5C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60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55D7-6ADA-DD1F-1482-7CD75433F7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7787A04A-7160-5CDE-F09C-7786E184B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344" y="1327084"/>
            <a:ext cx="4440856" cy="3382076"/>
          </a:xfrm>
        </p:spPr>
        <p:txBody>
          <a:bodyPr anchor="b"/>
          <a:lstStyle>
            <a:lvl1pPr marL="457200" indent="-45720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D2DD0E-F3E3-0AAD-F4F5-A4E93401B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88" t="6819" r="27017" b="7182"/>
          <a:stretch/>
        </p:blipFill>
        <p:spPr>
          <a:xfrm>
            <a:off x="8721351" y="1"/>
            <a:ext cx="3470650" cy="574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C72593-17E9-1597-1B9B-CE58F6F5E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48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_sinin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55D7-6ADA-DD1F-1482-7CD75433F7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C363DB1-933A-31CE-78E2-AFE730A1F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344" y="1327084"/>
            <a:ext cx="4440856" cy="3382076"/>
          </a:xfrm>
        </p:spPr>
        <p:txBody>
          <a:bodyPr anchor="b"/>
          <a:lstStyle>
            <a:lvl1pPr marL="457200" indent="-45720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72151-F17F-AFA0-9EA0-8AB45AD78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88" t="6819" r="27017" b="7182"/>
          <a:stretch/>
        </p:blipFill>
        <p:spPr>
          <a:xfrm>
            <a:off x="8721351" y="1"/>
            <a:ext cx="3470650" cy="574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27CC3B-68DB-05C5-312A-FE7B763F0C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010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atti_brown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AE55D7-6ADA-DD1F-1482-7CD75433F79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5E5C54"/>
              </a:solidFill>
            </a:endParaRPr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8C363DB1-933A-31CE-78E2-AFE730A1F9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9344" y="1327084"/>
            <a:ext cx="4440856" cy="3382076"/>
          </a:xfrm>
        </p:spPr>
        <p:txBody>
          <a:bodyPr anchor="b"/>
          <a:lstStyle>
            <a:lvl1pPr marL="457200" indent="-45720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br>
              <a:rPr lang="fi-FI"/>
            </a:br>
            <a:r>
              <a:rPr lang="fi-FI" err="1"/>
              <a:t>perustyyl</a:t>
            </a:r>
            <a:r>
              <a:rPr lang="fi-FI"/>
              <a:t>. </a:t>
            </a:r>
            <a:br>
              <a:rPr lang="fi-FI"/>
            </a:br>
            <a:r>
              <a:rPr lang="fi-FI" err="1"/>
              <a:t>Napsautt</a:t>
            </a:r>
            <a:r>
              <a:rPr lang="fi-FI"/>
              <a:t>.</a:t>
            </a:r>
            <a:br>
              <a:rPr lang="fi-FI"/>
            </a:br>
            <a:br>
              <a:rPr lang="fi-FI"/>
            </a:br>
            <a:br>
              <a:rPr lang="fi-FI"/>
            </a:br>
            <a:br>
              <a:rPr lang="fi-FI"/>
            </a:br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59A451-AFE5-9CAC-3FAD-5BE27517B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88" t="6819" r="27017" b="7182"/>
          <a:stretch/>
        </p:blipFill>
        <p:spPr>
          <a:xfrm>
            <a:off x="8721351" y="1"/>
            <a:ext cx="3470650" cy="5740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22E27B-3D2B-4047-7357-4BC3023606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07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097FFE-532B-0710-4965-33DF6E5BC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F2478-61F1-4F3F-0961-7695198F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t="125" r="22" b="-174"/>
          <a:stretch/>
        </p:blipFill>
        <p:spPr>
          <a:xfrm>
            <a:off x="9898224" y="5638250"/>
            <a:ext cx="2160632" cy="1214763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DDCCFF43-C8AE-B613-743A-8ED33518D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29C85546-DF0A-8355-4616-0587EA10D3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17426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097FFE-532B-0710-4965-33DF6E5BC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66CB4F0B-4016-3E11-F34E-F0A0BBC7F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85933B7B-B86A-1D78-4FCB-4BFA0AF2532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930034"/>
            <a:ext cx="3932237" cy="2495372"/>
          </a:xfrm>
        </p:spPr>
        <p:txBody>
          <a:bodyPr anchor="t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EB8F4-C009-33FA-6952-F3AA2ABB6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36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097FFE-532B-0710-4965-33DF6E5BC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944D856-15E9-EB30-5344-5AEACF65A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2E011635-A7BE-DF15-E483-E990A1B4A4E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744099-042B-2197-9E85-E08EE8E48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44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097FFE-532B-0710-4965-33DF6E5BC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245BADD6-E621-E3CB-4994-AF729842A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CC5B6AF-3F42-AD2D-33C8-B1D0A9DA10E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D16C4-72CA-8EF7-8F3C-9CFE50AD6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27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097FFE-532B-0710-4965-33DF6E5BC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B0C1B315-2BEE-2B78-6720-0AFD324BC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092E7BD-B44A-47C6-C68B-9C9A1B2431D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242F9-A3B2-8664-C0C6-E6DC4F03A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8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76AD-F658-E963-610E-52DDBCAA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9301A-3AB5-A712-6277-1CAE59B7B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0376A-EE7E-ACC6-8013-714C6C40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836CA-9148-6F52-DE15-161C5C58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5301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097FFE-532B-0710-4965-33DF6E5BCF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11B897A3-5028-2454-C105-914306563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226238CF-8636-FB17-4F68-2E17F8C6A2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A6373-CDC9-4AA1-44C7-E52FB4A5C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428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6D0E028-7430-FDBE-C802-40D95C82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827"/>
            <a:ext cx="6096000" cy="6855173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059385-0C08-13AB-4327-42C3454C4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E95F9F77-EE0B-77A3-DFF9-E2CEC7F1C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C60713-647B-64A8-CA91-9B6200AD0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278" y="5101390"/>
            <a:ext cx="3409722" cy="19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70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ictur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6D0E028-7430-FDBE-C802-40D95C82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827"/>
            <a:ext cx="6096000" cy="6855173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BC059385-0C08-13AB-4327-42C3454C4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51610"/>
            <a:ext cx="3932237" cy="1342328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E95F9F77-EE0B-77A3-DFF9-E2CEC7F1C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930034"/>
            <a:ext cx="3932237" cy="249537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E9121-D83D-31D7-8B25-DC7BC8C3D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18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 dia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5D39-2DD0-D301-B0F6-E57780AE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3AEF2-038B-A3CF-B790-6D8BF6534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5908B-2210-9294-2800-51949F3DED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FC15E403-95B3-B429-9D85-2CFE5501D16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690688"/>
            <a:ext cx="10519611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D0A63-01AA-F50E-0C85-DCDA96F94E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162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2A514079-9F82-ACC3-2A77-00BBBC21CA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06006" y="790073"/>
            <a:ext cx="4751805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C0E97-D8AE-C8A0-CB24-8365CC2B2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8515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_brown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rgbClr val="5E5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2A514079-9F82-ACC3-2A77-00BBBC21CA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06006" y="790073"/>
            <a:ext cx="4751805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CC0E97-D8AE-C8A0-CB24-8365CC2B23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279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31CFED3C-8282-350C-C1B3-86384507EEC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06006" y="790073"/>
            <a:ext cx="4751805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FAB6F-1338-5815-7640-7BB1ECCA4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839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5"/>
              </a:solidFill>
            </a:endParaRP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335E6A09-305D-D9A4-73F6-D321C72F096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F77860C-8882-39D2-ADD4-801B9930CDE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606006" y="790073"/>
            <a:ext cx="4751805" cy="4351338"/>
          </a:xfrm>
        </p:spPr>
        <p:txBody>
          <a:bodyPr/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defRPr sz="3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CD723-2F1A-DA06-098E-E75A342E37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290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A2C05-2E76-C7E4-F329-423AC40027F4}"/>
              </a:ext>
            </a:extLst>
          </p:cNvPr>
          <p:cNvSpPr/>
          <p:nvPr userDrawn="1"/>
        </p:nvSpPr>
        <p:spPr>
          <a:xfrm>
            <a:off x="834189" y="790073"/>
            <a:ext cx="5261811" cy="5277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86D08AB2-C7DF-D6C6-F271-D2629AC7655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344193" y="1355290"/>
            <a:ext cx="4241801" cy="43513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0"/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26985-98B0-7A17-0153-CCFA2AC77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21" y="2459136"/>
            <a:ext cx="3450086" cy="1939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4A59A-4E14-B9A2-088C-2C817E7C6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619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picture text box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C3A0F7-0534-F09F-5B4C-EDE7400E4557}"/>
              </a:ext>
            </a:extLst>
          </p:cNvPr>
          <p:cNvSpPr/>
          <p:nvPr userDrawn="1"/>
        </p:nvSpPr>
        <p:spPr>
          <a:xfrm>
            <a:off x="1" y="3429000"/>
            <a:ext cx="35813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147658CF-B62A-E140-58AB-4B232EEB6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45" y="4119398"/>
            <a:ext cx="2743200" cy="223695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6E7A44-892C-B4BF-C5AA-A26C4A437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82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CEAD6-63A4-8563-D06E-220BCDAE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AFA11-52C7-8F6E-C941-DC3006AE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567DC-1557-F143-FC8B-57FC4DF0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59866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picture text box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9EAE3-0D9E-3813-6895-01CEADB1C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0F8534-94B0-A093-12BE-B7F3F86F47E6}"/>
              </a:ext>
            </a:extLst>
          </p:cNvPr>
          <p:cNvSpPr/>
          <p:nvPr userDrawn="1"/>
        </p:nvSpPr>
        <p:spPr>
          <a:xfrm>
            <a:off x="1" y="3429000"/>
            <a:ext cx="3581399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tsikko 1">
            <a:extLst>
              <a:ext uri="{FF2B5EF4-FFF2-40B4-BE49-F238E27FC236}">
                <a16:creationId xmlns:a16="http://schemas.microsoft.com/office/drawing/2014/main" id="{282197BC-057D-FF38-0AD3-829E4C62E0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45" y="4119398"/>
            <a:ext cx="2743200" cy="223695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77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picture text box_brown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B17984-9294-464B-85B5-65C1127C740B}"/>
              </a:ext>
            </a:extLst>
          </p:cNvPr>
          <p:cNvSpPr/>
          <p:nvPr userDrawn="1"/>
        </p:nvSpPr>
        <p:spPr>
          <a:xfrm>
            <a:off x="1" y="3429000"/>
            <a:ext cx="3581399" cy="3429000"/>
          </a:xfrm>
          <a:prstGeom prst="rect">
            <a:avLst/>
          </a:prstGeom>
          <a:solidFill>
            <a:srgbClr val="5E5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DC377777-1792-EC39-09F0-90E041798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45" y="4119398"/>
            <a:ext cx="2743200" cy="223695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D25837-7915-88FA-7CA1-D9823FF56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11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_picture text box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8B83D-089D-570F-B1A2-7F26DAA758AA}"/>
              </a:ext>
            </a:extLst>
          </p:cNvPr>
          <p:cNvSpPr/>
          <p:nvPr userDrawn="1"/>
        </p:nvSpPr>
        <p:spPr>
          <a:xfrm>
            <a:off x="1" y="3429000"/>
            <a:ext cx="35813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7A6F29C3-C081-5BF5-2911-F42DFAB71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45" y="4119398"/>
            <a:ext cx="2743200" cy="223695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fi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88631-7E5F-CD6F-34F2-133122025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275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text box_green_add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E3F7361E-61B3-2F2B-084F-325D61567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27"/>
            <a:ext cx="12192000" cy="6855173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E8620-3CEC-2A57-5F42-4C2429F2E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1914" y="0"/>
            <a:ext cx="3450086" cy="19397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8B83D-089D-570F-B1A2-7F26DAA758AA}"/>
              </a:ext>
            </a:extLst>
          </p:cNvPr>
          <p:cNvSpPr/>
          <p:nvPr userDrawn="1"/>
        </p:nvSpPr>
        <p:spPr>
          <a:xfrm>
            <a:off x="1" y="3429000"/>
            <a:ext cx="3581399" cy="3429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7A6F29C3-C081-5BF5-2911-F42DFAB71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45" y="4119398"/>
            <a:ext cx="2743200" cy="223695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64C54-5C3D-77F2-5B23-6AC70AD10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314" y="152400"/>
            <a:ext cx="3450086" cy="19397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E9C46F-9636-5733-4EBA-E5EC1DA9D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027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pictur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E3F7361E-61B3-2F2B-084F-325D61567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27"/>
            <a:ext cx="12192000" cy="6855173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8E8620-3CEC-2A57-5F42-4C2429F2E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1914" y="0"/>
            <a:ext cx="3450086" cy="19397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A8B83D-089D-570F-B1A2-7F26DAA758AA}"/>
              </a:ext>
            </a:extLst>
          </p:cNvPr>
          <p:cNvSpPr/>
          <p:nvPr userDrawn="1"/>
        </p:nvSpPr>
        <p:spPr>
          <a:xfrm>
            <a:off x="1" y="3429000"/>
            <a:ext cx="3581399" cy="3429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7A6F29C3-C081-5BF5-2911-F42DFAB71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445" y="4119398"/>
            <a:ext cx="2743200" cy="2236951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br>
              <a:rPr lang="en-GB"/>
            </a:br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A64C54-5C3D-77F2-5B23-6AC70AD103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314" y="152400"/>
            <a:ext cx="3450086" cy="1939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BAAF7-05C2-B952-908F-F2A8742576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224" y="5637600"/>
            <a:ext cx="2160632" cy="12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74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_note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D932FD-3E40-304C-D4B7-F6C166E42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5082CF-7F24-CFEA-E8E6-35C47E914FB1}"/>
              </a:ext>
            </a:extLst>
          </p:cNvPr>
          <p:cNvSpPr/>
          <p:nvPr userDrawn="1"/>
        </p:nvSpPr>
        <p:spPr>
          <a:xfrm>
            <a:off x="391266" y="1078497"/>
            <a:ext cx="5261811" cy="52778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2"/>
              </a:solidFill>
            </a:endParaRPr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CDBCDCE0-D076-2410-D10C-45B064ECDB4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57012" y="1639887"/>
            <a:ext cx="3930317" cy="4139616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3077595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_note_brown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E6CA02-A610-A63B-4A68-531FDDB385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79045A-BD32-14D9-ED7F-43BFA114ABC3}"/>
              </a:ext>
            </a:extLst>
          </p:cNvPr>
          <p:cNvSpPr/>
          <p:nvPr userDrawn="1"/>
        </p:nvSpPr>
        <p:spPr>
          <a:xfrm>
            <a:off x="391266" y="1078497"/>
            <a:ext cx="5261811" cy="5277853"/>
          </a:xfrm>
          <a:prstGeom prst="rect">
            <a:avLst/>
          </a:prstGeom>
          <a:solidFill>
            <a:srgbClr val="5E5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2"/>
              </a:solidFill>
            </a:endParaRP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DE44055D-FD3C-E63A-39A9-8AB4942810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57012" y="1639887"/>
            <a:ext cx="3930317" cy="4139616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7FF5D-BF81-B465-B485-2E7B65B33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04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_n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8A3D18-4513-6F20-7B75-EF3D453A32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766" b="8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9EAE3-0D9E-3813-6895-01CEADB1C4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FAB069-42DF-63EC-D4F9-AE274645EC15}"/>
              </a:ext>
            </a:extLst>
          </p:cNvPr>
          <p:cNvSpPr/>
          <p:nvPr userDrawn="1"/>
        </p:nvSpPr>
        <p:spPr>
          <a:xfrm>
            <a:off x="391266" y="1078497"/>
            <a:ext cx="5261811" cy="52778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2"/>
              </a:solidFill>
            </a:endParaRP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8715A6BF-ACC3-3EC5-D058-43D29739F67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57012" y="1639887"/>
            <a:ext cx="3930317" cy="4139616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4868784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_note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4E5460-0CCC-D989-6FF0-B1F28A7DE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73" t="1221" r="776" b="14429"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79045A-BD32-14D9-ED7F-43BFA114ABC3}"/>
              </a:ext>
            </a:extLst>
          </p:cNvPr>
          <p:cNvSpPr/>
          <p:nvPr userDrawn="1"/>
        </p:nvSpPr>
        <p:spPr>
          <a:xfrm>
            <a:off x="391266" y="1078497"/>
            <a:ext cx="5261811" cy="5277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2"/>
              </a:solidFill>
            </a:endParaRPr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DE44055D-FD3C-E63A-39A9-8AB49428101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57012" y="1639887"/>
            <a:ext cx="3930317" cy="4139616"/>
          </a:xfr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None/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E7FF5D-BF81-B465-B485-2E7B65B334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t="11636" r="5854" b="10660"/>
          <a:stretch/>
        </p:blipFill>
        <p:spPr>
          <a:xfrm>
            <a:off x="9982200" y="5778025"/>
            <a:ext cx="1950720" cy="9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1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604B7-BA38-42AF-9725-5D021E2BE88B}" type="datetimeFigureOut">
              <a:rPr lang="fi-FI" smtClean="0"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AD7DE-5270-47BA-A1E0-ABA4095842C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653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85F2-44DA-3684-5FA4-86C93D57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81B0-08D6-A563-E7E7-E96A2EC5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B57CF-F0B6-481D-73D2-84490F982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5A8DA-1E79-BBFE-54D0-5B3935C4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9EBE4-934C-C313-A585-588FE959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C070A-D1CD-C8FB-16C2-F9C9FB4E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689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9E82-B8C6-E622-7B5A-47B464C7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AF61B-D129-153F-6375-DCF265887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AC2D2-9A70-EBE0-566B-0606BEE9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4F64B-2512-B774-14B6-EBDCA7F6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CA665-A6BF-D59D-B802-BB181FB8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04667-7D96-CED4-2798-7B7D08F2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99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6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64" Type="http://schemas.openxmlformats.org/officeDocument/2006/relationships/slideLayout" Target="../slideLayouts/slideLayout75.xml"/><Relationship Id="rId69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1ED74-3300-4692-4949-5A1973FC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4E097-9FB9-7215-3DEC-FF111AF30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4CEB9-7DFF-FB36-427C-48719415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80B26-898E-4DAB-B27B-0A5AAE8CE917}" type="datetimeFigureOut">
              <a:rPr lang="hr-HR" smtClean="0"/>
              <a:t>16.11.2023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C8D0A-7500-1F30-40E9-1C27BBCA3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165C0-1D23-7C1D-DAC1-8AA9BB96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834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521604B7-BA38-42AF-9725-5D021E2BE88B}" type="datetimeFigureOut">
              <a:rPr lang="fi-FI" smtClean="0"/>
              <a:pPr/>
              <a:t>16.11.2023</a:t>
            </a:fld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fld id="{016AD7DE-5270-47BA-A1E0-ABA4095842C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49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  <p:sldLayoutId id="2147483815" r:id="rId39"/>
    <p:sldLayoutId id="2147483816" r:id="rId40"/>
    <p:sldLayoutId id="2147483817" r:id="rId41"/>
    <p:sldLayoutId id="2147483818" r:id="rId42"/>
    <p:sldLayoutId id="2147483819" r:id="rId43"/>
    <p:sldLayoutId id="2147483820" r:id="rId44"/>
    <p:sldLayoutId id="2147483821" r:id="rId45"/>
    <p:sldLayoutId id="2147483822" r:id="rId46"/>
    <p:sldLayoutId id="2147483823" r:id="rId47"/>
    <p:sldLayoutId id="2147483824" r:id="rId48"/>
    <p:sldLayoutId id="2147483825" r:id="rId49"/>
    <p:sldLayoutId id="2147483826" r:id="rId50"/>
    <p:sldLayoutId id="2147483827" r:id="rId51"/>
    <p:sldLayoutId id="2147483828" r:id="rId52"/>
    <p:sldLayoutId id="2147483829" r:id="rId53"/>
    <p:sldLayoutId id="2147483830" r:id="rId54"/>
    <p:sldLayoutId id="2147483831" r:id="rId55"/>
    <p:sldLayoutId id="2147483832" r:id="rId56"/>
    <p:sldLayoutId id="2147483833" r:id="rId57"/>
    <p:sldLayoutId id="2147483834" r:id="rId58"/>
    <p:sldLayoutId id="2147483835" r:id="rId59"/>
    <p:sldLayoutId id="2147483836" r:id="rId60"/>
    <p:sldLayoutId id="2147483837" r:id="rId61"/>
    <p:sldLayoutId id="2147483838" r:id="rId62"/>
    <p:sldLayoutId id="2147483839" r:id="rId63"/>
    <p:sldLayoutId id="2147483840" r:id="rId64"/>
    <p:sldLayoutId id="2147483841" r:id="rId65"/>
    <p:sldLayoutId id="2147483842" r:id="rId66"/>
    <p:sldLayoutId id="2147483843" r:id="rId67"/>
    <p:sldLayoutId id="2147483844" r:id="rId6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00" baseline="0">
          <a:solidFill>
            <a:schemeClr val="accent1">
              <a:lumMod val="7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spc="-1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spc="-1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-1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spc="-1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spc="-1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3AA43D-D008-19FC-F225-1FB95E3BE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" y="0"/>
            <a:ext cx="12189833" cy="6858000"/>
          </a:xfrm>
          <a:prstGeom prst="rect">
            <a:avLst/>
          </a:prstGeom>
        </p:spPr>
      </p:pic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E2FE94C6-0D67-8D35-57C1-5372DD91C55E}"/>
              </a:ext>
            </a:extLst>
          </p:cNvPr>
          <p:cNvSpPr/>
          <p:nvPr/>
        </p:nvSpPr>
        <p:spPr>
          <a:xfrm rot="21358634">
            <a:off x="257995" y="2794765"/>
            <a:ext cx="4438541" cy="2873184"/>
          </a:xfrm>
          <a:prstGeom prst="flowChartManualInput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918D4-FD9C-2D52-1167-BF64A54A8CAF}"/>
              </a:ext>
            </a:extLst>
          </p:cNvPr>
          <p:cNvSpPr txBox="1"/>
          <p:nvPr/>
        </p:nvSpPr>
        <p:spPr>
          <a:xfrm>
            <a:off x="488444" y="3657600"/>
            <a:ext cx="412927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Uvid u Europass portal:</a:t>
            </a:r>
          </a:p>
          <a:p>
            <a:r>
              <a:rPr lang="hr-HR" sz="2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 najbolje iskoristiti potencijal alata Europassa?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CE591F-21C0-F896-0E39-87844179F970}"/>
              </a:ext>
            </a:extLst>
          </p:cNvPr>
          <p:cNvSpPr txBox="1"/>
          <p:nvPr/>
        </p:nvSpPr>
        <p:spPr>
          <a:xfrm>
            <a:off x="348629" y="5847212"/>
            <a:ext cx="5747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Mia Trcol</a:t>
            </a:r>
          </a:p>
          <a:p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Agencija za mobilnost i programe EU</a:t>
            </a:r>
          </a:p>
        </p:txBody>
      </p:sp>
    </p:spTree>
    <p:extLst>
      <p:ext uri="{BB962C8B-B14F-4D97-AF65-F5344CB8AC3E}">
        <p14:creationId xmlns:p14="http://schemas.microsoft.com/office/powerpoint/2010/main" val="536268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428608FB-A957-09CF-B396-16006F3F5575}"/>
              </a:ext>
            </a:extLst>
          </p:cNvPr>
          <p:cNvSpPr/>
          <p:nvPr/>
        </p:nvSpPr>
        <p:spPr>
          <a:xfrm>
            <a:off x="-1554480" y="0"/>
            <a:ext cx="6253802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15AC9-16D5-9F15-17BC-792B7B480DCB}"/>
              </a:ext>
            </a:extLst>
          </p:cNvPr>
          <p:cNvSpPr txBox="1"/>
          <p:nvPr/>
        </p:nvSpPr>
        <p:spPr>
          <a:xfrm>
            <a:off x="544106" y="612448"/>
            <a:ext cx="3007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uropass motivacijsko pismo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76E40B-9F96-D7E2-3690-AB8C53D2921D}"/>
              </a:ext>
            </a:extLst>
          </p:cNvPr>
          <p:cNvSpPr txBox="1"/>
          <p:nvPr/>
        </p:nvSpPr>
        <p:spPr>
          <a:xfrm>
            <a:off x="544106" y="2281539"/>
            <a:ext cx="31250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jednostavno, uredno obrazložena motivacija za prijavu na posao</a:t>
            </a: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potrebno prilagoditi svakom natječaju </a:t>
            </a: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moguće pohraniti </a:t>
            </a: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na računalo</a:t>
            </a: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       Europass knjižnicu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ili objaviti na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EURES-u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AD69B-932D-9BFA-078C-3F2C27F6B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4" t="5907" r="25158"/>
          <a:stretch/>
        </p:blipFill>
        <p:spPr>
          <a:xfrm>
            <a:off x="4994544" y="0"/>
            <a:ext cx="6502975" cy="675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6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3BAE5C22-D258-12C7-9791-C81DE5D39848}"/>
              </a:ext>
            </a:extLst>
          </p:cNvPr>
          <p:cNvSpPr/>
          <p:nvPr/>
        </p:nvSpPr>
        <p:spPr>
          <a:xfrm>
            <a:off x="-1554480" y="0"/>
            <a:ext cx="6253802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15AC9-16D5-9F15-17BC-792B7B480DCB}"/>
              </a:ext>
            </a:extLst>
          </p:cNvPr>
          <p:cNvSpPr txBox="1"/>
          <p:nvPr/>
        </p:nvSpPr>
        <p:spPr>
          <a:xfrm>
            <a:off x="515192" y="705046"/>
            <a:ext cx="3007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uropass knjižnica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76E40B-9F96-D7E2-3690-AB8C53D2921D}"/>
              </a:ext>
            </a:extLst>
          </p:cNvPr>
          <p:cNvSpPr txBox="1"/>
          <p:nvPr/>
        </p:nvSpPr>
        <p:spPr>
          <a:xfrm>
            <a:off x="515192" y="1860901"/>
            <a:ext cx="300744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Mjesto za pohranu: 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velikog broja životopisa i motivacijskih pisama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digitalnih vjerodajnica (Europass wallet)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bitnih dokumenata za prijavu za posao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Jednostavan pristup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ažuriranje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C292F6-16DB-A032-CA46-747B0D64F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8" r="19968"/>
          <a:stretch/>
        </p:blipFill>
        <p:spPr>
          <a:xfrm>
            <a:off x="4749478" y="0"/>
            <a:ext cx="7442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69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FCC05585-5CD9-84F6-2CFA-D9FED388FC96}"/>
              </a:ext>
            </a:extLst>
          </p:cNvPr>
          <p:cNvSpPr/>
          <p:nvPr/>
        </p:nvSpPr>
        <p:spPr>
          <a:xfrm>
            <a:off x="-1554480" y="0"/>
            <a:ext cx="6253802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15AC9-16D5-9F15-17BC-792B7B480DCB}"/>
              </a:ext>
            </a:extLst>
          </p:cNvPr>
          <p:cNvSpPr txBox="1"/>
          <p:nvPr/>
        </p:nvSpPr>
        <p:spPr>
          <a:xfrm>
            <a:off x="411020" y="797644"/>
            <a:ext cx="3007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Dijeljenje dokumenata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76E40B-9F96-D7E2-3690-AB8C53D2921D}"/>
              </a:ext>
            </a:extLst>
          </p:cNvPr>
          <p:cNvSpPr txBox="1"/>
          <p:nvPr/>
        </p:nvSpPr>
        <p:spPr>
          <a:xfrm>
            <a:off x="411019" y="1957448"/>
            <a:ext cx="300744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Mogućnost dijeljenja dokumenata ili profila putem web poveznice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Ograničena dostupnost poveznice – korisnici odabiru sami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9D521-9148-A67A-33AF-04184903A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7" r="20633"/>
          <a:stretch/>
        </p:blipFill>
        <p:spPr>
          <a:xfrm>
            <a:off x="4840225" y="0"/>
            <a:ext cx="731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5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6B77CCCC-CEF6-6564-C4B7-0724CC237DC3}"/>
              </a:ext>
            </a:extLst>
          </p:cNvPr>
          <p:cNvSpPr/>
          <p:nvPr/>
        </p:nvSpPr>
        <p:spPr>
          <a:xfrm>
            <a:off x="-1554480" y="0"/>
            <a:ext cx="6253802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15AC9-16D5-9F15-17BC-792B7B480DCB}"/>
              </a:ext>
            </a:extLst>
          </p:cNvPr>
          <p:cNvSpPr txBox="1"/>
          <p:nvPr/>
        </p:nvSpPr>
        <p:spPr>
          <a:xfrm>
            <a:off x="422595" y="728196"/>
            <a:ext cx="3007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Izgled otvorene poveznice - profil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2D697-DC37-86F1-7E82-3420500A4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4" r="23576"/>
          <a:stretch/>
        </p:blipFill>
        <p:spPr>
          <a:xfrm>
            <a:off x="5407117" y="0"/>
            <a:ext cx="6470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53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F668EA-21BC-65AB-AF89-4409C84CE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127"/>
          <a:stretch/>
        </p:blipFill>
        <p:spPr>
          <a:xfrm>
            <a:off x="3673033" y="1"/>
            <a:ext cx="8518967" cy="6857999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CC36FC24-BF8B-B50E-441A-7F5A0D5FC059}"/>
              </a:ext>
            </a:extLst>
          </p:cNvPr>
          <p:cNvSpPr/>
          <p:nvPr/>
        </p:nvSpPr>
        <p:spPr>
          <a:xfrm>
            <a:off x="-1554480" y="0"/>
            <a:ext cx="6253802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9C010-6F1E-D5C4-B17D-F479654FF2DC}"/>
              </a:ext>
            </a:extLst>
          </p:cNvPr>
          <p:cNvSpPr txBox="1"/>
          <p:nvPr/>
        </p:nvSpPr>
        <p:spPr>
          <a:xfrm>
            <a:off x="422595" y="728196"/>
            <a:ext cx="30074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Izrađujemo dodatne materijale za lakše snalaženje korisnika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0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113200-79DC-0963-EF4B-578CD296CB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93"/>
          <a:stretch/>
        </p:blipFill>
        <p:spPr>
          <a:xfrm>
            <a:off x="3324177" y="795254"/>
            <a:ext cx="8867823" cy="5334549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CC36FC24-BF8B-B50E-441A-7F5A0D5FC059}"/>
              </a:ext>
            </a:extLst>
          </p:cNvPr>
          <p:cNvSpPr/>
          <p:nvPr/>
        </p:nvSpPr>
        <p:spPr>
          <a:xfrm>
            <a:off x="-1554480" y="0"/>
            <a:ext cx="6253802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9C010-6F1E-D5C4-B17D-F479654FF2DC}"/>
              </a:ext>
            </a:extLst>
          </p:cNvPr>
          <p:cNvSpPr txBox="1"/>
          <p:nvPr/>
        </p:nvSpPr>
        <p:spPr>
          <a:xfrm>
            <a:off x="422595" y="728196"/>
            <a:ext cx="300744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Izrađujemo dodatne materijale za lakše snalaženje korisnika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04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DBFDD4-F321-272C-EB17-E832D9D33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5" r="18620" b="19630"/>
          <a:stretch/>
        </p:blipFill>
        <p:spPr>
          <a:xfrm>
            <a:off x="1817225" y="1074159"/>
            <a:ext cx="10374775" cy="4709682"/>
          </a:xfrm>
          <a:prstGeom prst="rect">
            <a:avLst/>
          </a:prstGeom>
        </p:spPr>
      </p:pic>
      <p:sp>
        <p:nvSpPr>
          <p:cNvPr id="4" name="Parallelogram 3">
            <a:extLst>
              <a:ext uri="{FF2B5EF4-FFF2-40B4-BE49-F238E27FC236}">
                <a16:creationId xmlns:a16="http://schemas.microsoft.com/office/drawing/2014/main" id="{54873AD1-338D-CE03-DE18-37C7243B9E8B}"/>
              </a:ext>
            </a:extLst>
          </p:cNvPr>
          <p:cNvSpPr/>
          <p:nvPr/>
        </p:nvSpPr>
        <p:spPr>
          <a:xfrm>
            <a:off x="-2766350" y="0"/>
            <a:ext cx="7060557" cy="6858000"/>
          </a:xfrm>
          <a:prstGeom prst="parallelogram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E94A84-E4E9-A9D0-1E8D-8662C4194826}"/>
              </a:ext>
            </a:extLst>
          </p:cNvPr>
          <p:cNvSpPr txBox="1"/>
          <p:nvPr/>
        </p:nvSpPr>
        <p:spPr>
          <a:xfrm>
            <a:off x="422595" y="728196"/>
            <a:ext cx="3007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tečaj o Europassu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CDD175-D39E-24A3-A993-8EF342155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364" r="8234"/>
          <a:stretch/>
        </p:blipFill>
        <p:spPr>
          <a:xfrm>
            <a:off x="1" y="0"/>
            <a:ext cx="582206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01F61-16B2-3A86-A5ED-442D1ABAC109}"/>
              </a:ext>
            </a:extLst>
          </p:cNvPr>
          <p:cNvSpPr txBox="1"/>
          <p:nvPr/>
        </p:nvSpPr>
        <p:spPr>
          <a:xfrm>
            <a:off x="6543555" y="2004058"/>
            <a:ext cx="5274197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Cilj je online tečaja pružiti osnovno znanje o Europass platformi i dostupnim alatima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Uvod u Europass: 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Predstavljanje vještina i kvalifikacija; Informiranje o prilikama za obrazovanje i zapošljavanje u Europi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portal: 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Profil, životopis i motivacijsko pismo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Ostale funkcionalnosti Europassa: 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knjižnica, Testiranje digitalnih vještina, Moje prijave, Moje vještine i interesi...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 koristiti Europass s korisnicima: 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Savjeti za praktičan rad s različitim vrstama korisnika: učenici, studenti, tražitelji zaposlenja, itd.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18234-1274-8D90-0DCD-101CDFBD4223}"/>
              </a:ext>
            </a:extLst>
          </p:cNvPr>
          <p:cNvSpPr txBox="1"/>
          <p:nvPr/>
        </p:nvSpPr>
        <p:spPr>
          <a:xfrm>
            <a:off x="6543555" y="773936"/>
            <a:ext cx="348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Koje su teme pokrivene?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71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CE7A13-45E9-517E-B359-352CE6BB7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0936" y="0"/>
            <a:ext cx="5031064" cy="6854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66719-3863-78A3-4C81-BAAA039418EB}"/>
              </a:ext>
            </a:extLst>
          </p:cNvPr>
          <p:cNvSpPr txBox="1"/>
          <p:nvPr/>
        </p:nvSpPr>
        <p:spPr>
          <a:xfrm>
            <a:off x="976132" y="1842012"/>
            <a:ext cx="5274197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kraju tečaja, korisnici će moći: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Prepoznati 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različite svrhe za koje se Europass može koristiti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Identificirati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dijelove Europass alata i funkcije koje imaju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Izraditi 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osobni profil, životopis i motivacijsko pismo; identificirati potencijalne prilike za učenje i rad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Savjetovati</a:t>
            </a:r>
            <a:r>
              <a:rPr lang="hr-HR" sz="17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različite grupe korisnika o Europass alatima koji odgovaraju njihovim potrebama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7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Pružati potporu </a:t>
            </a:r>
            <a:r>
              <a:rPr lang="hr-H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korisnicima prilikom razvoja njihovih vlastitih Europass profila, životopisa i motivacijskih pisama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286D4-CE20-DA26-A6CF-F5092AEF1BE4}"/>
              </a:ext>
            </a:extLst>
          </p:cNvPr>
          <p:cNvSpPr txBox="1"/>
          <p:nvPr/>
        </p:nvSpPr>
        <p:spPr>
          <a:xfrm>
            <a:off x="976132" y="611890"/>
            <a:ext cx="4556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Što postižemo tečajem?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779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C9D401-F13F-ACB3-A07E-D7AC21922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175"/>
            <a:ext cx="4563822" cy="6854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3A3A2A-A39D-DDD1-0265-D056C3E13BC6}"/>
              </a:ext>
            </a:extLst>
          </p:cNvPr>
          <p:cNvSpPr txBox="1"/>
          <p:nvPr/>
        </p:nvSpPr>
        <p:spPr>
          <a:xfrm>
            <a:off x="5349896" y="1633668"/>
            <a:ext cx="566773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hr-H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Tečaj je razvijen za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osobe koje se bave karijernim savjetovanjem </a:t>
            </a:r>
            <a:r>
              <a:rPr lang="hr-H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 različitim okruženjima: osnovne i srednje škole, strukovno obrazovanje i osposobljavanje, visoko obrazovanje, zapošljavanje i sl. koji žele ojačati svoje vještine i bolje razumijeti načine korištenja Europassa u svrhu profesionalnog usmjeravanja.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hr-H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Također je prikladan za školsko osoblje, poput nastavnika, osoba koje rade s mladima i sl. koji pomažu korisnicima da identificiraju svoje kompetencije, predstave ih na transparentan način prilikom prijave za posao ili obrazovanje diljem Europe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465851-E125-0AAE-4268-338AFD0EEE79}"/>
              </a:ext>
            </a:extLst>
          </p:cNvPr>
          <p:cNvSpPr txBox="1"/>
          <p:nvPr/>
        </p:nvSpPr>
        <p:spPr>
          <a:xfrm>
            <a:off x="5349896" y="414596"/>
            <a:ext cx="4556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Kome je tečaj namijenjen?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3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250AA2-CBFB-AB64-9827-BA529FCFF1D2}"/>
              </a:ext>
            </a:extLst>
          </p:cNvPr>
          <p:cNvSpPr/>
          <p:nvPr/>
        </p:nvSpPr>
        <p:spPr>
          <a:xfrm>
            <a:off x="886968" y="6355080"/>
            <a:ext cx="2276856" cy="2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20E28C0-6967-BD81-C606-58159D46A695}"/>
              </a:ext>
            </a:extLst>
          </p:cNvPr>
          <p:cNvSpPr/>
          <p:nvPr/>
        </p:nvSpPr>
        <p:spPr>
          <a:xfrm>
            <a:off x="-1554480" y="0"/>
            <a:ext cx="5248656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84D16-B4A7-B058-4208-D87F3924C212}"/>
              </a:ext>
            </a:extLst>
          </p:cNvPr>
          <p:cNvSpPr txBox="1"/>
          <p:nvPr/>
        </p:nvSpPr>
        <p:spPr>
          <a:xfrm>
            <a:off x="318423" y="774495"/>
            <a:ext cx="300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Što je Europass?</a:t>
            </a:r>
          </a:p>
        </p:txBody>
      </p:sp>
    </p:spTree>
    <p:extLst>
      <p:ext uri="{BB962C8B-B14F-4D97-AF65-F5344CB8AC3E}">
        <p14:creationId xmlns:p14="http://schemas.microsoft.com/office/powerpoint/2010/main" val="2315959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8D517-CD70-DD15-3C47-0FE06D8A56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2861" y="1191725"/>
            <a:ext cx="5002137" cy="4351338"/>
          </a:xfrm>
        </p:spPr>
        <p:txBody>
          <a:bodyPr>
            <a:normAutofit/>
          </a:bodyPr>
          <a:lstStyle/>
          <a:p>
            <a:r>
              <a:rPr lang="hr-HR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Tko je razvio tečaj?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Euroguidance Francuska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Euroguidance/ Europass Slovenija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Euroguidance Njemačka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Euroguidance Latvija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Euroguidance/ Europass Hrvatska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67DB4-8181-7B8C-F181-3A0CFC9EE7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86365" y="1191725"/>
            <a:ext cx="5253762" cy="4351338"/>
          </a:xfrm>
        </p:spPr>
        <p:txBody>
          <a:bodyPr>
            <a:noAutofit/>
          </a:bodyPr>
          <a:lstStyle/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Tečaj je dostupan na online platformi francuskog Euroguidance centra, </a:t>
            </a:r>
            <a:r>
              <a:rPr lang="hr-HR" sz="2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www.euroguidance-formation.org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Samostalan odabir brzine učenja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0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Kako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 u </a:t>
            </a:r>
            <a:r>
              <a:rPr lang="en-US" sz="20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potpunosti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iskoristili </a:t>
            </a:r>
            <a:r>
              <a:rPr lang="en-US" sz="20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tečaj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poželjno je da </a:t>
            </a:r>
            <a:r>
              <a:rPr lang="en-US" sz="20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polaznici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izvrše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besplatn</a:t>
            </a: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</a:t>
            </a: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aciju na Europass 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portal</a:t>
            </a:r>
            <a:endParaRPr lang="hr-HR" sz="2000" b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tečaj je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besplat</a:t>
            </a: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US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hr-HR" sz="2000" b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kao i svi dodatni materijali dostupni na platformi za učenje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E9BB76-20F4-FA71-42F1-21FC1D8676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96" y="4928840"/>
            <a:ext cx="1200802" cy="1236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2E2942-1C82-D596-2825-2A13FE4198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8349" r="1029" b="28202"/>
          <a:stretch/>
        </p:blipFill>
        <p:spPr>
          <a:xfrm>
            <a:off x="1309705" y="4922645"/>
            <a:ext cx="1036078" cy="12553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A72E7-7743-B7B0-5B32-6B55AE5F1F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5" r="88" b="28324"/>
          <a:stretch/>
        </p:blipFill>
        <p:spPr>
          <a:xfrm>
            <a:off x="2424618" y="4922645"/>
            <a:ext cx="1230869" cy="124083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144F1E-F869-83EA-EED3-4821D6CD0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770" r="30467" b="1277"/>
          <a:stretch/>
        </p:blipFill>
        <p:spPr bwMode="auto">
          <a:xfrm>
            <a:off x="0" y="4922645"/>
            <a:ext cx="1230870" cy="124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8D745-AB83-D9CC-B942-D887E800BA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 t="23302" r="13669" b="23241"/>
          <a:stretch/>
        </p:blipFill>
        <p:spPr>
          <a:xfrm>
            <a:off x="6342042" y="4928840"/>
            <a:ext cx="1284620" cy="1255357"/>
          </a:xfrm>
          <a:prstGeom prst="rect">
            <a:avLst/>
          </a:prstGeom>
        </p:spPr>
      </p:pic>
      <p:pic>
        <p:nvPicPr>
          <p:cNvPr id="1030" name="Picture 6" descr="No description available.">
            <a:extLst>
              <a:ext uri="{FF2B5EF4-FFF2-40B4-BE49-F238E27FC236}">
                <a16:creationId xmlns:a16="http://schemas.microsoft.com/office/drawing/2014/main" id="{92D15CC9-F0C5-A98C-93B5-D3C14598B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30528" r="1005" b="25519"/>
          <a:stretch/>
        </p:blipFill>
        <p:spPr bwMode="auto">
          <a:xfrm>
            <a:off x="3722531" y="4928840"/>
            <a:ext cx="1284621" cy="123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01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157E09-86FF-3625-1634-76241D61E7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4"/>
          <a:stretch/>
        </p:blipFill>
        <p:spPr>
          <a:xfrm>
            <a:off x="0" y="0"/>
            <a:ext cx="12192000" cy="5850294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D36287B-73C0-479C-0276-39CD9AC6E4F9}"/>
              </a:ext>
            </a:extLst>
          </p:cNvPr>
          <p:cNvSpPr txBox="1">
            <a:spLocks/>
          </p:cNvSpPr>
          <p:nvPr/>
        </p:nvSpPr>
        <p:spPr>
          <a:xfrm>
            <a:off x="379214" y="5990893"/>
            <a:ext cx="9436590" cy="6711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00" baseline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1" i="0" u="none" strike="noStrike" kern="1200" cap="none" spc="-100" normalizeH="0" baseline="0" noProof="0" dirty="0">
                <a:ln>
                  <a:noFill/>
                </a:ln>
                <a:solidFill>
                  <a:srgbClr val="2F8540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Kako pristupiti tečaju</a:t>
            </a:r>
            <a:r>
              <a:rPr kumimoji="0" lang="en-US" sz="3000" b="1" i="0" u="none" strike="noStrike" kern="1200" cap="none" spc="-100" normalizeH="0" baseline="0" noProof="0" dirty="0">
                <a:ln>
                  <a:noFill/>
                </a:ln>
                <a:solidFill>
                  <a:srgbClr val="2F8540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kumimoji="0" lang="hr-HR" sz="3000" b="1" i="0" u="none" strike="noStrike" kern="1200" cap="none" spc="-100" normalizeH="0" baseline="0" noProof="0" dirty="0">
              <a:ln>
                <a:noFill/>
              </a:ln>
              <a:solidFill>
                <a:srgbClr val="2F8540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68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9BFF1A2B-40AB-6F9C-C3DC-1DAFA331A3F6}"/>
              </a:ext>
            </a:extLst>
          </p:cNvPr>
          <p:cNvSpPr/>
          <p:nvPr/>
        </p:nvSpPr>
        <p:spPr>
          <a:xfrm>
            <a:off x="-1863634" y="0"/>
            <a:ext cx="8752114" cy="6858000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18D91-C1F0-E5B1-8BFA-25711A4C474C}"/>
              </a:ext>
            </a:extLst>
          </p:cNvPr>
          <p:cNvSpPr txBox="1"/>
          <p:nvPr/>
        </p:nvSpPr>
        <p:spPr>
          <a:xfrm>
            <a:off x="1922211" y="1798044"/>
            <a:ext cx="30074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Hvala na pažnji!</a:t>
            </a:r>
            <a:endParaRPr kumimoji="0" lang="hr-HR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0DADD-7AFB-D7D0-5A76-D069CB07A754}"/>
              </a:ext>
            </a:extLst>
          </p:cNvPr>
          <p:cNvSpPr txBox="1"/>
          <p:nvPr/>
        </p:nvSpPr>
        <p:spPr>
          <a:xfrm>
            <a:off x="8899487" y="4903956"/>
            <a:ext cx="5420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Kontakt: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mia.trcol@ampeu.hr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info@europass.hr</a:t>
            </a:r>
            <a:endParaRPr kumimoji="0" lang="hr-HR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06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250AA2-CBFB-AB64-9827-BA529FCFF1D2}"/>
              </a:ext>
            </a:extLst>
          </p:cNvPr>
          <p:cNvSpPr/>
          <p:nvPr/>
        </p:nvSpPr>
        <p:spPr>
          <a:xfrm>
            <a:off x="886968" y="6355080"/>
            <a:ext cx="2276856" cy="2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20E28C0-6967-BD81-C606-58159D46A695}"/>
              </a:ext>
            </a:extLst>
          </p:cNvPr>
          <p:cNvSpPr/>
          <p:nvPr/>
        </p:nvSpPr>
        <p:spPr>
          <a:xfrm>
            <a:off x="-1554480" y="0"/>
            <a:ext cx="5248656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8395C-E4A2-4A1E-643B-8334C1722AB8}"/>
              </a:ext>
            </a:extLst>
          </p:cNvPr>
          <p:cNvSpPr txBox="1"/>
          <p:nvPr/>
        </p:nvSpPr>
        <p:spPr>
          <a:xfrm>
            <a:off x="3694176" y="1178726"/>
            <a:ext cx="7166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Besplatni online alat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predstavljanje vještina i planiranje učenja ili karijere u Europi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prilagođen digitalnom dobu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dostupan na svim jezicima Europske unije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potpora građanima Europske u cjeloživotnom obrazovanju i profesionalnom razvoju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32547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Sastoji se od nekoliko dokumenata i online alata.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E361A-21BE-BE18-BE9C-CA775D48C778}"/>
              </a:ext>
            </a:extLst>
          </p:cNvPr>
          <p:cNvSpPr txBox="1"/>
          <p:nvPr/>
        </p:nvSpPr>
        <p:spPr>
          <a:xfrm>
            <a:off x="318423" y="774495"/>
            <a:ext cx="300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Što je Europass?</a:t>
            </a:r>
          </a:p>
        </p:txBody>
      </p:sp>
    </p:spTree>
    <p:extLst>
      <p:ext uri="{BB962C8B-B14F-4D97-AF65-F5344CB8AC3E}">
        <p14:creationId xmlns:p14="http://schemas.microsoft.com/office/powerpoint/2010/main" val="1598009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250AA2-CBFB-AB64-9827-BA529FCFF1D2}"/>
              </a:ext>
            </a:extLst>
          </p:cNvPr>
          <p:cNvSpPr/>
          <p:nvPr/>
        </p:nvSpPr>
        <p:spPr>
          <a:xfrm>
            <a:off x="886968" y="6355080"/>
            <a:ext cx="2276856" cy="2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20E28C0-6967-BD81-C606-58159D46A695}"/>
              </a:ext>
            </a:extLst>
          </p:cNvPr>
          <p:cNvSpPr/>
          <p:nvPr/>
        </p:nvSpPr>
        <p:spPr>
          <a:xfrm>
            <a:off x="-1554480" y="0"/>
            <a:ext cx="5248656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663207-DC41-FFBB-A95E-F417E3340C8F}"/>
              </a:ext>
            </a:extLst>
          </p:cNvPr>
          <p:cNvSpPr txBox="1"/>
          <p:nvPr/>
        </p:nvSpPr>
        <p:spPr>
          <a:xfrm>
            <a:off x="3694176" y="3857179"/>
            <a:ext cx="1040295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portal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životopis/ motivacijsko pismo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mobilnost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prilog svjedodžbi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dopunska isprava o studiju</a:t>
            </a:r>
            <a:endParaRPr kumimoji="0" lang="hr-HR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3EAB5-3435-A49C-0CB7-F2B411E446FA}"/>
              </a:ext>
            </a:extLst>
          </p:cNvPr>
          <p:cNvSpPr txBox="1"/>
          <p:nvPr/>
        </p:nvSpPr>
        <p:spPr>
          <a:xfrm>
            <a:off x="3694176" y="1178726"/>
            <a:ext cx="7166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Besplatni online alat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predstavljanje vještina i planiranje učenja ili karijere u Europi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prilagođen digitalnom dobu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dostupan na svim jezicima Europske unije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potpora građanima Europske u cjeloživotnom obrazovanju i profesionalnom razvoju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32547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Sastoji se od nekoliko dokumenata i online alata.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722BC5-AE52-D869-D5E8-C1320815D5BB}"/>
              </a:ext>
            </a:extLst>
          </p:cNvPr>
          <p:cNvSpPr txBox="1"/>
          <p:nvPr/>
        </p:nvSpPr>
        <p:spPr>
          <a:xfrm>
            <a:off x="318423" y="774495"/>
            <a:ext cx="300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Što je Europass?</a:t>
            </a:r>
          </a:p>
        </p:txBody>
      </p:sp>
    </p:spTree>
    <p:extLst>
      <p:ext uri="{BB962C8B-B14F-4D97-AF65-F5344CB8AC3E}">
        <p14:creationId xmlns:p14="http://schemas.microsoft.com/office/powerpoint/2010/main" val="157571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250AA2-CBFB-AB64-9827-BA529FCFF1D2}"/>
              </a:ext>
            </a:extLst>
          </p:cNvPr>
          <p:cNvSpPr/>
          <p:nvPr/>
        </p:nvSpPr>
        <p:spPr>
          <a:xfrm>
            <a:off x="886968" y="6355080"/>
            <a:ext cx="2276856" cy="2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20E28C0-6967-BD81-C606-58159D46A695}"/>
              </a:ext>
            </a:extLst>
          </p:cNvPr>
          <p:cNvSpPr/>
          <p:nvPr/>
        </p:nvSpPr>
        <p:spPr>
          <a:xfrm>
            <a:off x="-1554480" y="0"/>
            <a:ext cx="5248656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318423" y="774495"/>
            <a:ext cx="3007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Što je Europass?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663207-DC41-FFBB-A95E-F417E3340C8F}"/>
              </a:ext>
            </a:extLst>
          </p:cNvPr>
          <p:cNvSpPr txBox="1"/>
          <p:nvPr/>
        </p:nvSpPr>
        <p:spPr>
          <a:xfrm>
            <a:off x="3694176" y="3857179"/>
            <a:ext cx="1040295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portal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životopis/ motivacijsko pismo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mobilnost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prilog svjedodžbi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Europass dopunska isprava o studiju</a:t>
            </a:r>
            <a:endParaRPr kumimoji="0" lang="hr-HR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33EAB5-3435-A49C-0CB7-F2B411E446FA}"/>
              </a:ext>
            </a:extLst>
          </p:cNvPr>
          <p:cNvSpPr txBox="1"/>
          <p:nvPr/>
        </p:nvSpPr>
        <p:spPr>
          <a:xfrm>
            <a:off x="3694176" y="1178726"/>
            <a:ext cx="71666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Besplatni online alat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 predstavljanje vještina i planiranje učenja ili karijere u Europi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prilagođen digitalnom dobu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dostupan na svim jezicima Europske unije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potpora građanima Europske u cjeloživotnom obrazovanju i profesionalnom razvoju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rgbClr val="32547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Sastoji se od nekoliko dokumenata i online alata.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96D9D-0436-65CB-C37C-260E05D7E336}"/>
              </a:ext>
            </a:extLst>
          </p:cNvPr>
          <p:cNvSpPr txBox="1"/>
          <p:nvPr/>
        </p:nvSpPr>
        <p:spPr>
          <a:xfrm>
            <a:off x="9134669" y="3934934"/>
            <a:ext cx="2397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www.europass.eu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7D0E71-AE83-3E46-ECBB-017EE874FAD1}"/>
              </a:ext>
            </a:extLst>
          </p:cNvPr>
          <p:cNvSpPr txBox="1"/>
          <p:nvPr/>
        </p:nvSpPr>
        <p:spPr>
          <a:xfrm>
            <a:off x="9134669" y="5027135"/>
            <a:ext cx="2397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www.europass.hr</a:t>
            </a:r>
          </a:p>
        </p:txBody>
      </p:sp>
    </p:spTree>
    <p:extLst>
      <p:ext uri="{BB962C8B-B14F-4D97-AF65-F5344CB8AC3E}">
        <p14:creationId xmlns:p14="http://schemas.microsoft.com/office/powerpoint/2010/main" val="2271675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223012-43FE-4F6F-4CBA-986B72C3E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38" b="22963"/>
          <a:stretch/>
        </p:blipFill>
        <p:spPr>
          <a:xfrm>
            <a:off x="2368062" y="2534444"/>
            <a:ext cx="9823938" cy="43235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250AA2-CBFB-AB64-9827-BA529FCFF1D2}"/>
              </a:ext>
            </a:extLst>
          </p:cNvPr>
          <p:cNvSpPr/>
          <p:nvPr/>
        </p:nvSpPr>
        <p:spPr>
          <a:xfrm>
            <a:off x="886968" y="6355080"/>
            <a:ext cx="2276856" cy="2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20E28C0-6967-BD81-C606-58159D46A695}"/>
              </a:ext>
            </a:extLst>
          </p:cNvPr>
          <p:cNvSpPr/>
          <p:nvPr/>
        </p:nvSpPr>
        <p:spPr>
          <a:xfrm>
            <a:off x="-1554480" y="0"/>
            <a:ext cx="5248656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387871" y="600361"/>
            <a:ext cx="3007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Mrežne stranice nacionalnog  Europass centra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8395C-E4A2-4A1E-643B-8334C1722AB8}"/>
              </a:ext>
            </a:extLst>
          </p:cNvPr>
          <p:cNvSpPr txBox="1"/>
          <p:nvPr/>
        </p:nvSpPr>
        <p:spPr>
          <a:xfrm>
            <a:off x="3696702" y="832368"/>
            <a:ext cx="71666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b="1" dirty="0">
                <a:solidFill>
                  <a:srgbClr val="004B8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www.europass.hr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004B8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Korisnici mogu izraditi dokumente Europass mobilnost, preuzeti Europass priloge vjedodžbi, informirati se o nacionalnim aktivnostima Europass centra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75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6F3FF5-FF0E-56EB-E37C-559D02675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6" r="1283" b="20000"/>
          <a:stretch/>
        </p:blipFill>
        <p:spPr>
          <a:xfrm>
            <a:off x="2365535" y="2741954"/>
            <a:ext cx="9823938" cy="41483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250AA2-CBFB-AB64-9827-BA529FCFF1D2}"/>
              </a:ext>
            </a:extLst>
          </p:cNvPr>
          <p:cNvSpPr/>
          <p:nvPr/>
        </p:nvSpPr>
        <p:spPr>
          <a:xfrm>
            <a:off x="886968" y="6355080"/>
            <a:ext cx="2276856" cy="210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420E28C0-6967-BD81-C606-58159D46A695}"/>
              </a:ext>
            </a:extLst>
          </p:cNvPr>
          <p:cNvSpPr/>
          <p:nvPr/>
        </p:nvSpPr>
        <p:spPr>
          <a:xfrm>
            <a:off x="-1554480" y="0"/>
            <a:ext cx="5248656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11717-84D9-E4D3-5D74-550F01B4D774}"/>
              </a:ext>
            </a:extLst>
          </p:cNvPr>
          <p:cNvSpPr txBox="1"/>
          <p:nvPr/>
        </p:nvSpPr>
        <p:spPr>
          <a:xfrm>
            <a:off x="521672" y="832368"/>
            <a:ext cx="3007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uropass portal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68395C-E4A2-4A1E-643B-8334C1722AB8}"/>
              </a:ext>
            </a:extLst>
          </p:cNvPr>
          <p:cNvSpPr txBox="1"/>
          <p:nvPr/>
        </p:nvSpPr>
        <p:spPr>
          <a:xfrm>
            <a:off x="3694175" y="832368"/>
            <a:ext cx="71666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www.europass.eu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Korisnici se mogu registrirati i izraditi Europass profil,, izrađivati životopise, motivacijska pisma, koristiti Europass knjižnicu...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0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6">
            <a:extLst>
              <a:ext uri="{FF2B5EF4-FFF2-40B4-BE49-F238E27FC236}">
                <a16:creationId xmlns:a16="http://schemas.microsoft.com/office/drawing/2014/main" id="{FD0C1A82-7012-9072-AAB0-6271870EDC56}"/>
              </a:ext>
            </a:extLst>
          </p:cNvPr>
          <p:cNvSpPr/>
          <p:nvPr/>
        </p:nvSpPr>
        <p:spPr>
          <a:xfrm>
            <a:off x="-1554480" y="0"/>
            <a:ext cx="6253802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15AC9-16D5-9F15-17BC-792B7B480DCB}"/>
              </a:ext>
            </a:extLst>
          </p:cNvPr>
          <p:cNvSpPr txBox="1"/>
          <p:nvPr/>
        </p:nvSpPr>
        <p:spPr>
          <a:xfrm>
            <a:off x="584641" y="728195"/>
            <a:ext cx="3007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uropass profil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84C12-1AC1-4443-B817-84169BE79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7" r="20159"/>
          <a:stretch/>
        </p:blipFill>
        <p:spPr>
          <a:xfrm>
            <a:off x="4874681" y="0"/>
            <a:ext cx="728047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76E40B-9F96-D7E2-3690-AB8C53D2921D}"/>
              </a:ext>
            </a:extLst>
          </p:cNvPr>
          <p:cNvSpPr txBox="1"/>
          <p:nvPr/>
        </p:nvSpPr>
        <p:spPr>
          <a:xfrm>
            <a:off x="584640" y="1882489"/>
            <a:ext cx="30074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sveobuhvatan prikaz radnog iskustva i stečenih vještina</a:t>
            </a: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može se izraditi na nekoliko jezika</a:t>
            </a:r>
          </a:p>
          <a:p>
            <a:pPr marL="173038" indent="-173038">
              <a:buFont typeface="Arial" panose="020B0604020202020204" pitchFamily="34" charset="0"/>
              <a:buChar char="•"/>
              <a:defRPr/>
            </a:pP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statičan, na Europass portalu</a:t>
            </a:r>
          </a:p>
          <a:p>
            <a:pPr marL="173038" indent="-173038">
              <a:buFont typeface="Arial" panose="020B0604020202020204" pitchFamily="34" charset="0"/>
              <a:buChar char="•"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redovito se ažurira</a:t>
            </a:r>
            <a:endParaRPr kumimoji="0" lang="hr-HR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temelju profila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</a:t>
            </a: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 izrađuje CV</a:t>
            </a:r>
          </a:p>
        </p:txBody>
      </p:sp>
    </p:spTree>
    <p:extLst>
      <p:ext uri="{BB962C8B-B14F-4D97-AF65-F5344CB8AC3E}">
        <p14:creationId xmlns:p14="http://schemas.microsoft.com/office/powerpoint/2010/main" val="1515579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 7">
            <a:extLst>
              <a:ext uri="{FF2B5EF4-FFF2-40B4-BE49-F238E27FC236}">
                <a16:creationId xmlns:a16="http://schemas.microsoft.com/office/drawing/2014/main" id="{DE21B8B0-304C-EE45-871E-99FB0B050B85}"/>
              </a:ext>
            </a:extLst>
          </p:cNvPr>
          <p:cNvSpPr/>
          <p:nvPr/>
        </p:nvSpPr>
        <p:spPr>
          <a:xfrm>
            <a:off x="-1554480" y="0"/>
            <a:ext cx="6253802" cy="6858000"/>
          </a:xfrm>
          <a:prstGeom prst="parallelogram">
            <a:avLst/>
          </a:prstGeom>
          <a:solidFill>
            <a:srgbClr val="004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15AC9-16D5-9F15-17BC-792B7B480DCB}"/>
              </a:ext>
            </a:extLst>
          </p:cNvPr>
          <p:cNvSpPr txBox="1"/>
          <p:nvPr/>
        </p:nvSpPr>
        <p:spPr>
          <a:xfrm>
            <a:off x="399445" y="703358"/>
            <a:ext cx="3007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uropass životopis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76E40B-9F96-D7E2-3690-AB8C53D2921D}"/>
              </a:ext>
            </a:extLst>
          </p:cNvPr>
          <p:cNvSpPr txBox="1"/>
          <p:nvPr/>
        </p:nvSpPr>
        <p:spPr>
          <a:xfrm>
            <a:off x="399445" y="1887593"/>
            <a:ext cx="34086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jednostavan, pouzdan, transparentan prikaz iskustva i vještina</a:t>
            </a: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potrebno prilagoditi svakom natječaju </a:t>
            </a: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moguće pohraniti </a:t>
            </a: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na računalo</a:t>
            </a: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       Europass knjižnicu ili objaviti na EURES-u</a:t>
            </a:r>
          </a:p>
          <a:p>
            <a:pPr marL="173038" marR="0" lvl="0" indent="-173038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ednostavno ističe „jake strane”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4B7D50-C245-6BCF-EEF0-BCE0032A0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50" r="22911"/>
          <a:stretch/>
        </p:blipFill>
        <p:spPr>
          <a:xfrm>
            <a:off x="4973333" y="0"/>
            <a:ext cx="6234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2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Euroguidance">
      <a:dk1>
        <a:srgbClr val="000000"/>
      </a:dk1>
      <a:lt1>
        <a:srgbClr val="FFFFFF"/>
      </a:lt1>
      <a:dk2>
        <a:srgbClr val="004773"/>
      </a:dk2>
      <a:lt2>
        <a:srgbClr val="E7E6E6"/>
      </a:lt2>
      <a:accent1>
        <a:srgbClr val="2F8540"/>
      </a:accent1>
      <a:accent2>
        <a:srgbClr val="7B2C71"/>
      </a:accent2>
      <a:accent3>
        <a:srgbClr val="79BF92"/>
      </a:accent3>
      <a:accent4>
        <a:srgbClr val="4978A1"/>
      </a:accent4>
      <a:accent5>
        <a:srgbClr val="F25C83"/>
      </a:accent5>
      <a:accent6>
        <a:srgbClr val="D19FE8"/>
      </a:accent6>
      <a:hlink>
        <a:srgbClr val="4978A1"/>
      </a:hlink>
      <a:folHlink>
        <a:srgbClr val="ADC2D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uroguidance-presentaatiopohja" id="{8A0CE239-2DD4-2149-A104-16923F68087F}" vid="{22D14B29-D0F9-A24B-8DCA-BE85B1F7DB1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a0a812-136f-4ea9-9d0e-4cd82503c772" xsi:nil="true"/>
    <lcf76f155ced4ddcb4097134ff3c332f xmlns="29e7cbdc-993c-4471-ad2e-191704afc19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E4334537222340BAE106617CA65FBC" ma:contentTypeVersion="16" ma:contentTypeDescription="Create a new document." ma:contentTypeScope="" ma:versionID="9bde93f3513f2a986fa9e741e20b5b0e">
  <xsd:schema xmlns:xsd="http://www.w3.org/2001/XMLSchema" xmlns:xs="http://www.w3.org/2001/XMLSchema" xmlns:p="http://schemas.microsoft.com/office/2006/metadata/properties" xmlns:ns2="29e7cbdc-993c-4471-ad2e-191704afc196" xmlns:ns3="1da0a812-136f-4ea9-9d0e-4cd82503c772" targetNamespace="http://schemas.microsoft.com/office/2006/metadata/properties" ma:root="true" ma:fieldsID="7348b23ea39b8093257c64b4cdaf26ee" ns2:_="" ns3:_="">
    <xsd:import namespace="29e7cbdc-993c-4471-ad2e-191704afc196"/>
    <xsd:import namespace="1da0a812-136f-4ea9-9d0e-4cd82503c7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e7cbdc-993c-4471-ad2e-191704afc1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af183b9-26b9-4c71-8bc8-cea071d6c0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a0a812-136f-4ea9-9d0e-4cd82503c77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8443efb-bd8e-4c6f-a0e0-809438d172d5}" ma:internalName="TaxCatchAll" ma:showField="CatchAllData" ma:web="1da0a812-136f-4ea9-9d0e-4cd82503c7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0F1F96-B7EE-4E56-B783-4CFEC88EC0F6}">
  <ds:schemaRefs>
    <ds:schemaRef ds:uri="http://purl.org/dc/elements/1.1/"/>
    <ds:schemaRef ds:uri="http://schemas.openxmlformats.org/package/2006/metadata/core-properties"/>
    <ds:schemaRef ds:uri="1da0a812-136f-4ea9-9d0e-4cd82503c772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29e7cbdc-993c-4471-ad2e-191704afc19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73FA2DB-4186-4092-98A9-9D9E909214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C634DD-966A-427F-BF68-6A9F4B74A5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e7cbdc-993c-4471-ad2e-191704afc196"/>
    <ds:schemaRef ds:uri="1da0a812-136f-4ea9-9d0e-4cd82503c7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763</Words>
  <Application>Microsoft Office PowerPoint</Application>
  <PresentationFormat>Widescreen</PresentationFormat>
  <Paragraphs>111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Montserrat</vt:lpstr>
      <vt:lpstr>open sans</vt:lpstr>
      <vt:lpstr>open sans</vt:lpstr>
      <vt:lpstr>Verdana</vt:lpstr>
      <vt:lpstr>Office Theme</vt:lpstr>
      <vt:lpstr>1_Office-teema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 ​ amet lorem ipsum dolor​ dolor sit amet lorem</dc:title>
  <dc:creator>Lidija Sokolić</dc:creator>
  <cp:lastModifiedBy>Mia Trcol</cp:lastModifiedBy>
  <cp:revision>14</cp:revision>
  <cp:lastPrinted>2023-11-16T12:47:26Z</cp:lastPrinted>
  <dcterms:created xsi:type="dcterms:W3CDTF">2023-04-25T12:03:45Z</dcterms:created>
  <dcterms:modified xsi:type="dcterms:W3CDTF">2023-11-16T12:48:26Z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0x010100FAE4334537222340BAE106617CA65FBC</vt:lpwstr>
  </property>
  <property fmtid="{D5CDD505-2E9C-101B-9397-08002B2CF9AE}" pid="3" name="MediaServiceImageTags">
    <vt:lpwstr/>
  </property>
</Properties>
</file>