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8"/>
  </p:notesMasterIdLst>
  <p:sldIdLst>
    <p:sldId id="256" r:id="rId2"/>
    <p:sldId id="257" r:id="rId3"/>
    <p:sldId id="273" r:id="rId4"/>
    <p:sldId id="275" r:id="rId5"/>
    <p:sldId id="274" r:id="rId6"/>
    <p:sldId id="258" r:id="rId7"/>
  </p:sldIdLst>
  <p:sldSz cx="9144000" cy="6858000" type="screen4x3"/>
  <p:notesSz cx="6724650" cy="9774238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38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9079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465" y="4642763"/>
            <a:ext cx="5379720" cy="439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83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079" y="928383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7EAACB-E132-4DDA-AD12-96CA04B20F7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42878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685800" y="2278063"/>
            <a:ext cx="77724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 flipV="1">
            <a:off x="609600" y="6308725"/>
            <a:ext cx="7924800" cy="0"/>
          </a:xfrm>
          <a:prstGeom prst="line">
            <a:avLst/>
          </a:prstGeom>
          <a:noFill/>
          <a:ln w="3175">
            <a:solidFill>
              <a:srgbClr val="1D538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2"/>
            <a:ext cx="9144000" cy="11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89188"/>
            <a:ext cx="7772400" cy="1471612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hr-HR" noProof="0" smtClean="0"/>
              <a:t>Click to edit Master 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92863"/>
            <a:ext cx="28956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76D6313E-CC0F-4D0F-A35D-24CD9B6BADB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1428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8C7CD1-3077-4D9D-906A-5BC67FBF34A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0967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1125538"/>
            <a:ext cx="2001837" cy="463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1125538"/>
            <a:ext cx="5854700" cy="463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127C59-612D-4678-9A04-2AC696113EB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818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136E7-3485-42FF-808E-82E57A617F5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4279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CC219-5DF7-4A54-ABBE-59D12C94F7F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1139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2D9CB-CEC8-4157-96EE-7366F432B6C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9174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66C69-CEBB-4151-BCAD-05DA6537F7C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9961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27B5B-805B-499B-8045-7411A57CBAF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2557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890BF-7D30-45CD-93EE-CEAD6051807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705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859791-3F43-48A5-92D3-67CFFECA64D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9483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11036-6F14-4FA6-B5A9-FF68F9CA286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8008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1125538"/>
            <a:ext cx="8001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916113"/>
            <a:ext cx="8001000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Click to edit Master text styles</a:t>
            </a:r>
          </a:p>
          <a:p>
            <a:pPr lvl="1"/>
            <a:r>
              <a:rPr lang="hr-HR" altLang="en-US" smtClean="0"/>
              <a:t>Second level</a:t>
            </a:r>
          </a:p>
          <a:p>
            <a:pPr lvl="2"/>
            <a:r>
              <a:rPr lang="hr-HR" altLang="en-US" smtClean="0"/>
              <a:t>Third level</a:t>
            </a:r>
          </a:p>
          <a:p>
            <a:pPr lvl="3"/>
            <a:r>
              <a:rPr lang="hr-HR" altLang="en-US" smtClean="0"/>
              <a:t>Fourth level</a:t>
            </a:r>
          </a:p>
          <a:p>
            <a:pPr lvl="4"/>
            <a:r>
              <a:rPr lang="hr-HR" altLang="en-US" smtClean="0"/>
              <a:t>Fifth level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677988"/>
            <a:ext cx="7958138" cy="952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9072563 h 1000"/>
              <a:gd name="T6" fmla="*/ 0 w 1000"/>
              <a:gd name="T7" fmla="*/ 907256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9688"/>
            <a:ext cx="28956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1D538B"/>
                </a:solidFill>
              </a:defRPr>
            </a:lvl1pPr>
          </a:lstStyle>
          <a:p>
            <a:fld id="{B0AE1A05-11E0-4A8F-938B-7EA48FDC16D4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1032" name="Picture 2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2"/>
            <a:ext cx="9144000" cy="11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o"/>
        <a:defRPr sz="2800">
          <a:solidFill>
            <a:srgbClr val="1D538B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n"/>
        <a:defRPr sz="2600">
          <a:solidFill>
            <a:srgbClr val="1D538B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o"/>
        <a:defRPr sz="2300">
          <a:solidFill>
            <a:srgbClr val="1D538B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n"/>
        <a:defRPr sz="2000">
          <a:solidFill>
            <a:srgbClr val="1D538B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§"/>
        <a:defRPr sz="2000">
          <a:solidFill>
            <a:srgbClr val="1D538B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ured@mzos.hr" TargetMode="External"/><Relationship Id="rId2" Type="http://schemas.openxmlformats.org/officeDocument/2006/relationships/hyperlink" Target="mailto:visokoobrazovanje@mzo.h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zo.gov.h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06B062F-1A57-40F5-9918-97AF6D58E0D8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hr-HR" altLang="en-US" sz="12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2996952"/>
            <a:ext cx="7845053" cy="2880320"/>
          </a:xfrm>
        </p:spPr>
        <p:txBody>
          <a:bodyPr/>
          <a:lstStyle/>
          <a:p>
            <a:pPr eaLnBrk="1" hangingPunct="1">
              <a:defRPr/>
            </a:pP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000" b="1" dirty="0" smtClean="0"/>
              <a:t>Digitalizacija diplome i dopunske isprave o studiju</a:t>
            </a:r>
            <a:br>
              <a:rPr lang="sr-Latn-RS" sz="2000" b="1" dirty="0" smtClean="0"/>
            </a:br>
            <a:r>
              <a:rPr lang="sr-Latn-RS" sz="2000" b="1" dirty="0" smtClean="0"/>
              <a:t/>
            </a:r>
            <a:br>
              <a:rPr lang="sr-Latn-RS" sz="2000" b="1" dirty="0" smtClean="0"/>
            </a:br>
            <a:r>
              <a:rPr lang="sr-Latn-RS" sz="2000" b="1" dirty="0" smtClean="0"/>
              <a:t>Predstavljanje europskih alata Europass </a:t>
            </a:r>
            <a:br>
              <a:rPr lang="sr-Latn-RS" sz="2000" b="1" dirty="0" smtClean="0"/>
            </a:br>
            <a:r>
              <a:rPr lang="sr-Latn-RS" sz="2000" b="1" dirty="0" smtClean="0"/>
              <a:t>za bilježenje vještina </a:t>
            </a:r>
            <a:r>
              <a:rPr lang="sr-Latn-RS" sz="1800" dirty="0" smtClean="0"/>
              <a:t/>
            </a:r>
            <a:br>
              <a:rPr lang="sr-Latn-RS" sz="1800" dirty="0" smtClean="0"/>
            </a:br>
            <a:r>
              <a:rPr lang="sr-Latn-RS" sz="1800" dirty="0" smtClean="0"/>
              <a:t>17.11.2023.</a:t>
            </a:r>
            <a:br>
              <a:rPr lang="sr-Latn-RS" sz="1800" dirty="0" smtClean="0"/>
            </a:br>
            <a:r>
              <a:rPr lang="sr-Latn-RS" sz="1800" dirty="0" smtClean="0"/>
              <a:t/>
            </a:r>
            <a:br>
              <a:rPr lang="sr-Latn-RS" sz="1800" dirty="0" smtClean="0"/>
            </a:br>
            <a:r>
              <a:rPr lang="sr-Latn-RS" sz="1200" dirty="0" smtClean="0"/>
              <a:t>mr.sc. Loredana Maravić</a:t>
            </a:r>
            <a:br>
              <a:rPr lang="sr-Latn-RS" sz="1200" dirty="0" smtClean="0"/>
            </a:br>
            <a:r>
              <a:rPr lang="sr-Latn-RS" sz="1200" dirty="0" smtClean="0"/>
              <a:t>načelnica Sektora za razvoj visokog obrazovanja</a:t>
            </a:r>
            <a:br>
              <a:rPr lang="sr-Latn-RS" sz="1200" dirty="0" smtClean="0"/>
            </a:br>
            <a:r>
              <a:rPr lang="sr-Latn-RS" sz="1200" dirty="0" smtClean="0"/>
              <a:t>Uprava za visoko obrazovanje</a:t>
            </a:r>
            <a:br>
              <a:rPr lang="sr-Latn-RS" sz="1200" dirty="0" smtClean="0"/>
            </a:br>
            <a:r>
              <a:rPr lang="sr-Latn-RS" sz="1200" dirty="0" smtClean="0"/>
              <a:t> </a:t>
            </a:r>
            <a:r>
              <a:rPr lang="sr-Latn-RS" sz="1200" dirty="0"/>
              <a:t/>
            </a:r>
            <a:br>
              <a:rPr lang="sr-Latn-RS" sz="1200" dirty="0"/>
            </a:br>
            <a:endParaRPr lang="sr-Latn-R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sz="2800" b="1" dirty="0" smtClean="0"/>
              <a:t>Teme: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endParaRPr lang="hr-HR" sz="2000" dirty="0" smtClean="0"/>
          </a:p>
          <a:p>
            <a:pPr>
              <a:buFont typeface="+mj-lt"/>
              <a:buAutoNum type="arabicPeriod"/>
            </a:pPr>
            <a:r>
              <a:rPr lang="hr-HR" sz="2000" dirty="0" smtClean="0"/>
              <a:t>Nacionalni plan odgoja i obrazovanja do 2027. - digitalizacija  </a:t>
            </a:r>
          </a:p>
          <a:p>
            <a:pPr>
              <a:buFont typeface="+mj-lt"/>
              <a:buAutoNum type="arabicPeriod"/>
            </a:pPr>
            <a:endParaRPr lang="hr-HR" sz="2000" dirty="0" smtClean="0"/>
          </a:p>
          <a:p>
            <a:pPr>
              <a:buFont typeface="+mj-lt"/>
              <a:buAutoNum type="arabicPeriod"/>
            </a:pPr>
            <a:endParaRPr lang="hr-HR" sz="2000" dirty="0"/>
          </a:p>
          <a:p>
            <a:pPr>
              <a:buFont typeface="+mj-lt"/>
              <a:buAutoNum type="arabicPeriod"/>
            </a:pPr>
            <a:r>
              <a:rPr lang="hr-HR" sz="2000" dirty="0" smtClean="0"/>
              <a:t>Novi propisi i digitalizacija</a:t>
            </a:r>
          </a:p>
          <a:p>
            <a:pPr>
              <a:buFont typeface="+mj-lt"/>
              <a:buAutoNum type="arabicPeriod"/>
            </a:pPr>
            <a:endParaRPr lang="hr-HR" sz="2000" dirty="0"/>
          </a:p>
          <a:p>
            <a:pPr>
              <a:buFont typeface="+mj-lt"/>
              <a:buAutoNum type="arabicPeriod"/>
            </a:pPr>
            <a:endParaRPr lang="hr-HR" sz="2000" dirty="0" smtClean="0"/>
          </a:p>
          <a:p>
            <a:pPr>
              <a:buFont typeface="+mj-lt"/>
              <a:buAutoNum type="arabicPeriod"/>
            </a:pPr>
            <a:endParaRPr lang="hr-H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1196752"/>
            <a:ext cx="8001000" cy="492125"/>
          </a:xfrm>
        </p:spPr>
        <p:txBody>
          <a:bodyPr/>
          <a:lstStyle/>
          <a:p>
            <a:pPr eaLnBrk="1" hangingPunct="1">
              <a:defRPr/>
            </a:pPr>
            <a:r>
              <a:rPr lang="sr-Latn-RS" sz="1800" b="1" dirty="0" smtClean="0"/>
              <a:t>Nacionalni plan odgoja i obrazovanja do 2027. (03.2023.)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r-HR" sz="2000" dirty="0" smtClean="0"/>
              <a:t>Posebni cilj 10: Digitalizacija (sve razine obrazovanja)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hr-HR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/>
              <a:t>osposobiti obrazovne ustanove za mješoviti oblik nastave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/>
              <a:t>razvijati digitalne kompetencije nastavnika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/>
              <a:t>ujednačiti opremljenost škola i potaknuti primjenu digitalnih tehnologija u učenju i poučavanju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/>
              <a:t>uspostaviti digitalnu obrazovnu platformu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/>
              <a:t>osigurati otvorene digitalne nastavne resurse za kvalitetno visoko obrazovanje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/>
              <a:t>uspostaviti sustav digitalne zrelosti visokih učilišta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/>
              <a:t>podrška obrazovnim ustanovama u području umjetne inteligencije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sz="1400" dirty="0"/>
          </a:p>
          <a:p>
            <a:pPr algn="just">
              <a:buFont typeface="Wingdings" panose="05000000000000000000" pitchFamily="2" charset="2"/>
              <a:buChar char="Ø"/>
            </a:pPr>
            <a:endParaRPr lang="hr-HR" sz="1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1400" dirty="0" smtClean="0"/>
              <a:t>Rok: 2027.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sz="1400" dirty="0" smtClean="0"/>
          </a:p>
        </p:txBody>
      </p:sp>
    </p:spTree>
    <p:extLst>
      <p:ext uri="{BB962C8B-B14F-4D97-AF65-F5344CB8AC3E}">
        <p14:creationId xmlns:p14="http://schemas.microsoft.com/office/powerpoint/2010/main" val="38739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 u="sng" dirty="0"/>
              <a:t>Novi propisi i digitalizacija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600" dirty="0"/>
              <a:t>Pravilnik o </a:t>
            </a:r>
            <a:r>
              <a:rPr lang="hr-HR" sz="1600" dirty="0" smtClean="0"/>
              <a:t>sadržaju i korištenju informacijskih sustava u visokom obrazovanju (NN 36/2023)</a:t>
            </a:r>
          </a:p>
          <a:p>
            <a:endParaRPr lang="hr-HR" sz="1600" dirty="0"/>
          </a:p>
          <a:p>
            <a:r>
              <a:rPr lang="hr-HR" sz="1600" dirty="0" smtClean="0"/>
              <a:t>Evidencija osoba prijavljenih za upisni postupak s rezultatima postupka</a:t>
            </a:r>
          </a:p>
          <a:p>
            <a:endParaRPr lang="hr-HR" sz="1600" dirty="0"/>
          </a:p>
          <a:p>
            <a:r>
              <a:rPr lang="hr-HR" sz="1600" dirty="0" smtClean="0"/>
              <a:t>Evidencija studenata</a:t>
            </a:r>
          </a:p>
          <a:p>
            <a:endParaRPr lang="hr-HR" sz="1600" dirty="0"/>
          </a:p>
          <a:p>
            <a:r>
              <a:rPr lang="hr-HR" sz="1600" dirty="0" smtClean="0"/>
              <a:t>Evidencija svjedodžbi, diploma i dopunskih isprava o studiju (digitalni registar diploma) – uspostavlja </a:t>
            </a:r>
            <a:r>
              <a:rPr lang="hr-HR" sz="1600" dirty="0"/>
              <a:t>je SRCE, </a:t>
            </a:r>
            <a:r>
              <a:rPr lang="hr-HR" sz="1600" dirty="0" smtClean="0"/>
              <a:t>financiranje iz </a:t>
            </a:r>
            <a:r>
              <a:rPr lang="hr-HR" sz="1600" dirty="0"/>
              <a:t>Nacionalnog plana otpornosti i oporavka RH </a:t>
            </a:r>
            <a:endParaRPr lang="hr-HR" sz="1600" dirty="0" smtClean="0"/>
          </a:p>
          <a:p>
            <a:endParaRPr lang="hr-HR" sz="1600" dirty="0" smtClean="0"/>
          </a:p>
          <a:p>
            <a:r>
              <a:rPr lang="hr-HR" sz="1600" dirty="0" smtClean="0"/>
              <a:t>Evidencije zaposlenika visokih učilišta</a:t>
            </a:r>
            <a:endParaRPr lang="hr-HR" sz="1600" dirty="0"/>
          </a:p>
          <a:p>
            <a:endParaRPr lang="hr-HR" sz="1600" dirty="0" smtClean="0"/>
          </a:p>
          <a:p>
            <a:endParaRPr lang="hr-HR" sz="1600" dirty="0"/>
          </a:p>
          <a:p>
            <a:endParaRPr lang="hr-H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6E7-3485-42FF-808E-82E57A617F52}" type="slidenum">
              <a:rPr lang="hr-HR" altLang="sr-Latn-RS" smtClean="0"/>
              <a:pPr/>
              <a:t>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047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09663"/>
            <a:ext cx="8001000" cy="492125"/>
          </a:xfrm>
        </p:spPr>
        <p:txBody>
          <a:bodyPr/>
          <a:lstStyle/>
          <a:p>
            <a:r>
              <a:rPr lang="hr-HR" sz="2000" b="1" u="sng" dirty="0" smtClean="0"/>
              <a:t>Novi propisi i digitalizacija</a:t>
            </a:r>
            <a:endParaRPr lang="hr-H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113"/>
            <a:ext cx="8001000" cy="3844925"/>
          </a:xfrm>
        </p:spPr>
        <p:txBody>
          <a:bodyPr/>
          <a:lstStyle/>
          <a:p>
            <a:endParaRPr lang="hr-HR" sz="1600" b="1" dirty="0" smtClean="0"/>
          </a:p>
          <a:p>
            <a:r>
              <a:rPr lang="hr-HR" sz="1600" dirty="0"/>
              <a:t>Pravilnik o obliku i sadržaju svjedodžbe, diplome i dopunske isprave o studiju</a:t>
            </a:r>
            <a:r>
              <a:rPr lang="hr-HR" sz="1600" b="1" dirty="0"/>
              <a:t> </a:t>
            </a:r>
            <a:r>
              <a:rPr lang="hr-HR" sz="1600" dirty="0"/>
              <a:t>(NN 74/2023) propisuje digitalizaciju diplome i dopunske isprave o studiju od 1.1. 2024. </a:t>
            </a:r>
            <a:endParaRPr lang="hr-HR" sz="1600" dirty="0" smtClean="0"/>
          </a:p>
          <a:p>
            <a:endParaRPr lang="hr-HR" sz="1600" dirty="0"/>
          </a:p>
          <a:p>
            <a:r>
              <a:rPr lang="hr-HR" sz="1600" dirty="0" smtClean="0"/>
              <a:t>Propisuje </a:t>
            </a:r>
            <a:r>
              <a:rPr lang="hr-HR" sz="1600" dirty="0"/>
              <a:t>digitalizaciju diplome i dopunske isprave o studiju (u svrhu jednostavnijeg postupka pri zapošljavanju u RH i lakšeg priznavanja HR kvalifikacija u inozemstvu)</a:t>
            </a:r>
          </a:p>
          <a:p>
            <a:endParaRPr lang="hr-HR" sz="1600" dirty="0"/>
          </a:p>
          <a:p>
            <a:r>
              <a:rPr lang="hr-HR" sz="1600" dirty="0" smtClean="0"/>
              <a:t>Odredbe o digitalnom obliku se primjenjuju od 1.1.2024. </a:t>
            </a:r>
          </a:p>
          <a:p>
            <a:endParaRPr lang="hr-HR" sz="1600" dirty="0"/>
          </a:p>
          <a:p>
            <a:endParaRPr lang="hr-HR" sz="1600" dirty="0"/>
          </a:p>
          <a:p>
            <a:endParaRPr lang="hr-HR" sz="1600" dirty="0" smtClean="0"/>
          </a:p>
          <a:p>
            <a:endParaRPr lang="hr-HR" sz="1600" dirty="0" smtClean="0"/>
          </a:p>
          <a:p>
            <a:pPr>
              <a:buFont typeface="Wingdings" panose="05000000000000000000" pitchFamily="2" charset="2"/>
              <a:buChar char="Ø"/>
            </a:pPr>
            <a:endParaRPr lang="hr-HR" sz="1600" dirty="0" smtClean="0"/>
          </a:p>
          <a:p>
            <a:pPr>
              <a:buFont typeface="Wingdings" panose="05000000000000000000" pitchFamily="2" charset="2"/>
              <a:buChar char="Ø"/>
            </a:pPr>
            <a:endParaRPr lang="hr-HR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6E7-3485-42FF-808E-82E57A617F52}" type="slidenum">
              <a:rPr lang="hr-HR" altLang="sr-Latn-RS" smtClean="0"/>
              <a:pPr/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521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49176EC-E4B0-41F6-8C5A-9A42D02D63A5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hr-HR" altLang="en-US" sz="120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dirty="0" smtClean="0"/>
              <a:t>Hvala na pažnji!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3860800"/>
            <a:ext cx="8001000" cy="1800225"/>
          </a:xfrm>
        </p:spPr>
        <p:txBody>
          <a:bodyPr/>
          <a:lstStyle/>
          <a:p>
            <a:pPr eaLnBrk="1" hangingPunct="1"/>
            <a:r>
              <a:rPr lang="hr-HR" altLang="en-US" sz="2400" dirty="0" smtClean="0"/>
              <a:t>Telefon</a:t>
            </a:r>
            <a:r>
              <a:rPr lang="en-US" altLang="en-US" sz="2400" dirty="0" smtClean="0"/>
              <a:t>:</a:t>
            </a:r>
            <a:r>
              <a:rPr lang="hr-HR" altLang="en-US" sz="2400" dirty="0" smtClean="0"/>
              <a:t> 01/</a:t>
            </a:r>
            <a:r>
              <a:rPr lang="hr-HR" sz="2400" dirty="0"/>
              <a:t>4569 041</a:t>
            </a:r>
            <a:endParaRPr lang="hr-HR" altLang="en-US" sz="2400" dirty="0" smtClean="0"/>
          </a:p>
          <a:p>
            <a:pPr eaLnBrk="1" hangingPunct="1"/>
            <a:r>
              <a:rPr lang="hr-HR" altLang="en-US" sz="2400" dirty="0" smtClean="0"/>
              <a:t>Mail: </a:t>
            </a:r>
            <a:r>
              <a:rPr lang="hr-HR" altLang="en-US" sz="2400" dirty="0" smtClean="0">
                <a:hlinkClick r:id="rId2"/>
              </a:rPr>
              <a:t>visokoobrazovanje@mzo.hr</a:t>
            </a:r>
            <a:r>
              <a:rPr lang="hr-HR" altLang="en-US" sz="2400" dirty="0" smtClean="0"/>
              <a:t>; loredana.maravic@mzo.hr</a:t>
            </a:r>
            <a:endParaRPr lang="en-US" altLang="en-US" sz="2400" dirty="0" smtClean="0">
              <a:hlinkClick r:id="rId3"/>
            </a:endParaRPr>
          </a:p>
          <a:p>
            <a:pPr eaLnBrk="1" hangingPunct="1"/>
            <a:r>
              <a:rPr lang="hr-HR" altLang="en-US" sz="2400" dirty="0" smtClean="0"/>
              <a:t>Donje Svetice 38</a:t>
            </a:r>
            <a:r>
              <a:rPr lang="en-US" altLang="en-US" sz="2400" dirty="0" smtClean="0"/>
              <a:t>, 10000 Zagreb</a:t>
            </a:r>
            <a:endParaRPr lang="hr-HR" altLang="en-US" sz="2400" dirty="0" smtClean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259632" y="1988840"/>
            <a:ext cx="590550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69900" indent="-4699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3000" b="1" dirty="0" smtClean="0">
                <a:hlinkClick r:id="rId4"/>
              </a:rPr>
              <a:t>http</a:t>
            </a:r>
            <a:r>
              <a:rPr lang="hr-HR" altLang="en-US" sz="3000" b="1" dirty="0" smtClean="0">
                <a:hlinkClick r:id="rId4"/>
              </a:rPr>
              <a:t>s</a:t>
            </a:r>
            <a:r>
              <a:rPr lang="en-US" altLang="en-US" sz="3000" b="1" dirty="0" smtClean="0">
                <a:hlinkClick r:id="rId4"/>
              </a:rPr>
              <a:t>://</a:t>
            </a:r>
            <a:r>
              <a:rPr lang="hr-HR" altLang="en-US" sz="3000" b="1" dirty="0" err="1" smtClean="0">
                <a:hlinkClick r:id="rId4"/>
              </a:rPr>
              <a:t>mzo</a:t>
            </a:r>
            <a:r>
              <a:rPr lang="en-US" altLang="en-US" sz="3000" b="1" dirty="0" smtClean="0">
                <a:hlinkClick r:id="rId4"/>
              </a:rPr>
              <a:t>.</a:t>
            </a:r>
            <a:r>
              <a:rPr lang="hr-HR" altLang="en-US" sz="3000" b="1" dirty="0" err="1" smtClean="0">
                <a:hlinkClick r:id="rId4"/>
              </a:rPr>
              <a:t>gov</a:t>
            </a:r>
            <a:r>
              <a:rPr lang="hr-HR" altLang="en-US" sz="3000" b="1" dirty="0" smtClean="0">
                <a:hlinkClick r:id="rId4"/>
              </a:rPr>
              <a:t>.</a:t>
            </a:r>
            <a:r>
              <a:rPr lang="en-US" altLang="en-US" sz="3000" b="1" dirty="0" err="1" smtClean="0">
                <a:hlinkClick r:id="rId4"/>
              </a:rPr>
              <a:t>hr</a:t>
            </a:r>
            <a:endParaRPr lang="hr-HR" altLang="en-US" sz="3000" b="1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hr-HR" altLang="en-US" sz="1800" b="1" dirty="0" smtClean="0"/>
              <a:t>Istaknute teme: Odgoj i obrazovanje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hr-HR" altLang="en-US" sz="1800" b="1" dirty="0" smtClean="0"/>
              <a:t>Visoko obrazovanje</a:t>
            </a:r>
            <a:endParaRPr lang="hr-HR" altLang="en-US" sz="18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650</TotalTime>
  <Words>258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Verdana</vt:lpstr>
      <vt:lpstr>Wingdings</vt:lpstr>
      <vt:lpstr>Profile</vt:lpstr>
      <vt:lpstr>    Digitalizacija diplome i dopunske isprave o studiju  Predstavljanje europskih alata Europass  za bilježenje vještina  17.11.2023.  mr.sc. Loredana Maravić načelnica Sektora za razvoj visokog obrazovanja Uprava za visoko obrazovanje   </vt:lpstr>
      <vt:lpstr>Teme:</vt:lpstr>
      <vt:lpstr>Nacionalni plan odgoja i obrazovanja do 2027. (03.2023.)</vt:lpstr>
      <vt:lpstr>Novi propisi i digitalizacija</vt:lpstr>
      <vt:lpstr>Novi propisi i digitalizacija</vt:lpstr>
      <vt:lpstr>Hvala na pažnji!</vt:lpstr>
    </vt:vector>
  </TitlesOfParts>
  <Company>RH-TDU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ažurirano 17-1-2018</dc:creator>
  <cp:lastModifiedBy>Windows User</cp:lastModifiedBy>
  <cp:revision>94</cp:revision>
  <cp:lastPrinted>1601-01-01T00:00:00Z</cp:lastPrinted>
  <dcterms:created xsi:type="dcterms:W3CDTF">2008-10-07T08:14:54Z</dcterms:created>
  <dcterms:modified xsi:type="dcterms:W3CDTF">2023-11-17T10:18:13Z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