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3"/>
  </p:handoutMasterIdLst>
  <p:sldIdLst>
    <p:sldId id="265" r:id="rId2"/>
    <p:sldId id="264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EE65BC-7253-4C16-8851-B48A383361B7}">
          <p14:sldIdLst>
            <p14:sldId id="265"/>
            <p14:sldId id="264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667"/>
    <a:srgbClr val="122E7C"/>
    <a:srgbClr val="112B75"/>
    <a:srgbClr val="162460"/>
    <a:srgbClr val="16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7935A943-1A64-4161-9C94-64DA1A41CF6A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0995B11-CEA6-46CA-ABD9-4A3D16D4D31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059832" y="6093296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" y="116022"/>
            <a:ext cx="2333657" cy="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2F7F-4697-4AD9-8E30-D0219A32A694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613E-D247-4BC2-8C3E-AA221C52C63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-2147482624" descr="HR V Sufinancira EUROPSKA UNIJA_PANTONE_PANTON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52228" y="5589270"/>
            <a:ext cx="14382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95" y="116396"/>
            <a:ext cx="1705344" cy="6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622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1622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162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162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jestine.hzz.hr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vo.h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ko@azvo.hr" TargetMode="External"/><Relationship Id="rId5" Type="http://schemas.openxmlformats.org/officeDocument/2006/relationships/hyperlink" Target="https://twitter.com/AZVOtweet" TargetMode="External"/><Relationship Id="rId4" Type="http://schemas.openxmlformats.org/officeDocument/2006/relationships/hyperlink" Target="https://www.facebook.com/azvo.z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684" y="1196752"/>
            <a:ext cx="7774632" cy="106312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Skupovi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ishoda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učenja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u visokom obrazovanju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kao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podloga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za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razvoj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programa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za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potrebe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cjeloživotnog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učenja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-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iskustva</a:t>
            </a:r>
            <a:r>
              <a:rPr lang="en-US" sz="2700" b="1" dirty="0">
                <a:solidFill>
                  <a:srgbClr val="0F2667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F2667"/>
                </a:solidFill>
                <a:latin typeface="+mn-lt"/>
              </a:rPr>
              <a:t>vrednovanja</a:t>
            </a:r>
            <a:r>
              <a:rPr lang="en-US" sz="2700" dirty="0">
                <a:solidFill>
                  <a:srgbClr val="0F2667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0F2667"/>
                </a:solidFill>
                <a:latin typeface="+mn-lt"/>
              </a:rPr>
            </a:br>
            <a:r>
              <a:rPr lang="en-US" dirty="0"/>
              <a:t>	</a:t>
            </a: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3588" y="2780928"/>
            <a:ext cx="7016824" cy="32933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0F2667"/>
                </a:solidFill>
              </a:rPr>
              <a:t/>
            </a:r>
            <a:br>
              <a:rPr lang="pl-PL" sz="1600" dirty="0">
                <a:solidFill>
                  <a:srgbClr val="0F2667"/>
                </a:solidFill>
              </a:rPr>
            </a:br>
            <a:r>
              <a:rPr lang="pl-PL" sz="2000" dirty="0">
                <a:solidFill>
                  <a:srgbClr val="C00000"/>
                </a:solidFill>
              </a:rPr>
              <a:t>Agencija za znanost i visoko obrazovanje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Povezanost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mikrokvalifikacija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visokom obrazovanju s </a:t>
            </a:r>
            <a:r>
              <a:rPr lang="hr-H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HKO-om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inistarstvo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znanosti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obrazovanja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radionica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virtualnom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okruženju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 i 9. ožujka,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godine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F266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919" y="794263"/>
            <a:ext cx="6646162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Ciljevi izrade SK-a u visokom obrazovanju</a:t>
            </a:r>
          </a:p>
          <a:p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688E1D2-E241-4E9F-9450-8C0049E87C1F}"/>
              </a:ext>
            </a:extLst>
          </p:cNvPr>
          <p:cNvSpPr txBox="1">
            <a:spLocks/>
          </p:cNvSpPr>
          <p:nvPr/>
        </p:nvSpPr>
        <p:spPr>
          <a:xfrm>
            <a:off x="395536" y="1288217"/>
            <a:ext cx="8352928" cy="49685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osigurati okvir za dosljedan i koherentan razvoj i dizajn kvalifikacija, njihovih nastavnih planova i programa u cijelom sustavu visokog obrazovanja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razjasniti značenje, svrhu i posebnost vrsta kvalifikacija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kontekstualizirati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 provedbu vanjskih vrednovanja osiguravanja kvalitete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doprinositi osiguravanju kvalitete obrazovnih programa, unutar institucije i međuinstitucionalno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dati široke smjernice za očekivana postignuća za stjecanje kvalifikacije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u globalnom kontekstu, uspostaviti mjerila za međunarodnu usporedivost kvalifikacija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ojačati povjerenje javnosti u vrijednost i vjerodostojnost kvalifikacija u VO.</a:t>
            </a:r>
          </a:p>
        </p:txBody>
      </p:sp>
    </p:spTree>
    <p:extLst>
      <p:ext uri="{BB962C8B-B14F-4D97-AF65-F5344CB8AC3E}">
        <p14:creationId xmlns:p14="http://schemas.microsoft.com/office/powerpoint/2010/main" val="124314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918" y="781710"/>
            <a:ext cx="6646162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Smjernice za razvoj SK-a u visokom obrazovanju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CC97E2B-446D-4CA3-B8E7-C003D9BE6F6B}"/>
              </a:ext>
            </a:extLst>
          </p:cNvPr>
          <p:cNvSpPr txBox="1">
            <a:spLocks/>
          </p:cNvSpPr>
          <p:nvPr/>
        </p:nvSpPr>
        <p:spPr>
          <a:xfrm>
            <a:off x="434254" y="1412776"/>
            <a:ext cx="8275489" cy="45577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Izmijenjena verzija dokumenta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Smjernice za razvoj standarda kvalifikacija u visokom obrazovanju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donesena u jesen 2021. godine sadrži: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opis sadržaja i uloge SK-a, opis potencijalnih predlagača te vrednovatelja prijedloga SK-a i informacije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potreb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standardizacij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kvalifikacija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koraka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procesu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izrade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SK-a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pripadajućih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skupova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ishoda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učenja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(SIU)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 visokom obrazovanju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povezana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obrazloženja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prate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strukturu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obrasca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podnošenje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zahtjeva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SK-a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Registar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HKO-a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3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koraka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procesu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izrade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SIU-a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koji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zasebno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izrađuju 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povezana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obrazloženja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prate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strukturu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obrasca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podnošenje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zahtjeva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SIU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Registar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HKO-a.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42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917" y="836712"/>
            <a:ext cx="6646162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Vrednovanja za upis SK-a u Registar HKO-a 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F8BDFD0-3EBB-4B6E-AE0C-1AF60960868E}"/>
              </a:ext>
            </a:extLst>
          </p:cNvPr>
          <p:cNvSpPr txBox="1">
            <a:spLocks/>
          </p:cNvSpPr>
          <p:nvPr/>
        </p:nvSpPr>
        <p:spPr>
          <a:xfrm>
            <a:off x="812823" y="1556792"/>
            <a:ext cx="7518351" cy="4970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Vrednovanje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zahtjeva 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SIU-a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SK-a: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formalno vrednovanje zahtjeva – AZVO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utvrđuje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ispunjenost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formalni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h uvjeta za nastavak postupka vrednovanja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stručno vrednovanje zahtjeva –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ZVO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imenuje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povjerenstvo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vrednovanje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– 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temelju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stručn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mišljenja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povjerenstva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ako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je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riječ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reguliranoj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profesiji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na temelju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mišljenja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tijela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nadležnog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određenu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reguliranu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profesiju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utvrđuje se ispunjenost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stručnih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uvjeta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Registar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HKO-a 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AZVO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donosi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odluku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odgovarajući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HKO-a.</a:t>
            </a:r>
          </a:p>
        </p:txBody>
      </p:sp>
    </p:spTree>
    <p:extLst>
      <p:ext uri="{BB962C8B-B14F-4D97-AF65-F5344CB8AC3E}">
        <p14:creationId xmlns:p14="http://schemas.microsoft.com/office/powerpoint/2010/main" val="136112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C17C533-ADBF-4974-9D77-D18236A7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8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6AB9BF6-3C50-45B8-918A-06140064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0375"/>
            <a:ext cx="889248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3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802CCAF-2D6F-4A61-B99C-620EEEB0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420813"/>
            <a:ext cx="8963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66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1B365BC-2FFC-481F-9429-D97E03D1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6" y="1110655"/>
            <a:ext cx="8683625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Uputa za izradu, usklađivanje i odobravanje obrazovnih programa visokih učilišta na razini visokog obrazovanja za potrebe financiranja putem vaučera sredstvima iz Nacionalnog plana oporavka i otpornosti 2021. – 2026., </a:t>
            </a:r>
            <a:r>
              <a:rPr kumimoji="0" lang="hr-H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Ministarstvo znanosti i obrazovanja, 24. kolovoza 2022. godine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Nacionalni plan oporavka i otpornosti 2021. – 2026. 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¼  zaprimljenih zahtjeva za upis SK odgovara jednom od uvjeta za financiranje putem vaučera – područje digitalne i/ili zelene tehnologije (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https://vjestine.hzz.hr/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Katalog digitalnih i zelenih vještina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AZVO je u studenome 2022. izdao prve potvrde o usklađenosti obrazovnih  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  programa sa standardima SIU iz Registra HKO-a </a:t>
            </a:r>
          </a:p>
          <a:p>
            <a:pPr marL="171450" marR="0" lvl="0" indent="-17145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C700BF-561C-4BEF-A926-B032799C6DCB}"/>
              </a:ext>
            </a:extLst>
          </p:cNvPr>
          <p:cNvSpPr txBox="1">
            <a:spLocks/>
          </p:cNvSpPr>
          <p:nvPr/>
        </p:nvSpPr>
        <p:spPr bwMode="auto">
          <a:xfrm>
            <a:off x="773110" y="620688"/>
            <a:ext cx="7597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F266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Obrazovni programi povezani sa SK i SIU u Registru HKO-a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266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57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C700BF-561C-4BEF-A926-B032799C6DCB}"/>
              </a:ext>
            </a:extLst>
          </p:cNvPr>
          <p:cNvSpPr txBox="1">
            <a:spLocks/>
          </p:cNvSpPr>
          <p:nvPr/>
        </p:nvSpPr>
        <p:spPr bwMode="auto">
          <a:xfrm>
            <a:off x="1367644" y="800100"/>
            <a:ext cx="64087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hr-HR" sz="2400" dirty="0">
                <a:solidFill>
                  <a:srgbClr val="0F2667"/>
                </a:solidFill>
                <a:latin typeface="Calibri" panose="020F0502020204030204"/>
              </a:rPr>
              <a:t>Načela povezivanja SIU s obrazovnim programima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266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A2AC55-158D-4BE4-98C5-9705073CE327}"/>
              </a:ext>
            </a:extLst>
          </p:cNvPr>
          <p:cNvSpPr txBox="1">
            <a:spLocks/>
          </p:cNvSpPr>
          <p:nvPr/>
        </p:nvSpPr>
        <p:spPr bwMode="auto">
          <a:xfrm>
            <a:off x="623887" y="1362075"/>
            <a:ext cx="789622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Obrazovni program (cjeloživotno učenje) temelji se na jednom ili više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   SIU upisanih u Registar HKO-a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Svi skupovi ishoda učenja koji se stječu završetkom obrazovnog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    programa upisani su u Registar HKO-a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Planiranje i povezivanje SIU-a u obrazovne programe temelji se na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    načelima cjelovitosti, svrsishodnosti i prepoznatljivosti na tržištu rada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SIU je najmanji cjeloviti skup povezanih ishoda učenja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Mogu se kombinirati različiti SIU koji tvore logičnu cjelinu za stjecanje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    kompetencija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Obrazovni program je one razine HKO-a na kojoj se nalazi najmanje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en-US" sz="2000" dirty="0">
                <a:latin typeface="Calibri" panose="020F0502020204030204" pitchFamily="34" charset="0"/>
              </a:rPr>
              <a:t>      polovina od ukupnog broja (ECTS bodova) SIU-a</a:t>
            </a:r>
          </a:p>
        </p:txBody>
      </p:sp>
    </p:spTree>
    <p:extLst>
      <p:ext uri="{BB962C8B-B14F-4D97-AF65-F5344CB8AC3E}">
        <p14:creationId xmlns:p14="http://schemas.microsoft.com/office/powerpoint/2010/main" val="20421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C700BF-561C-4BEF-A926-B032799C6DCB}"/>
              </a:ext>
            </a:extLst>
          </p:cNvPr>
          <p:cNvSpPr txBox="1">
            <a:spLocks/>
          </p:cNvSpPr>
          <p:nvPr/>
        </p:nvSpPr>
        <p:spPr bwMode="auto">
          <a:xfrm>
            <a:off x="1394141" y="922809"/>
            <a:ext cx="63557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hr-HR" sz="2400" dirty="0">
                <a:solidFill>
                  <a:srgbClr val="0F2667"/>
                </a:solidFill>
                <a:latin typeface="Calibri" panose="020F0502020204030204"/>
              </a:rPr>
              <a:t>Način povezivanja SIU s obrazovnim programima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266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060B203-64BB-4E8E-BE35-1C65E000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1484784"/>
            <a:ext cx="77089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altLang="en-US" sz="2000">
                <a:latin typeface="Calibri" panose="020F0502020204030204" pitchFamily="34" charset="0"/>
              </a:rPr>
              <a:t>Visoka učilišta internim aktima propisuju način izrade, vrednovanja te usklađivanje obrazovnih programa sa SIU iz Registra HKO-a</a:t>
            </a:r>
          </a:p>
          <a:p>
            <a:pPr>
              <a:lnSpc>
                <a:spcPct val="100000"/>
              </a:lnSpc>
            </a:pPr>
            <a:r>
              <a:rPr lang="hr-HR" altLang="en-US" sz="2000">
                <a:latin typeface="Calibri" panose="020F0502020204030204" pitchFamily="34" charset="0"/>
              </a:rPr>
              <a:t>Uputa MZO-a definira minimalne podatke koje treba sadržavati obrazac za izradu obrazovnog programa usklađenog sa SIU</a:t>
            </a:r>
          </a:p>
          <a:p>
            <a:pPr>
              <a:lnSpc>
                <a:spcPct val="100000"/>
              </a:lnSpc>
            </a:pPr>
            <a:r>
              <a:rPr lang="hr-HR" altLang="en-US" sz="2000">
                <a:latin typeface="Calibri" panose="020F0502020204030204" pitchFamily="34" charset="0"/>
              </a:rPr>
              <a:t>Obrazac, u konačnici, oblikuje visoko učilište i provodi odgovarajući postupak unutarnjeg osiguravanja kvalitete </a:t>
            </a:r>
          </a:p>
          <a:p>
            <a:pPr>
              <a:lnSpc>
                <a:spcPct val="100000"/>
              </a:lnSpc>
            </a:pPr>
            <a:r>
              <a:rPr lang="hr-HR" altLang="en-US" sz="2000">
                <a:latin typeface="Calibri" panose="020F0502020204030204" pitchFamily="34" charset="0"/>
              </a:rPr>
              <a:t>Senat sveučilišta / stručno vijeće veleučilišta ili visoke škole donosi odluku kojom potvrđuje usklađenost programa sa SIU iz Registra HKO-a</a:t>
            </a:r>
          </a:p>
          <a:p>
            <a:pPr>
              <a:lnSpc>
                <a:spcPct val="100000"/>
              </a:lnSpc>
            </a:pPr>
            <a:r>
              <a:rPr lang="hr-HR" altLang="en-US" sz="2000">
                <a:latin typeface="Calibri" panose="020F0502020204030204" pitchFamily="34" charset="0"/>
              </a:rPr>
              <a:t>AZVO utvrđuje usklađenost obrazovnog programa s Registrom HKO-a te izdaje potvrdu o usklađenosti.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4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C700BF-561C-4BEF-A926-B032799C6DCB}"/>
              </a:ext>
            </a:extLst>
          </p:cNvPr>
          <p:cNvSpPr txBox="1">
            <a:spLocks/>
          </p:cNvSpPr>
          <p:nvPr/>
        </p:nvSpPr>
        <p:spPr bwMode="auto">
          <a:xfrm>
            <a:off x="1853698" y="897400"/>
            <a:ext cx="543660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pl-PL" sz="2400" dirty="0">
                <a:solidFill>
                  <a:srgbClr val="0F2667"/>
                </a:solidFill>
                <a:latin typeface="Calibri" panose="020F0502020204030204"/>
              </a:rPr>
              <a:t>Broj zahtjeva za upis SK-a u Registar HKO-a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266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71AAF3B-0EFC-409D-8BE6-D1218F5E7732}"/>
              </a:ext>
            </a:extLst>
          </p:cNvPr>
          <p:cNvSpPr txBox="1">
            <a:spLocks/>
          </p:cNvSpPr>
          <p:nvPr/>
        </p:nvSpPr>
        <p:spPr bwMode="auto">
          <a:xfrm>
            <a:off x="571246" y="1700808"/>
            <a:ext cx="800150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000" dirty="0">
                <a:latin typeface="Calibri" panose="020F0502020204030204"/>
              </a:rPr>
              <a:t>zaprimljeno 87 zahtjeva za upis SK na razini visokog obrazovanja</a:t>
            </a:r>
          </a:p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latin typeface="Calibri" panose="020F0502020204030204"/>
              </a:rPr>
              <a:t> vrednovanja manjeg broja zahtjeva započela su unutar nadležnosti MZO- 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a, dok je sve ostale preuzeo i obrađuje AZVO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	- 14 prijedloga SK-a je formalno i stručno vrednovano te su upisani u 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	   Registar HKO-a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      -  20 zahtjeva za upis SK-a je formalno vrednovano te je u tijeku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          stručno vrednovanje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      -  51 zahtjev za upis SK-a je u postupku formalnog vrednovanja (od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         čega njih 48 nema poveznicu s SZ-om upisanim u Registar HKO-a; 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         23 zahtjeva za upis prijedloga SK-a su djelomične kvalifikacije)</a:t>
            </a:r>
          </a:p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latin typeface="Calibri" panose="020F0502020204030204"/>
              </a:rPr>
              <a:t> izdano 17 potvrda o usklađenosti programa za cjeloživotno učenje (za  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Calibri" panose="020F0502020204030204"/>
              </a:rPr>
              <a:t>     potrebe korištenja vaučera)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215" y="764704"/>
            <a:ext cx="6523570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Agencija za znanost i visoko obrazovanje (AZVO) 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6E5E802-3495-404E-9BF6-FFD21FB3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64" y="1484784"/>
            <a:ext cx="7848872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Nacionalna neovisna, međunarodno priznata javna institucija zadužena za vanjsko osiguravanje kvalitete u znanosti i visokom obrazovanju</a:t>
            </a: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Osnovana 2005. godine</a:t>
            </a: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Punopravna članica Europske udruge za osiguravanje kvalitete u visokom obrazovanju (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European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Association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Assurance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Higher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ENQA) </a:t>
            </a: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Uvrštena u Europski registar agencija za osiguravanje kvalitete u visokom obrazovanju (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European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Assurance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Register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Higher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20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EQAR)</a:t>
            </a: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Rad Agencije je međunarodno vrednovan, ocijenjen visokom razinom kvalitete te relevantan i priznat na području EHEA-e i šire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en-US" sz="18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C700BF-561C-4BEF-A926-B032799C6DCB}"/>
              </a:ext>
            </a:extLst>
          </p:cNvPr>
          <p:cNvSpPr txBox="1">
            <a:spLocks/>
          </p:cNvSpPr>
          <p:nvPr/>
        </p:nvSpPr>
        <p:spPr bwMode="auto">
          <a:xfrm>
            <a:off x="5148064" y="2852936"/>
            <a:ext cx="25922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pl-PL" sz="2800" dirty="0">
                <a:solidFill>
                  <a:srgbClr val="0F2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2136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F4D622-6345-4720-8B44-15CA549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5981"/>
            <a:ext cx="39147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AA7037-0906-43C7-A47B-F52777F5CF7C}"/>
              </a:ext>
            </a:extLst>
          </p:cNvPr>
          <p:cNvSpPr/>
          <p:nvPr/>
        </p:nvSpPr>
        <p:spPr>
          <a:xfrm>
            <a:off x="4257675" y="3197821"/>
            <a:ext cx="45720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b="1" dirty="0">
                <a:solidFill>
                  <a:srgbClr val="B8141D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hr-HR" b="1" dirty="0" err="1">
                <a:solidFill>
                  <a:srgbClr val="B8141D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gencija</a:t>
            </a:r>
            <a:r>
              <a:rPr lang="hr-HR" b="1" dirty="0">
                <a:solidFill>
                  <a:srgbClr val="B8141D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za znanost i visoko obrazovanje</a:t>
            </a: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Donje</a:t>
            </a: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Svetice</a:t>
            </a: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38/5</a:t>
            </a:r>
          </a:p>
          <a:p>
            <a:pPr algn="ctr" defTabSz="685800" eaLnBrk="0" hangingPunct="0"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10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000 Zagreb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Croatia</a:t>
            </a:r>
            <a:endParaRPr lang="hr-HR" sz="1600" dirty="0">
              <a:solidFill>
                <a:prstClr val="black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685800" eaLnBrk="0" hangingPunct="0">
              <a:defRPr/>
            </a:pPr>
            <a:endParaRPr lang="hr-HR" sz="1600" dirty="0">
              <a:solidFill>
                <a:prstClr val="black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685800" eaLnBrk="0" hangingPunct="0">
              <a:defRPr/>
            </a:pP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  <a:hlinkClick r:id="rId3"/>
              </a:rPr>
              <a:t>www.azvo.hr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defTabSz="685800" eaLnBrk="0" hangingPunct="0">
              <a:defRPr/>
            </a:pP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  <a:hlinkClick r:id="rId4"/>
              </a:rPr>
              <a:t>https://www.facebook.com/azvo.zg/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</a:p>
          <a:p>
            <a:pPr algn="ctr" defTabSz="685800" eaLnBrk="0" hangingPunct="0">
              <a:defRPr/>
            </a:pP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  <a:hlinkClick r:id="rId5"/>
              </a:rPr>
              <a:t>https://twitter.com/AZVOtweet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defTabSz="685800" eaLnBrk="0" hangingPunct="0">
              <a:defRPr/>
            </a:pPr>
            <a:endParaRPr lang="hr-HR" sz="1600" dirty="0">
              <a:solidFill>
                <a:prstClr val="black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685800" eaLnBrk="0" hangingPunct="0">
              <a:defRPr/>
            </a:pP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  <a:hlinkClick r:id="rId6"/>
              </a:rPr>
              <a:t>hko@azvo.hr</a:t>
            </a:r>
            <a:r>
              <a:rPr lang="hr-HR" sz="16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defTabSz="685800" eaLnBrk="0" hangingPunct="0">
              <a:defRPr/>
            </a:pPr>
            <a:endParaRPr lang="hr-HR" sz="1600" dirty="0">
              <a:solidFill>
                <a:srgbClr val="191919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685800" eaLnBrk="0" hangingPunct="0">
              <a:defRPr/>
            </a:pPr>
            <a:endParaRPr lang="hr-HR" sz="14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43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215" y="764704"/>
            <a:ext cx="6523570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Agencija za znanost i visoko obrazovanje (AZVO) 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6E5E802-3495-404E-9BF6-FFD21FB3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40768"/>
            <a:ext cx="7920880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Zakon o osiguravanju kvalitete u znanosti i visokom obrazovanju  </a:t>
            </a:r>
            <a:endParaRPr lang="en-GB" altLang="en-US" sz="2000" u="sng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visokom obrazovanju 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znanstvenoj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djelatnosti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endParaRPr lang="hr-HR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priznavanju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 vrednovanju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inozemnih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obrazovnih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kvalifikacija</a:t>
            </a:r>
            <a:endParaRPr lang="en-GB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potvrđivanju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Konvencije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priznavanju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visokoškolskih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kvalifikacija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u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području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Europe </a:t>
            </a:r>
            <a:endParaRPr lang="hr-HR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akademskim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stručnim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nazivima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akademskom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stupnju</a:t>
            </a:r>
            <a:endParaRPr lang="en-GB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Hrvatskom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kvalifikacijskom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okviru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(</a:t>
            </a:r>
            <a:r>
              <a:rPr lang="hr-HR" altLang="en-US" sz="2000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AZVO uključen od 2021. godine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Zakon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reguliranim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profesijama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priznavanju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inozemnih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stručnih</a:t>
            </a:r>
            <a:r>
              <a:rPr lang="en-GB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kvalifikacija</a:t>
            </a:r>
            <a:endParaRPr lang="en-GB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Pravilnik o Registru HKO-a</a:t>
            </a:r>
          </a:p>
          <a:p>
            <a:pPr>
              <a:spcBef>
                <a:spcPct val="0"/>
              </a:spcBef>
            </a:pP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… i drugi </a:t>
            </a:r>
            <a:r>
              <a:rPr lang="hr-HR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podzakonski</a:t>
            </a:r>
            <a:r>
              <a:rPr lang="hr-HR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akti…nacionalne i međunarodne smjernice…</a:t>
            </a:r>
            <a:r>
              <a:rPr lang="hr-HR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  <a:endParaRPr lang="en-GB" altLang="en-US" sz="20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13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nderedShapes_0">
            <a:extLst>
              <a:ext uri="{FF2B5EF4-FFF2-40B4-BE49-F238E27FC236}">
                <a16:creationId xmlns:a16="http://schemas.microsoft.com/office/drawing/2014/main" id="{B0519B17-DE43-4B2E-8675-7D45B635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4664"/>
            <a:ext cx="91106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AC0D88-EA50-49E3-AA52-CA95E7F10B1B}"/>
              </a:ext>
            </a:extLst>
          </p:cNvPr>
          <p:cNvSpPr/>
          <p:nvPr/>
        </p:nvSpPr>
        <p:spPr>
          <a:xfrm>
            <a:off x="4572000" y="5013176"/>
            <a:ext cx="1535113" cy="5048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rgbClr val="E6E6E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Batang" panose="02030600000101010101" pitchFamily="18" charset="-127"/>
                <a:cs typeface="+mn-cs"/>
              </a:rPr>
              <a:t>Od 2021. nova aktivnost - HKO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MT" panose="02070603080606020203" pitchFamily="18" charset="0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214" y="692696"/>
            <a:ext cx="6523570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Agencija za znanost i visoko obrazovanje u HKO-u 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BB3EBDD-D2B3-47B5-88C5-87D41EB92AB7}"/>
              </a:ext>
            </a:extLst>
          </p:cNvPr>
          <p:cNvSpPr txBox="1">
            <a:spLocks/>
          </p:cNvSpPr>
          <p:nvPr/>
        </p:nvSpPr>
        <p:spPr>
          <a:xfrm>
            <a:off x="125412" y="1196752"/>
            <a:ext cx="8893175" cy="5175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 skladu sa Zakonom o HKO-u (izmjene i dopune, 2021. godina) i Pravilnikom o Registru HKO-a (2021. godina) AZVO je zadužen za: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donošenje odluke o upisu u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standarda kvalifikacija 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skupova ishoda učenja na razinama visokog obrazovanja unutar Registra HKO-a te vođenje navedenih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praćenje primjene i razvoja nacionalnih kvalifikacijskih okvira drugih zemalja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praćenje i analizu primjene i razvoja kvalifikacijskih okvira u obrazovnim politikama drugih zemalja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administrativnu i stručnu podršku radu sektorskih vijeća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osnivanje sektorskih vijeća.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 skladu s Uputom MZO-a (kolovoz, 2022.), AZVO izdaje potvrde o usklađenosti obrazovnog programa (cjeloživotno učenje) na razini visokog obrazovanja sa standardima skupova ishoda učenja upisanima u Registar HKO-a za potrebe financiranja putem vaučera.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63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214" y="692696"/>
            <a:ext cx="6523570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Nadležnosti unutar Registra HKO-a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DDD5F8-AA1E-4347-9301-C1879D93E931}"/>
              </a:ext>
            </a:extLst>
          </p:cNvPr>
          <p:cNvSpPr txBox="1">
            <a:spLocks/>
          </p:cNvSpPr>
          <p:nvPr/>
        </p:nvSpPr>
        <p:spPr>
          <a:xfrm>
            <a:off x="461961" y="1196752"/>
            <a:ext cx="8220075" cy="5046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 skupova ishoda učenja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te Podregistar standarda kvalifikacija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 kvalifikacije na razin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5 (u dijelu koji se odnosi na visoko obrazovanje)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te razinama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6.st.,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6.sv; 7.1.st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7.1.sv; 7.2; 8.1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8.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2 vodi </a:t>
            </a:r>
            <a:r>
              <a:rPr kumimoji="0" lang="hr-H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AZVO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 skupova ishoda učenja i Podregistar standarda kvalifikacija za kvalifikacije na razinama 1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i 4.2. (za opće obrazovanje) vodi </a:t>
            </a:r>
            <a:r>
              <a:rPr kumimoji="0" lang="hr-H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Agencija za odgoj i obrazovanje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 skupova ishoda učenja i Podregistar standarda kvalifikacija za kvalifikacije na razinama 2; 3; 4.1; 4.2; 5 (u dijelu koji se odnosi na specijalističko strukovno usavršavanje) vodi 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Agencija za strukovno obrazovanje i obrazovanje odraslih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. 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Podregistar standarda zanimanja vodi </a:t>
            </a:r>
            <a:r>
              <a:rPr kumimoji="0" lang="hr-H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ministarstvo nadležno za rad</a:t>
            </a: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7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KO Zahtjev za upis">
            <a:extLst>
              <a:ext uri="{FF2B5EF4-FFF2-40B4-BE49-F238E27FC236}">
                <a16:creationId xmlns:a16="http://schemas.microsoft.com/office/drawing/2014/main" id="{4B9228CE-F223-4D89-A578-8D3D91AA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" y="116632"/>
            <a:ext cx="8903146" cy="65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5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918" y="891202"/>
            <a:ext cx="6646162" cy="504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Standardi kvalifikacija (SK) u visokom obrazovanju (i)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8D1E59-7C4F-4193-9772-FD69F9519191}"/>
              </a:ext>
            </a:extLst>
          </p:cNvPr>
          <p:cNvSpPr txBox="1">
            <a:spLocks/>
          </p:cNvSpPr>
          <p:nvPr/>
        </p:nvSpPr>
        <p:spPr>
          <a:xfrm>
            <a:off x="484186" y="1484784"/>
            <a:ext cx="8175625" cy="47974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jednoznačno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jednostavno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usmjeravanje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zahtjeva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profesije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prema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obrazovnom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sustavu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povez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ivanje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obrazovnih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programa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profesija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sadržaj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struktura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određene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kvalifikacije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–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određivanje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razine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obujma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broj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bodova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)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profila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kvalifikacije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ishodi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učenja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)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podaci važni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osiguravanje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unapređenje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kvalitete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kvalifikacije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minimalni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zajednički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ishodi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učenja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koji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trebaju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biti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sadržani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u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svakom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obrazovnom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programu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koji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povezuje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s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određenim s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tandardom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kvalifikacije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Osim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SK-a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predlagatelj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može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predložiti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skup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ova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ishoda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učenja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9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9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255" y="1052736"/>
            <a:ext cx="6995489" cy="504056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F2667"/>
                </a:solidFill>
              </a:rPr>
              <a:t>Standardi kvalifikacija (SK) u visokom obrazovanju (ii)</a:t>
            </a:r>
            <a:endParaRPr lang="hr-HR" sz="2400" dirty="0">
              <a:solidFill>
                <a:srgbClr val="0F2667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688E1D2-E241-4E9F-9450-8C0049E87C1F}"/>
              </a:ext>
            </a:extLst>
          </p:cNvPr>
          <p:cNvSpPr txBox="1">
            <a:spLocks/>
          </p:cNvSpPr>
          <p:nvPr/>
        </p:nvSpPr>
        <p:spPr>
          <a:xfrm>
            <a:off x="818583" y="1772816"/>
            <a:ext cx="7506834" cy="3312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sažima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ju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minimalno očekivana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postignuća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na određenoj razini za konkretan profil i vrstu kvalifikacije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+mn-cs"/>
              </a:rPr>
              <a:t>ne podrazumijevaju detaljno definiran način stjecanja ishoda učenja, što je u odgovornosti institucije koja kvalifikaciju dodjeljuje, odnosno kreira i izvodi program</a:t>
            </a:r>
          </a:p>
        </p:txBody>
      </p:sp>
    </p:spTree>
    <p:extLst>
      <p:ext uri="{BB962C8B-B14F-4D97-AF65-F5344CB8AC3E}">
        <p14:creationId xmlns:p14="http://schemas.microsoft.com/office/powerpoint/2010/main" val="270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1397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Batang</vt:lpstr>
      <vt:lpstr>Bodoni MT</vt:lpstr>
      <vt:lpstr>Calibri</vt:lpstr>
      <vt:lpstr>Tahoma</vt:lpstr>
      <vt:lpstr>Times New Roman</vt:lpstr>
      <vt:lpstr>Wingdings</vt:lpstr>
      <vt:lpstr>Office Theme</vt:lpstr>
      <vt:lpstr>  Skupovi ishoda učenja u visokom obrazovanju kao podloga za razvoj programa za potrebe cjeloživotnog učenja - iskustva vrednovanja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bsvetec</dc:creator>
  <cp:lastModifiedBy>Josipa Češnovar</cp:lastModifiedBy>
  <cp:revision>98</cp:revision>
  <cp:lastPrinted>2022-12-01T06:47:31Z</cp:lastPrinted>
  <dcterms:created xsi:type="dcterms:W3CDTF">2015-10-13T08:50:00Z</dcterms:created>
  <dcterms:modified xsi:type="dcterms:W3CDTF">2023-03-09T13:06:28Z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11B7C6986BFD487382BD4DDB3913F03D</vt:lpwstr>
  </property>
  <property fmtid="{D5CDD505-2E9C-101B-9397-08002B2CF9AE}" pid="3" name="KSOProductBuildVer">
    <vt:lpwstr>1033-11.2.0.11380</vt:lpwstr>
  </property>
</Properties>
</file>