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15"/>
  </p:notesMasterIdLst>
  <p:sldIdLst>
    <p:sldId id="283" r:id="rId3"/>
    <p:sldId id="288" r:id="rId4"/>
    <p:sldId id="289" r:id="rId5"/>
    <p:sldId id="291" r:id="rId6"/>
    <p:sldId id="284" r:id="rId7"/>
    <p:sldId id="285" r:id="rId8"/>
    <p:sldId id="286" r:id="rId9"/>
    <p:sldId id="287" r:id="rId10"/>
    <p:sldId id="343" r:id="rId11"/>
    <p:sldId id="341" r:id="rId12"/>
    <p:sldId id="342" r:id="rId13"/>
    <p:sldId id="344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Zadana sekcija" id="{26F45C5B-05F4-4594-93A6-B9F1D8D0F353}">
          <p14:sldIdLst>
            <p14:sldId id="283"/>
            <p14:sldId id="288"/>
            <p14:sldId id="289"/>
            <p14:sldId id="291"/>
            <p14:sldId id="284"/>
            <p14:sldId id="285"/>
            <p14:sldId id="286"/>
            <p14:sldId id="287"/>
            <p14:sldId id="343"/>
            <p14:sldId id="341"/>
            <p14:sldId id="342"/>
            <p14:sldId id="344"/>
          </p14:sldIdLst>
        </p14:section>
        <p14:section name="Sekcija bez naslova" id="{E6A12C70-CFDD-47C7-A57F-E531E01C7083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64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1DF80-5768-45E5-8C62-E7F618BD4173}" type="datetimeFigureOut">
              <a:rPr lang="hr-HR" smtClean="0"/>
              <a:t>9.3.2023.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1246E-C37D-425F-A48B-B68FF6BD63A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9322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7147A0-9B21-084F-9375-F4A63F0C713D}" type="slidenum">
              <a:rPr kumimoji="0" lang="en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5080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7147A0-9B21-084F-9375-F4A63F0C713D}" type="slidenum">
              <a:rPr kumimoji="0" lang="en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9195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7147A0-9B21-084F-9375-F4A63F0C713D}" type="slidenum">
              <a:rPr kumimoji="0" lang="en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5048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7147A0-9B21-084F-9375-F4A63F0C713D}" type="slidenum">
              <a:rPr kumimoji="0" lang="en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9887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DB3D1-20B3-B44A-99DA-626B4C0684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D2AB92-8DFE-B748-8506-DDBD4F3DC2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B781AB-4519-2341-A9BD-AEE6D85F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A83E-66B1-3642-AFF8-278ADFF3C988}" type="datetimeFigureOut">
              <a:rPr lang="en-HR" smtClean="0"/>
              <a:t>03/09/2023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4EDA2-F062-A142-82D9-D0A1273A8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862BAB-C57D-7040-BAC0-89D5AD9E3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87F7-D6B5-2548-BA78-50F6D3C4FF0B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602143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DA6B9-6F4E-5041-BBB1-57D39A4EB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5BEBE4-9213-B145-A016-AC41914720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2219B-BC1A-1B4C-872A-EB44194B5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A83E-66B1-3642-AFF8-278ADFF3C988}" type="datetimeFigureOut">
              <a:rPr lang="en-HR" smtClean="0"/>
              <a:t>03/09/2023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8570E-6415-F74C-B531-228A8189D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16185C-5E45-D54E-91A2-71777C483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87F7-D6B5-2548-BA78-50F6D3C4FF0B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774090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7C08CD-1356-2B42-9220-371FA63CAB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1B28FD-CDFB-D848-B2CF-366695D28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3E27CC-56CB-C947-93F6-548EFB0C4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A83E-66B1-3642-AFF8-278ADFF3C988}" type="datetimeFigureOut">
              <a:rPr lang="en-HR" smtClean="0"/>
              <a:t>03/09/2023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A9D35-DC63-3340-96E2-C94D482CC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3EC42-46CD-1448-BC26-553D0A5A9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87F7-D6B5-2548-BA78-50F6D3C4FF0B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158015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CBAA-2E8E-4B14-A524-0F243D156538}" type="datetimeFigureOut">
              <a:rPr lang="hr-HR" smtClean="0"/>
              <a:t>9.3.2023.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0587-DFF9-4642-B212-E586111F1F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4895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CBAA-2E8E-4B14-A524-0F243D156538}" type="datetimeFigureOut">
              <a:rPr lang="hr-HR" smtClean="0"/>
              <a:t>9.3.2023.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0587-DFF9-4642-B212-E586111F1F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3159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CBAA-2E8E-4B14-A524-0F243D156538}" type="datetimeFigureOut">
              <a:rPr lang="hr-HR" smtClean="0"/>
              <a:t>9.3.2023.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0587-DFF9-4642-B212-E586111F1F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8331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CBAA-2E8E-4B14-A524-0F243D156538}" type="datetimeFigureOut">
              <a:rPr lang="hr-HR" smtClean="0"/>
              <a:t>9.3.2023.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0587-DFF9-4642-B212-E586111F1F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978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CBAA-2E8E-4B14-A524-0F243D156538}" type="datetimeFigureOut">
              <a:rPr lang="hr-HR" smtClean="0"/>
              <a:t>9.3.2023.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0587-DFF9-4642-B212-E586111F1F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3332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CBAA-2E8E-4B14-A524-0F243D156538}" type="datetimeFigureOut">
              <a:rPr lang="hr-HR" smtClean="0"/>
              <a:t>9.3.2023.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0587-DFF9-4642-B212-E586111F1F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33175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CBAA-2E8E-4B14-A524-0F243D156538}" type="datetimeFigureOut">
              <a:rPr lang="hr-HR" smtClean="0"/>
              <a:t>9.3.2023.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0587-DFF9-4642-B212-E586111F1F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77480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CBAA-2E8E-4B14-A524-0F243D156538}" type="datetimeFigureOut">
              <a:rPr lang="hr-HR" smtClean="0"/>
              <a:t>9.3.2023.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0587-DFF9-4642-B212-E586111F1F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5723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6138B-8387-3548-860C-264D47188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B158C-BB5E-8040-A734-A32FB9062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C735D-89B6-1947-B157-AE5948097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A83E-66B1-3642-AFF8-278ADFF3C988}" type="datetimeFigureOut">
              <a:rPr lang="en-HR" smtClean="0"/>
              <a:t>03/09/2023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DCB8A-62DB-F24D-BFE2-BB57B33FB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BD0AD-9B59-0C46-856D-0F72BF008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87F7-D6B5-2548-BA78-50F6D3C4FF0B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470414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CBAA-2E8E-4B14-A524-0F243D156538}" type="datetimeFigureOut">
              <a:rPr lang="hr-HR" smtClean="0"/>
              <a:t>9.3.2023.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0587-DFF9-4642-B212-E586111F1F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31158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CBAA-2E8E-4B14-A524-0F243D156538}" type="datetimeFigureOut">
              <a:rPr lang="hr-HR" smtClean="0"/>
              <a:t>9.3.2023.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0587-DFF9-4642-B212-E586111F1F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91049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CBAA-2E8E-4B14-A524-0F243D156538}" type="datetimeFigureOut">
              <a:rPr lang="hr-HR" smtClean="0"/>
              <a:t>9.3.2023.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0587-DFF9-4642-B212-E586111F1F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3780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833AF-1716-5042-B596-E380C687F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0DF2CB-47FC-6940-A9B8-3E08246EF6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6F9AE-BF5C-BD44-A5D0-352AAA681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A83E-66B1-3642-AFF8-278ADFF3C988}" type="datetimeFigureOut">
              <a:rPr lang="en-HR" smtClean="0"/>
              <a:t>03/09/2023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8F7AC-96D6-EB4C-BFFF-EFEDBF0EF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2AE18-BA33-8A46-9A18-36B979F33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87F7-D6B5-2548-BA78-50F6D3C4FF0B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768127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63C6C-F6E5-CB40-BCE2-62E57BBBE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13862-BB75-C245-9D65-3D9C6D2602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599F3D-B7B3-274F-A039-580CDD52AE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ADFFDA-B3D0-9A42-823B-85DFB4D67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A83E-66B1-3642-AFF8-278ADFF3C988}" type="datetimeFigureOut">
              <a:rPr lang="en-HR" smtClean="0"/>
              <a:t>03/09/2023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27B789-B2A0-334B-84A9-50DC8BB7C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023FC1-6A6A-824E-8232-084A49BD8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87F7-D6B5-2548-BA78-50F6D3C4FF0B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849127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DD28F-FDCA-0843-ABA2-43398A5CF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25DC7D-B7AA-F046-A26C-AC7E4AB5C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9ED46F-0C11-9546-B8B9-D3535EF61F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330760-3E56-174B-93BD-5EF8054757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D894CF-32FB-154B-B34A-CCF4625600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F82277-99E0-9E41-A838-C2A63E5D9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A83E-66B1-3642-AFF8-278ADFF3C988}" type="datetimeFigureOut">
              <a:rPr lang="en-HR" smtClean="0"/>
              <a:t>03/09/2023</a:t>
            </a:fld>
            <a:endParaRPr lang="en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9AA23-3918-234C-8980-BAD64140D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319B6A-016C-D24F-BBEA-9D7590430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87F7-D6B5-2548-BA78-50F6D3C4FF0B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319116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C25F3-C354-6947-A46A-2BF7BE3E9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E05B2E-4A2E-A246-9BF9-E36F4D48C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A83E-66B1-3642-AFF8-278ADFF3C988}" type="datetimeFigureOut">
              <a:rPr lang="en-HR" smtClean="0"/>
              <a:t>03/09/2023</a:t>
            </a:fld>
            <a:endParaRPr lang="en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B1F487-6FA6-4647-8DD2-27D3464AB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3F065A-858C-894E-9D69-EBA66ACFC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87F7-D6B5-2548-BA78-50F6D3C4FF0B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369494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3CCB60-280A-D048-8627-1786F6E89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A83E-66B1-3642-AFF8-278ADFF3C988}" type="datetimeFigureOut">
              <a:rPr lang="en-HR" smtClean="0"/>
              <a:t>03/09/2023</a:t>
            </a:fld>
            <a:endParaRPr lang="en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E554D4-D030-7A45-A77A-0DCBB3C89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0A287-0FFB-2C40-84EC-7FEAD04D0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87F7-D6B5-2548-BA78-50F6D3C4FF0B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708545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0143C-0492-4B42-8AED-4C1F7E22C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B1059-E149-6A43-9B70-0BC6CD819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266E42-7AA6-5F43-B57A-3DC3C28C7A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7B9A5-30EF-7547-A23D-E4145841E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A83E-66B1-3642-AFF8-278ADFF3C988}" type="datetimeFigureOut">
              <a:rPr lang="en-HR" smtClean="0"/>
              <a:t>03/09/2023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79273B-ED2F-3E45-A1A8-BD462DA58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8B6F8B-F6CB-D348-9C0B-015502BB2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87F7-D6B5-2548-BA78-50F6D3C4FF0B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83270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EA757-740C-EC49-89D7-B10AC8912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E075DB-CB17-EC47-ADA1-BF1349183A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97604-C7B8-0F47-8EBE-E0556D3C80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3FA86B-F86F-2249-99D6-10259E3EA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A83E-66B1-3642-AFF8-278ADFF3C988}" type="datetimeFigureOut">
              <a:rPr lang="en-HR" smtClean="0"/>
              <a:t>03/09/2023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8556C9-0E1D-384D-AF08-187697A05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49AA81-B862-C944-BABB-A935DC15F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87F7-D6B5-2548-BA78-50F6D3C4FF0B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444833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F2ED43-A5F3-D747-BCAA-E409CE507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8F4E1B-6C79-1D4B-ACE9-948A5AD9D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971F6-23D1-A64D-9BED-08169CE183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AA83E-66B1-3642-AFF8-278ADFF3C988}" type="datetimeFigureOut">
              <a:rPr lang="en-HR" smtClean="0"/>
              <a:t>03/09/2023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5A582-AA3F-3E49-B84C-1DF93276D9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3F97B-2D86-E940-A77F-285071C3A8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C87F7-D6B5-2548-BA78-50F6D3C4FF0B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890446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AA83E-66B1-3642-AFF8-278ADFF3C988}" type="datetimeFigureOut">
              <a:rPr lang="en-HR" smtClean="0"/>
              <a:t>03/09/2023</a:t>
            </a:fld>
            <a:endParaRPr lang="en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C87F7-D6B5-2548-BA78-50F6D3C4FF0B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6664029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auceri.hzz.hr/" TargetMode="Externa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511D38-2202-C241-8C99-F2F55F46235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00668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7378FC-B24A-5943-B660-970AFB8B6A2B}"/>
              </a:ext>
            </a:extLst>
          </p:cNvPr>
          <p:cNvSpPr txBox="1"/>
          <p:nvPr/>
        </p:nvSpPr>
        <p:spPr>
          <a:xfrm>
            <a:off x="1615714" y="3061982"/>
            <a:ext cx="746956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Uloga hrvatskog kvalifikacijskog okvira U IMPLEMENTACIJI SUSTAVA VAUČERA</a:t>
            </a:r>
            <a:endParaRPr kumimoji="0" lang="hr-HR" sz="32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Graphic 13">
            <a:extLst>
              <a:ext uri="{FF2B5EF4-FFF2-40B4-BE49-F238E27FC236}">
                <a16:creationId xmlns:a16="http://schemas.microsoft.com/office/drawing/2014/main" id="{1CA9805B-B831-5546-A294-0B5EEF82243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752379" y="5306060"/>
            <a:ext cx="2034854" cy="35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4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BC28C26F-1135-55DD-2063-9C879F3232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654" r="-1" b="2204"/>
          <a:stretch/>
        </p:blipFill>
        <p:spPr>
          <a:xfrm>
            <a:off x="861567" y="501650"/>
            <a:ext cx="10468866" cy="5888737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148951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8921AF89-CD87-7186-B11A-D0D7BF9A20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342"/>
          <a:stretch/>
        </p:blipFill>
        <p:spPr>
          <a:xfrm>
            <a:off x="684575" y="685800"/>
            <a:ext cx="1082162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082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71F79EDF-7192-89B1-189B-B33638340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19546"/>
          </a:xfrm>
        </p:spPr>
        <p:txBody>
          <a:bodyPr/>
          <a:lstStyle/>
          <a:p>
            <a:r>
              <a:rPr kumimoji="0" lang="hr-HR" sz="32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Calibri Light" panose="020F0302020204030204"/>
              </a:rPr>
              <a:t>WEB ADRESA:</a:t>
            </a:r>
            <a:r>
              <a:rPr kumimoji="0" lang="hr-H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 Light" panose="020F0302020204030204"/>
              </a:rPr>
              <a:t>: </a:t>
            </a:r>
            <a:r>
              <a:rPr kumimoji="0" lang="hr-HR" sz="32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Calibri Light" panose="020F0302020204030204"/>
              </a:rPr>
              <a:t>www.trzisterada.gov.hr</a:t>
            </a:r>
            <a:endParaRPr lang="hr-HR" b="1" dirty="0"/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BB8ECEDE-6DA4-D28E-0E66-550AD53E6D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6415" y="1592825"/>
            <a:ext cx="9059170" cy="456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63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D42ABD8-798E-4A34-9F5E-5513D1CAD5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8AE6226-796B-4F78-8DD0-7FEBDC348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476" y="1719104"/>
            <a:ext cx="11081368" cy="4705972"/>
          </a:xfrm>
        </p:spPr>
        <p:txBody>
          <a:bodyPr>
            <a:normAutofit lnSpcReduction="10000"/>
          </a:bodyPr>
          <a:lstStyle/>
          <a:p>
            <a:endParaRPr lang="hr-HR" dirty="0"/>
          </a:p>
          <a:p>
            <a:endParaRPr lang="hr-HR" dirty="0"/>
          </a:p>
          <a:p>
            <a:pPr marL="285750" indent="-285750" algn="just" defTabSz="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5000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hr-HR" sz="2300" dirty="0">
                <a:solidFill>
                  <a:srgbClr val="001E4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Ministarstvo rada, mirovinskoga sustava, obitelji i socijalne politike prati brze tehnološke, društvene i ekonomske promjene na tržištu rada kako bi u nadolazećem razdoblju politikama odgovorili na iste.</a:t>
            </a:r>
          </a:p>
          <a:p>
            <a:pPr marL="285750" indent="-285750" algn="just" defTabSz="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5000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hr-HR" sz="2300" dirty="0">
                <a:solidFill>
                  <a:srgbClr val="001E4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Ključni izazov je ulaganje u  vještine koje će omogućiti veću produktivnost i kvalitetu radne snage.</a:t>
            </a:r>
          </a:p>
          <a:p>
            <a:pPr marL="285750" indent="-285750" algn="just" defTabSz="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5000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hr-HR" sz="2300" dirty="0">
                <a:solidFill>
                  <a:srgbClr val="001E4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MROSP prepoznaje potrebu izgradnje kvalitetnog sustava za pristup cjeloživotnom obrazovanju i time omogućuje stjecanje vještina potrebnih na tržištu rada već danas.</a:t>
            </a:r>
          </a:p>
          <a:p>
            <a:pPr marL="285750" indent="-285750" algn="just" defTabSz="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5000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hr-HR" sz="2300" dirty="0">
                <a:solidFill>
                  <a:srgbClr val="001E4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Instrument prilagođavanja obrazovnog sustava potrebama tržišta rada je Hrvatski kvalifikacijski okvir (HKO). 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5" name="Graphic 13">
            <a:extLst>
              <a:ext uri="{FF2B5EF4-FFF2-40B4-BE49-F238E27FC236}">
                <a16:creationId xmlns:a16="http://schemas.microsoft.com/office/drawing/2014/main" id="{8FC3FBFA-8DD9-4C60-98F3-5C01DD074CA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35413" y="570326"/>
            <a:ext cx="2034854" cy="35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006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870B6238-B359-4D51-AF0E-CED9C45AB7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0BBC1BA2-BE0B-489A-AD0B-F0D8FB65B116}"/>
              </a:ext>
            </a:extLst>
          </p:cNvPr>
          <p:cNvSpPr txBox="1"/>
          <p:nvPr/>
        </p:nvSpPr>
        <p:spPr>
          <a:xfrm>
            <a:off x="2419519" y="1798020"/>
            <a:ext cx="9103877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defTabSz="457200">
              <a:spcBef>
                <a:spcPts val="600"/>
              </a:spcBef>
              <a:spcAft>
                <a:spcPts val="600"/>
              </a:spcAft>
              <a:buClr>
                <a:srgbClr val="FF5000"/>
              </a:buClr>
              <a:buFont typeface="Wingdings" panose="05000000000000000000" pitchFamily="2" charset="2"/>
              <a:buChar char="§"/>
              <a:defRPr/>
            </a:pPr>
            <a:r>
              <a:rPr lang="hr-HR" dirty="0">
                <a:solidFill>
                  <a:srgbClr val="001E4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Usklađivanje obrazovanja s potrebama tržišta rada</a:t>
            </a:r>
          </a:p>
          <a:p>
            <a:pPr marL="285750" indent="-285750" algn="just" defTabSz="457200">
              <a:spcBef>
                <a:spcPts val="600"/>
              </a:spcBef>
              <a:spcAft>
                <a:spcPts val="600"/>
              </a:spcAft>
              <a:buClr>
                <a:srgbClr val="FF5000"/>
              </a:buClr>
              <a:buFont typeface="Wingdings" panose="05000000000000000000" pitchFamily="2" charset="2"/>
              <a:buChar char="§"/>
              <a:defRPr/>
            </a:pPr>
            <a:r>
              <a:rPr lang="hr-HR" dirty="0">
                <a:solidFill>
                  <a:srgbClr val="001E4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Promicanje i financiranje cjeloživotnog obrazovanja</a:t>
            </a:r>
          </a:p>
          <a:p>
            <a:pPr marL="285750" indent="-285750" algn="just" defTabSz="457200">
              <a:spcBef>
                <a:spcPts val="600"/>
              </a:spcBef>
              <a:spcAft>
                <a:spcPts val="600"/>
              </a:spcAft>
              <a:buClr>
                <a:srgbClr val="FF5000"/>
              </a:buClr>
              <a:buFont typeface="Wingdings" panose="05000000000000000000" pitchFamily="2" charset="2"/>
              <a:buChar char="§"/>
              <a:defRPr/>
            </a:pPr>
            <a:r>
              <a:rPr lang="hr-HR" dirty="0">
                <a:solidFill>
                  <a:srgbClr val="001E4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Uspostava i razvoj sustava prikupljanja informacija o sadašnjim i budućim potrebama tržišta rada i potrebnim kompetencijama</a:t>
            </a:r>
          </a:p>
          <a:p>
            <a:pPr marL="285750" indent="-285750" algn="just" defTabSz="457200">
              <a:spcBef>
                <a:spcPts val="600"/>
              </a:spcBef>
              <a:spcAft>
                <a:spcPts val="600"/>
              </a:spcAft>
              <a:buClr>
                <a:srgbClr val="FF5000"/>
              </a:buClr>
              <a:buFont typeface="Wingdings" panose="05000000000000000000" pitchFamily="2" charset="2"/>
              <a:buChar char="§"/>
              <a:defRPr/>
            </a:pPr>
            <a:r>
              <a:rPr lang="hr-HR" dirty="0">
                <a:solidFill>
                  <a:srgbClr val="001E4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Sudjelovanja u pripremi i izradi strateških podloga i analiza razvoja HKO-a radi razvoja </a:t>
            </a:r>
            <a:r>
              <a:rPr lang="hr-HR" dirty="0" err="1">
                <a:solidFill>
                  <a:srgbClr val="001E4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zapošljivosti</a:t>
            </a:r>
            <a:endParaRPr lang="hr-HR" dirty="0">
              <a:solidFill>
                <a:srgbClr val="001E4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 algn="just" defTabSz="457200">
              <a:spcBef>
                <a:spcPts val="600"/>
              </a:spcBef>
              <a:spcAft>
                <a:spcPts val="600"/>
              </a:spcAft>
              <a:buClr>
                <a:srgbClr val="FF5000"/>
              </a:buClr>
              <a:buFont typeface="Wingdings" panose="05000000000000000000" pitchFamily="2" charset="2"/>
              <a:buChar char="§"/>
              <a:defRPr/>
            </a:pPr>
            <a:r>
              <a:rPr lang="hr-HR" dirty="0">
                <a:solidFill>
                  <a:srgbClr val="001E4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Razvoja i izrada analitičke podloge i metodologije za izradu standarda zanimanja, vrednovanje i upis standarda zanimanja u </a:t>
            </a:r>
            <a:r>
              <a:rPr lang="hr-HR" dirty="0" err="1">
                <a:solidFill>
                  <a:srgbClr val="001E4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Podregistar</a:t>
            </a:r>
            <a:r>
              <a:rPr lang="hr-HR" dirty="0">
                <a:solidFill>
                  <a:srgbClr val="001E4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standarda zanimanja</a:t>
            </a:r>
          </a:p>
          <a:p>
            <a:pPr marL="285750" indent="-285750" algn="just" defTabSz="457200">
              <a:spcBef>
                <a:spcPts val="600"/>
              </a:spcBef>
              <a:spcAft>
                <a:spcPts val="600"/>
              </a:spcAft>
              <a:buClr>
                <a:srgbClr val="FF5000"/>
              </a:buClr>
              <a:buFont typeface="Wingdings" panose="05000000000000000000" pitchFamily="2" charset="2"/>
              <a:buChar char="§"/>
              <a:defRPr/>
            </a:pPr>
            <a:r>
              <a:rPr lang="hr-HR" dirty="0">
                <a:solidFill>
                  <a:srgbClr val="001E4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Praćenje zapošljavanja osoba sa stečenim kvalifikacijama</a:t>
            </a:r>
          </a:p>
          <a:p>
            <a:pPr marL="285750" indent="-285750" algn="just" defTabSz="457200">
              <a:spcBef>
                <a:spcPts val="600"/>
              </a:spcBef>
              <a:spcAft>
                <a:spcPts val="600"/>
              </a:spcAft>
              <a:buClr>
                <a:srgbClr val="FF5000"/>
              </a:buClr>
              <a:buFont typeface="Wingdings" panose="05000000000000000000" pitchFamily="2" charset="2"/>
              <a:buChar char="§"/>
              <a:defRPr/>
            </a:pPr>
            <a:r>
              <a:rPr lang="hr-HR" dirty="0">
                <a:solidFill>
                  <a:srgbClr val="001E4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Usklađivanje obrazovne politike i politike stipendiranja s tržištem rada</a:t>
            </a:r>
          </a:p>
          <a:p>
            <a:pPr marL="285750" indent="-285750" algn="just" defTabSz="457200">
              <a:spcBef>
                <a:spcPts val="600"/>
              </a:spcBef>
              <a:spcAft>
                <a:spcPts val="600"/>
              </a:spcAft>
              <a:buClr>
                <a:srgbClr val="FF5000"/>
              </a:buClr>
              <a:buFont typeface="Wingdings" panose="05000000000000000000" pitchFamily="2" charset="2"/>
              <a:buChar char="§"/>
              <a:defRPr/>
            </a:pPr>
            <a:r>
              <a:rPr lang="hr-HR" dirty="0">
                <a:solidFill>
                  <a:srgbClr val="001E4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Unapređenje suradnje između različitih sudionika u obrazovanju i tržištu rada</a:t>
            </a:r>
          </a:p>
          <a:p>
            <a:pPr marL="285750" indent="-285750" algn="just" defTabSz="457200">
              <a:spcBef>
                <a:spcPts val="600"/>
              </a:spcBef>
              <a:spcAft>
                <a:spcPts val="600"/>
              </a:spcAft>
              <a:buClr>
                <a:srgbClr val="FF5000"/>
              </a:buClr>
              <a:buFont typeface="Wingdings" panose="05000000000000000000" pitchFamily="2" charset="2"/>
              <a:buChar char="§"/>
              <a:defRPr/>
            </a:pPr>
            <a:r>
              <a:rPr lang="hr-HR" dirty="0">
                <a:solidFill>
                  <a:srgbClr val="001E4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Ujednačavanje i prepoznavanje kvalifikacija na razini EU; koordinacija u području reguliranih profesija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F3787420-1575-4F86-B922-D8C37EA12A15}"/>
              </a:ext>
            </a:extLst>
          </p:cNvPr>
          <p:cNvSpPr txBox="1"/>
          <p:nvPr/>
        </p:nvSpPr>
        <p:spPr>
          <a:xfrm>
            <a:off x="242761" y="3927230"/>
            <a:ext cx="2803217" cy="1077218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200" b="1" cap="all" dirty="0">
                <a:solidFill>
                  <a:srgbClr val="001E46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ULOGA MROSP-a</a:t>
            </a:r>
            <a:endParaRPr kumimoji="0" lang="hr-HR" sz="3200" b="0" i="0" u="none" strike="noStrike" kern="1200" cap="all" spc="0" normalizeH="0" baseline="0" noProof="0" dirty="0">
              <a:ln>
                <a:noFill/>
              </a:ln>
              <a:solidFill>
                <a:srgbClr val="001E46"/>
              </a:solidFill>
              <a:effectLst/>
              <a:uLnTx/>
              <a:uFillTx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Graphic 13">
            <a:extLst>
              <a:ext uri="{FF2B5EF4-FFF2-40B4-BE49-F238E27FC236}">
                <a16:creationId xmlns:a16="http://schemas.microsoft.com/office/drawing/2014/main" id="{E10F730C-B9DD-4FAB-8DE8-2A88977C70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35413" y="570326"/>
            <a:ext cx="2034854" cy="35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97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870B6238-B359-4D51-AF0E-CED9C45AB7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0BBC1BA2-BE0B-489A-AD0B-F0D8FB65B116}"/>
              </a:ext>
            </a:extLst>
          </p:cNvPr>
          <p:cNvSpPr txBox="1"/>
          <p:nvPr/>
        </p:nvSpPr>
        <p:spPr>
          <a:xfrm>
            <a:off x="3288739" y="2536251"/>
            <a:ext cx="9103877" cy="2997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lang="hr-HR" dirty="0">
              <a:solidFill>
                <a:prstClr val="black"/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lang="hr-HR" dirty="0">
              <a:solidFill>
                <a:prstClr val="black"/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5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Podregistar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standarda zanimanja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5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Formalno i stručno vrednovanje SZ/SKOMP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5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Ministar donosi Odluku o upisu SZ u Registar HKO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lang="hr-HR" dirty="0">
              <a:solidFill>
                <a:prstClr val="black"/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F3787420-1575-4F86-B922-D8C37EA12A15}"/>
              </a:ext>
            </a:extLst>
          </p:cNvPr>
          <p:cNvSpPr txBox="1"/>
          <p:nvPr/>
        </p:nvSpPr>
        <p:spPr>
          <a:xfrm>
            <a:off x="569932" y="3935619"/>
            <a:ext cx="2803217" cy="1077218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200" b="1" cap="all" dirty="0">
                <a:solidFill>
                  <a:srgbClr val="001E46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ULOGA MROSP-a</a:t>
            </a:r>
            <a:endParaRPr kumimoji="0" lang="hr-HR" sz="3200" b="0" i="0" u="none" strike="noStrike" kern="1200" cap="all" spc="0" normalizeH="0" baseline="0" noProof="0" dirty="0">
              <a:ln>
                <a:noFill/>
              </a:ln>
              <a:solidFill>
                <a:srgbClr val="001E46"/>
              </a:solidFill>
              <a:effectLst/>
              <a:uLnTx/>
              <a:uFillTx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Graphic 13">
            <a:extLst>
              <a:ext uri="{FF2B5EF4-FFF2-40B4-BE49-F238E27FC236}">
                <a16:creationId xmlns:a16="http://schemas.microsoft.com/office/drawing/2014/main" id="{62570B35-279E-492B-9738-5CFDF1E1F4F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35413" y="570326"/>
            <a:ext cx="2034854" cy="35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291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D4DF4B-73AA-7F4E-9615-B55A0F122C6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Graphic 13">
            <a:extLst>
              <a:ext uri="{FF2B5EF4-FFF2-40B4-BE49-F238E27FC236}">
                <a16:creationId xmlns:a16="http://schemas.microsoft.com/office/drawing/2014/main" id="{D4F3F39E-EA1B-534B-9425-EC36226E414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35413" y="570326"/>
            <a:ext cx="2034854" cy="3599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6D8387-1334-0549-9BEF-78CAC4E2268B}"/>
              </a:ext>
            </a:extLst>
          </p:cNvPr>
          <p:cNvSpPr txBox="1"/>
          <p:nvPr/>
        </p:nvSpPr>
        <p:spPr>
          <a:xfrm>
            <a:off x="249821" y="4153806"/>
            <a:ext cx="3001365" cy="1077218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all" spc="0" normalizeH="0" baseline="0" noProof="0" dirty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ŠTO SU VAUČERI?</a:t>
            </a:r>
            <a:endParaRPr kumimoji="0" lang="hr-HR" sz="3200" b="0" i="0" u="none" strike="noStrike" kern="1200" cap="all" spc="0" normalizeH="0" baseline="0" noProof="0" dirty="0">
              <a:ln>
                <a:noFill/>
              </a:ln>
              <a:solidFill>
                <a:srgbClr val="001E46"/>
              </a:solidFill>
              <a:effectLst/>
              <a:uLnTx/>
              <a:uFillTx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kstniOkvir 1">
            <a:extLst>
              <a:ext uri="{FF2B5EF4-FFF2-40B4-BE49-F238E27FC236}">
                <a16:creationId xmlns:a16="http://schemas.microsoft.com/office/drawing/2014/main" id="{BFD658CF-00B5-9049-9236-7F1684122A0D}"/>
              </a:ext>
            </a:extLst>
          </p:cNvPr>
          <p:cNvSpPr txBox="1"/>
          <p:nvPr/>
        </p:nvSpPr>
        <p:spPr>
          <a:xfrm>
            <a:off x="2776757" y="1962437"/>
            <a:ext cx="8388990" cy="4382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>
                  <a:lumMod val="50000"/>
                  <a:lumOff val="5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Ministarstvo rada, mirovinskoga sustava, obitelji i socijalne politike zadnje dvije godine radi na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 uspostavi sustava vaučera 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za obrazovanje nezaposlenih i zaposlenih osoba, a što je podrazumijevalo brojne prilagodbe niza zakona i propisa te izgradnju novog i korisniku prilagođenog aplikativnog sustava za dodjelu vaučera.</a:t>
            </a:r>
          </a:p>
          <a:p>
            <a:pPr marL="0" marR="0" lvl="0" indent="0" algn="just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>
                  <a:lumMod val="50000"/>
                  <a:lumOff val="5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U okviru 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Nacionalnog plana otpornosti i oporavka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  uspostavljen je sustav vaučera kako bi se osigurali preduvjeti i postupci za poticanje cjeloživotnog učenja i stjecanja novih vještina, 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s naglaskom na zelene i digitalne  vještine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.</a:t>
            </a:r>
          </a:p>
          <a:p>
            <a:pPr lvl="0" algn="just" defTabSz="457200">
              <a:lnSpc>
                <a:spcPct val="90000"/>
              </a:lnSpc>
              <a:spcBef>
                <a:spcPts val="1000"/>
              </a:spcBef>
              <a:buClr>
                <a:srgbClr val="000000">
                  <a:lumMod val="50000"/>
                  <a:lumOff val="50000"/>
                </a:srgbClr>
              </a:buClr>
              <a:buSzPct val="80000"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Jedan od ključnih izazova stjecanju vještina je niska stopa sudjelovanja odraslih u cjeloživotnom </a:t>
            </a:r>
            <a:r>
              <a:rPr lang="hr-HR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obrazovanju. Usvajanjem novih vještina omogućit će se povećanje </a:t>
            </a:r>
            <a:r>
              <a:rPr lang="hr-HR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zapošljivosti</a:t>
            </a:r>
            <a:r>
              <a:rPr lang="hr-HR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 te bolja usklađenost ponude i potražnje na tržištu rada. </a:t>
            </a: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  <a:sym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>
                  <a:lumMod val="50000"/>
                  <a:lumOff val="5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CILJ: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5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   povećati udio odraslih građana u cjeloživotnom učenju,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5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   povećati kompetencije zaposlenih,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5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   osigurati kvalitetnu radnu snagu,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5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   omogućiti lakši prelazak u </a:t>
            </a: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zapošljivost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130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D4DF4B-73AA-7F4E-9615-B55A0F122C6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Graphic 13">
            <a:extLst>
              <a:ext uri="{FF2B5EF4-FFF2-40B4-BE49-F238E27FC236}">
                <a16:creationId xmlns:a16="http://schemas.microsoft.com/office/drawing/2014/main" id="{D4F3F39E-EA1B-534B-9425-EC36226E414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35413" y="570326"/>
            <a:ext cx="2034854" cy="3599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6D8387-1334-0549-9BEF-78CAC4E2268B}"/>
              </a:ext>
            </a:extLst>
          </p:cNvPr>
          <p:cNvSpPr txBox="1"/>
          <p:nvPr/>
        </p:nvSpPr>
        <p:spPr>
          <a:xfrm>
            <a:off x="305755" y="3873554"/>
            <a:ext cx="3001365" cy="156966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all" spc="0" normalizeH="0" baseline="0" noProof="0" dirty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ŠTO NAM VAUČER OSIGURAVA?</a:t>
            </a:r>
            <a:endParaRPr kumimoji="0" lang="hr-HR" sz="3200" b="0" i="0" u="none" strike="noStrike" kern="1200" cap="all" spc="0" normalizeH="0" baseline="0" noProof="0" dirty="0">
              <a:ln>
                <a:noFill/>
              </a:ln>
              <a:solidFill>
                <a:srgbClr val="001E46"/>
              </a:solidFill>
              <a:effectLst/>
              <a:uLnTx/>
              <a:uFillTx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kstniOkvir 1">
            <a:extLst>
              <a:ext uri="{FF2B5EF4-FFF2-40B4-BE49-F238E27FC236}">
                <a16:creationId xmlns:a16="http://schemas.microsoft.com/office/drawing/2014/main" id="{C2F7776F-A647-1E47-8B0A-78D769E4EFAA}"/>
              </a:ext>
            </a:extLst>
          </p:cNvPr>
          <p:cNvSpPr txBox="1"/>
          <p:nvPr/>
        </p:nvSpPr>
        <p:spPr>
          <a:xfrm>
            <a:off x="3717259" y="1383180"/>
            <a:ext cx="8064601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5000"/>
              </a:buClr>
              <a:buSzTx/>
              <a:buFontTx/>
              <a:buNone/>
              <a:tabLst/>
              <a:defRPr/>
            </a:pPr>
            <a:endParaRPr kumimoji="0" lang="hr-HR" sz="1800" b="0" i="0" u="none" strike="noStrike" kern="0" cap="none" spc="0" normalizeH="0" baseline="0" noProof="0" dirty="0">
              <a:ln>
                <a:noFill/>
              </a:ln>
              <a:solidFill>
                <a:srgbClr val="001E46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  <a:sym typeface="Arial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5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Stjecanje potrebnih vještina na brz i učinkovit način za 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zaposlene i nezaposlene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5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Stjecanje vještina prema individualnim potrebama korisnika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5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Zapošljivost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 i konkurentnost na tržištu rada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5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Dodjeljuje se putem 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aplikacije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 uz minimalno administriranje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5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Kreiranjem osobnog korisničkog računa zainteresiranim osobama je ponuđen popis vještina, odnosno obrazovnih programa i ustanova koje ih provode, a koji su prihvatljivi za dodjelu vaučera — konačna je odluka oko odabira programa i pružatelja edukacije pritom na samom korisniku obrazovnog programa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5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Pri izboru obrazovnih programa osigurana je tehnička podrška korisniku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5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Savjetovanje i usluge stručne podrške razvoja karijere svakog korisnika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5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Značajna financijska sredstva</a:t>
            </a: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srgbClr val="001E46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8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2562E5B3-2960-B044-AEE3-2830278AD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Graphic 13">
            <a:extLst>
              <a:ext uri="{FF2B5EF4-FFF2-40B4-BE49-F238E27FC236}">
                <a16:creationId xmlns:a16="http://schemas.microsoft.com/office/drawing/2014/main" id="{D4F3F39E-EA1B-534B-9425-EC36226E414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35413" y="570326"/>
            <a:ext cx="2034854" cy="3599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6D8387-1334-0549-9BEF-78CAC4E2268B}"/>
              </a:ext>
            </a:extLst>
          </p:cNvPr>
          <p:cNvSpPr txBox="1"/>
          <p:nvPr/>
        </p:nvSpPr>
        <p:spPr>
          <a:xfrm>
            <a:off x="268193" y="3496049"/>
            <a:ext cx="3001365" cy="156966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all" spc="0" normalizeH="0" baseline="0" noProof="0" dirty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Provedba sustava vaučera</a:t>
            </a:r>
            <a:endParaRPr kumimoji="0" lang="hr-HR" sz="3200" b="0" i="0" u="none" strike="noStrike" kern="1200" cap="all" spc="0" normalizeH="0" baseline="0" noProof="0" dirty="0">
              <a:ln>
                <a:noFill/>
              </a:ln>
              <a:solidFill>
                <a:srgbClr val="001E46"/>
              </a:solidFill>
              <a:effectLst/>
              <a:uLnTx/>
              <a:uFillTx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kstniOkvir 1">
            <a:extLst>
              <a:ext uri="{FF2B5EF4-FFF2-40B4-BE49-F238E27FC236}">
                <a16:creationId xmlns:a16="http://schemas.microsoft.com/office/drawing/2014/main" id="{C2F7776F-A647-1E47-8B0A-78D769E4EFAA}"/>
              </a:ext>
            </a:extLst>
          </p:cNvPr>
          <p:cNvSpPr txBox="1"/>
          <p:nvPr/>
        </p:nvSpPr>
        <p:spPr>
          <a:xfrm>
            <a:off x="2914629" y="363915"/>
            <a:ext cx="8841958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5000"/>
              </a:buClr>
              <a:buSzTx/>
              <a:buFontTx/>
              <a:buNone/>
              <a:tabLst/>
              <a:defRPr/>
            </a:pPr>
            <a:endParaRPr kumimoji="0" lang="hr-HR" sz="1800" b="0" i="0" u="none" strike="noStrike" kern="0" cap="none" spc="0" normalizeH="0" baseline="0" noProof="0" dirty="0">
              <a:ln>
                <a:noFill/>
              </a:ln>
              <a:solidFill>
                <a:srgbClr val="001E46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  <a:sym typeface="Arial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5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Sustav vaučera za obrazovanje je u provedbi od 1. travnja 2022. godine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5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Do kraja 2Q 2026. vaučerima se planira obuhvatiti 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30 tisuća osoba 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(od čega minimalno 12 tisuća (40%)  dugotrajno nezaposlenih, neaktivnih ili mladih osoba u NEET statusu)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5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Raspoloživa sredstva: 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300.000.000 kn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5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30% namijenjeno je financiranju obrazovanja u području digitalnih vještina, a 70% u području zelenih vještina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5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Provedba pokazuje odlične rezultate te veliki interes zaposlenih i nezaposlenih osoba i pružatelja usluga/obrazovnih ustanova</a:t>
            </a:r>
          </a:p>
          <a:p>
            <a:pPr marL="285750" indent="-285750" algn="just" defTabSz="457200">
              <a:spcBef>
                <a:spcPts val="600"/>
              </a:spcBef>
              <a:spcAft>
                <a:spcPts val="600"/>
              </a:spcAft>
              <a:buClr>
                <a:srgbClr val="FF5000"/>
              </a:buClr>
              <a:buFont typeface="Wingdings" panose="05000000000000000000" pitchFamily="2" charset="2"/>
              <a:buChar char="§"/>
              <a:defRPr/>
            </a:pPr>
            <a:r>
              <a:rPr lang="hr-HR" dirty="0">
                <a:solidFill>
                  <a:srgbClr val="001E4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Odobreno je cca </a:t>
            </a:r>
            <a:r>
              <a:rPr lang="hr-HR" b="1" dirty="0">
                <a:solidFill>
                  <a:srgbClr val="001E4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10.000 zahtjeva </a:t>
            </a:r>
            <a:r>
              <a:rPr lang="hr-HR" dirty="0">
                <a:solidFill>
                  <a:srgbClr val="001E4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 ugovoreno cca </a:t>
            </a:r>
            <a:r>
              <a:rPr lang="hr-HR" b="1" dirty="0">
                <a:solidFill>
                  <a:srgbClr val="001E4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10mil</a:t>
            </a:r>
            <a:r>
              <a:rPr lang="hr-HR" dirty="0">
                <a:solidFill>
                  <a:srgbClr val="001E4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eura </a:t>
            </a:r>
          </a:p>
          <a:p>
            <a:pPr marL="285750" indent="-285750" algn="just" defTabSz="457200">
              <a:spcBef>
                <a:spcPts val="600"/>
              </a:spcBef>
              <a:spcAft>
                <a:spcPts val="600"/>
              </a:spcAft>
              <a:buClr>
                <a:srgbClr val="FF5000"/>
              </a:buClr>
              <a:buFont typeface="Wingdings" panose="05000000000000000000" pitchFamily="2" charset="2"/>
              <a:buChar char="§"/>
              <a:defRPr/>
            </a:pPr>
            <a:r>
              <a:rPr lang="hr-HR" dirty="0">
                <a:solidFill>
                  <a:srgbClr val="001E4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Većina podnositelja zahtjeva za dodjelu vaučera su zaposlene osobe (75%)</a:t>
            </a:r>
          </a:p>
          <a:p>
            <a:pPr marL="285750" indent="-285750" algn="just" defTabSz="457200">
              <a:spcBef>
                <a:spcPts val="600"/>
              </a:spcBef>
              <a:spcAft>
                <a:spcPts val="600"/>
              </a:spcAft>
              <a:buClr>
                <a:srgbClr val="FF5000"/>
              </a:buClr>
              <a:buFont typeface="Wingdings" panose="05000000000000000000" pitchFamily="2" charset="2"/>
              <a:buChar char="§"/>
              <a:defRPr/>
            </a:pPr>
            <a:r>
              <a:rPr lang="hr-HR" dirty="0">
                <a:solidFill>
                  <a:srgbClr val="001E4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Većina zahtjeva podnesena je za obrazovanje kojim se stječu digitalne vještine (90%)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5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U aplikaciju vaučera su upisane 111 obrazovne ustanove koje nude </a:t>
            </a:r>
            <a:r>
              <a:rPr lang="hr-HR" dirty="0">
                <a:solidFill>
                  <a:srgbClr val="001E46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602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 obrazovna programa </a:t>
            </a:r>
            <a:r>
              <a:rPr lang="hr-HR" dirty="0">
                <a:solidFill>
                  <a:srgbClr val="001E46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. 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Radi se o 70 različita obrazovna programa 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5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001E4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Detaljnije informacije: 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FF5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https://vauceri.hzz.hr/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FF5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 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5000"/>
              </a:buClr>
              <a:buSzTx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srgbClr val="FF5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532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0FA663-FB04-41CA-9ACA-14BEC2D30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937289D-E21F-4FDD-908A-D4E30F236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6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7917D9C9-DAC1-41B9-8730-38767FE82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raphic 13">
            <a:extLst>
              <a:ext uri="{FF2B5EF4-FFF2-40B4-BE49-F238E27FC236}">
                <a16:creationId xmlns:a16="http://schemas.microsoft.com/office/drawing/2014/main" id="{9C061102-4618-4CE9-8C9A-B64C259C8D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35413" y="570326"/>
            <a:ext cx="2034854" cy="359967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FB7503EA-5BC9-4841-BAB6-435C29C9A305}"/>
              </a:ext>
            </a:extLst>
          </p:cNvPr>
          <p:cNvSpPr txBox="1"/>
          <p:nvPr/>
        </p:nvSpPr>
        <p:spPr>
          <a:xfrm>
            <a:off x="2195411" y="2225029"/>
            <a:ext cx="915838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defTabSz="457200">
              <a:spcBef>
                <a:spcPts val="600"/>
              </a:spcBef>
              <a:spcAft>
                <a:spcPts val="600"/>
              </a:spcAft>
              <a:buClr>
                <a:srgbClr val="FF5000"/>
              </a:buClr>
              <a:buFont typeface="Wingdings" panose="05000000000000000000" pitchFamily="2" charset="2"/>
              <a:buChar char="§"/>
              <a:defRPr/>
            </a:pPr>
            <a:r>
              <a:rPr lang="hr-HR" dirty="0">
                <a:solidFill>
                  <a:srgbClr val="001E4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Trenutno se financiraju obrazovanja za stjecanje zelenih i digitalnih vještina, a s obzirom na ovaj model koji osigurava transparentnost i minimalno administriranje provedba će se nastaviti i nakon završetka NPOO-a.</a:t>
            </a:r>
          </a:p>
          <a:p>
            <a:pPr marL="285750" indent="-285750" algn="just" defTabSz="457200">
              <a:spcBef>
                <a:spcPts val="600"/>
              </a:spcBef>
              <a:spcAft>
                <a:spcPts val="600"/>
              </a:spcAft>
              <a:buClr>
                <a:srgbClr val="FF5000"/>
              </a:buClr>
              <a:buFont typeface="Wingdings" panose="05000000000000000000" pitchFamily="2" charset="2"/>
              <a:buChar char="§"/>
              <a:defRPr/>
            </a:pPr>
            <a:r>
              <a:rPr lang="hr-HR" dirty="0">
                <a:solidFill>
                  <a:srgbClr val="001E4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Europska komisija prepoznala je kvalitetu ovako postavljenog sustava te je odobrila daljnje financiranje obrazovnih mjera putem sustava vaučera i kroz ESF+. Predviđeno je sudjelovanje 75.000 zaposlenih i nezaposlenih osoba, uz predviđeni iznos od gotovo pola milijarde kuna.</a:t>
            </a:r>
          </a:p>
          <a:p>
            <a:pPr marL="285750" indent="-285750" algn="just" defTabSz="457200">
              <a:spcBef>
                <a:spcPts val="600"/>
              </a:spcBef>
              <a:spcAft>
                <a:spcPts val="600"/>
              </a:spcAft>
              <a:buClr>
                <a:srgbClr val="FF5000"/>
              </a:buClr>
              <a:buFont typeface="Wingdings" panose="05000000000000000000" pitchFamily="2" charset="2"/>
              <a:buChar char="§"/>
              <a:defRPr/>
            </a:pPr>
            <a:r>
              <a:rPr lang="hr-HR" dirty="0">
                <a:solidFill>
                  <a:srgbClr val="001E4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Sustav vaučera predstavlja korak u smjeru implementacije preporuka Vijeća o individualnim računima za učenje. Neki elementi preporuke su već predviđeni u sustavu vaučera, a u sljedećem razdoblju će se dodatno nadograđivati sukladno evaluaciji početnog razdoblja provedbe.</a:t>
            </a:r>
          </a:p>
        </p:txBody>
      </p:sp>
    </p:spTree>
    <p:extLst>
      <p:ext uri="{BB962C8B-B14F-4D97-AF65-F5344CB8AC3E}">
        <p14:creationId xmlns:p14="http://schemas.microsoft.com/office/powerpoint/2010/main" val="61864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D596E6-9A28-77CC-45E7-5883F4D79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A74AEE5-18E0-2717-CFB3-2487D4690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B16CA75-5598-1ACC-40F4-BA4CB9742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724" y="-171450"/>
            <a:ext cx="12277724" cy="723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276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733</Words>
  <Application>Microsoft Office PowerPoint</Application>
  <PresentationFormat>Widescreen</PresentationFormat>
  <Paragraphs>63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Tahoma</vt:lpstr>
      <vt:lpstr>Wingdings</vt:lpstr>
      <vt:lpstr>Wingdings 3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WEB ADRESA:: www.trzisterada.gov.hr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Martina Klapan Štambuk</dc:creator>
  <cp:lastModifiedBy>Josipa Češnovar</cp:lastModifiedBy>
  <cp:revision>12</cp:revision>
  <dcterms:created xsi:type="dcterms:W3CDTF">2022-10-11T09:05:00Z</dcterms:created>
  <dcterms:modified xsi:type="dcterms:W3CDTF">2023-03-09T12:27:55Z</dcterms:modified>
</cp:coreProperties>
</file>