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9"/>
  </p:handoutMasterIdLst>
  <p:sldIdLst>
    <p:sldId id="265" r:id="rId2"/>
    <p:sldId id="267" r:id="rId3"/>
    <p:sldId id="268" r:id="rId4"/>
    <p:sldId id="269" r:id="rId5"/>
    <p:sldId id="271" r:id="rId6"/>
    <p:sldId id="270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1" r:id="rId15"/>
    <p:sldId id="279" r:id="rId16"/>
    <p:sldId id="280" r:id="rId17"/>
    <p:sldId id="282" r:id="rId18"/>
  </p:sldIdLst>
  <p:sldSz cx="9144000" cy="6858000" type="screen4x3"/>
  <p:notesSz cx="6669088" cy="97536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EE65BC-7253-4C16-8851-B48A383361B7}">
          <p14:sldIdLst>
            <p14:sldId id="265"/>
            <p14:sldId id="267"/>
            <p14:sldId id="268"/>
            <p14:sldId id="269"/>
            <p14:sldId id="271"/>
            <p14:sldId id="270"/>
            <p14:sldId id="272"/>
            <p14:sldId id="273"/>
            <p14:sldId id="274"/>
            <p14:sldId id="275"/>
            <p14:sldId id="276"/>
            <p14:sldId id="277"/>
            <p14:sldId id="278"/>
            <p14:sldId id="281"/>
            <p14:sldId id="279"/>
            <p14:sldId id="280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460"/>
    <a:srgbClr val="122E7C"/>
    <a:srgbClr val="112B75"/>
    <a:srgbClr val="0F2667"/>
    <a:srgbClr val="162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072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5A943-1A64-4161-9C94-64DA1A41CF6A}" type="datetimeFigureOut">
              <a:rPr lang="hr-HR" smtClean="0"/>
              <a:t>9.3.2023.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95B11-CEA6-46CA-ABD9-4A3D16D4D31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2F7F-4697-4AD9-8E30-D0219A32A694}" type="datetimeFigureOut">
              <a:rPr lang="hr-HR" smtClean="0"/>
              <a:t>9.3.2023.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613E-D247-4BC2-8C3E-AA221C52C632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059832" y="6093296"/>
            <a:ext cx="21602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2F7F-4697-4AD9-8E30-D0219A32A694}" type="datetimeFigureOut">
              <a:rPr lang="hr-HR" smtClean="0"/>
              <a:t>9.3.2023.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613E-D247-4BC2-8C3E-AA221C52C63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bsvetec\Desktop\Ministarstvo znanosti i obrazovanja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5" y="116022"/>
            <a:ext cx="2333657" cy="48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1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22F7F-4697-4AD9-8E30-D0219A32A694}" type="datetimeFigureOut">
              <a:rPr lang="hr-HR" smtClean="0"/>
              <a:t>9.3.2023.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613E-D247-4BC2-8C3E-AA221C52C632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-2147482624" descr="HR V Sufinancira EUROPSKA UNIJA_PANTONE_PANTONE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852228" y="5589270"/>
            <a:ext cx="1438275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Picture 6" descr="C:\Users\bsvetec\Desktop\HKO logo_hr_v1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195" y="116396"/>
            <a:ext cx="1705344" cy="665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622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rgbClr val="1622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rgbClr val="1622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1622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rgbClr val="1622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rgbClr val="1622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Europski kontekst </a:t>
            </a:r>
            <a:r>
              <a:rPr lang="hr-HR" dirty="0" err="1"/>
              <a:t>mikrokvalifikacija</a:t>
            </a:r>
            <a:r>
              <a:rPr lang="hr-HR" dirty="0"/>
              <a:t> u visokom obrazovanju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27584" y="4581128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hr-HR" sz="1800" dirty="0"/>
              <a:t>Slaven </a:t>
            </a:r>
            <a:r>
              <a:rPr lang="hr-HR" sz="1800" dirty="0" err="1"/>
              <a:t>Zjalić</a:t>
            </a:r>
            <a:endParaRPr lang="hr-HR" sz="1800" dirty="0"/>
          </a:p>
          <a:p>
            <a:pPr algn="l"/>
            <a:r>
              <a:rPr lang="hr-HR" sz="1800" dirty="0"/>
              <a:t>Sveučilište u Zadru</a:t>
            </a:r>
          </a:p>
          <a:p>
            <a:pPr algn="l"/>
            <a:r>
              <a:rPr lang="hr-HR" sz="1800" dirty="0"/>
              <a:t>Član BFUG TPG 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33945-FD8A-4C96-817F-20F9F8510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Pristupi koji su prihvaćeni u svim državama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55206-B305-440C-BB7B-49714C93B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420887"/>
            <a:ext cx="8229600" cy="3456385"/>
          </a:xfrm>
        </p:spPr>
        <p:txBody>
          <a:bodyPr>
            <a:normAutofit/>
          </a:bodyPr>
          <a:lstStyle/>
          <a:p>
            <a:r>
              <a:rPr lang="hr-HR" sz="1600" dirty="0"/>
              <a:t>Programi koji dodjeljuju MK moraju biti povezani s NQF</a:t>
            </a:r>
          </a:p>
          <a:p>
            <a:endParaRPr lang="hr-HR" sz="1600" dirty="0"/>
          </a:p>
          <a:p>
            <a:r>
              <a:rPr lang="hr-HR" sz="1600" dirty="0"/>
              <a:t>QA mora biti primijenjeno</a:t>
            </a:r>
          </a:p>
          <a:p>
            <a:endParaRPr lang="hr-HR" sz="1600" dirty="0"/>
          </a:p>
          <a:p>
            <a:r>
              <a:rPr lang="hr-HR" sz="1600" dirty="0"/>
              <a:t>Akreditacija programa koji dodjeljuju MK može se provesti na HEI</a:t>
            </a:r>
          </a:p>
          <a:p>
            <a:endParaRPr lang="hr-HR" sz="1600" dirty="0"/>
          </a:p>
          <a:p>
            <a:r>
              <a:rPr lang="hr-HR" sz="1600" dirty="0"/>
              <a:t>Nominalno radno opterećenje polaznika izraženo u ECTS bodovima</a:t>
            </a:r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/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37040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01121-A94D-4698-8481-0C96E2D27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263" y="76470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hr-HR" sz="2400" dirty="0"/>
              <a:t>Razlike u pristupima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1D565-2E87-4EED-ADC9-A0C5D17C6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2263" y="1637920"/>
            <a:ext cx="8229600" cy="3888432"/>
          </a:xfrm>
        </p:spPr>
        <p:txBody>
          <a:bodyPr>
            <a:normAutofit fontScale="92500"/>
          </a:bodyPr>
          <a:lstStyle/>
          <a:p>
            <a:r>
              <a:rPr lang="hr-HR" sz="1600" b="1" dirty="0"/>
              <a:t>Definicija: Vijeće EU, </a:t>
            </a:r>
            <a:r>
              <a:rPr lang="hr-HR" sz="1600" b="1" dirty="0" err="1"/>
              <a:t>Microbol</a:t>
            </a:r>
            <a:r>
              <a:rPr lang="hr-HR" sz="1600" b="1" dirty="0"/>
              <a:t>, nacionalna?</a:t>
            </a:r>
          </a:p>
          <a:p>
            <a:endParaRPr lang="hr-HR" sz="1600" dirty="0"/>
          </a:p>
          <a:p>
            <a:r>
              <a:rPr lang="hr-HR" sz="1600" b="1" dirty="0"/>
              <a:t>Minimalni i maksimalni broj ECTS koje može dodijeliti program kojim se stječu MK</a:t>
            </a:r>
          </a:p>
          <a:p>
            <a:pPr marL="0" indent="0" algn="just">
              <a:buNone/>
            </a:pPr>
            <a:r>
              <a:rPr lang="hr-HR" sz="1600" dirty="0"/>
              <a:t>	Neke države nemaju ograničenja, druge predviđaju minimum i maksimum. Estonski 	zakon (u raspravi) predviđa da MK programi moraju imati minimum 5 do maksimum 	30 ECTS; u Irskoj su do sada programi kojima se stjecala djelomična kvalifikacija imali 	minimalno opterećenje od 5 ECTS, a na zahtjev predstavnika gospodarstva u tijeku su 	programi s opterećenjem od 1, 2 ili 3 ECTS;</a:t>
            </a:r>
          </a:p>
          <a:p>
            <a:pPr marL="0" indent="0">
              <a:buNone/>
            </a:pPr>
            <a:endParaRPr lang="hr-HR" sz="1600" dirty="0"/>
          </a:p>
          <a:p>
            <a:r>
              <a:rPr lang="hr-HR" sz="1600" b="1" dirty="0"/>
              <a:t>Izvoditelji programa</a:t>
            </a:r>
          </a:p>
          <a:p>
            <a:pPr marL="0" indent="0" algn="just">
              <a:buNone/>
            </a:pPr>
            <a:r>
              <a:rPr lang="hr-HR" sz="1600" dirty="0"/>
              <a:t>	Većina zemalja smatra da bi u izvođenje programa kojima se dodjeljuju MK na razini 	visokog obrazovanja morale biti uključene HEI; neke zemlje (Njemačka) nisu zakonski 	definirale izvoditelje, druge (Nizozemska) omogućavaju izvođenje i drugim 	pružateljima LLL; Estonija predviđa obvezno uključivanje gospodarskog ili drugog 	dionika u 	izvođenje programa;  Malta propisuje da samo HEI može akreditirati program </a:t>
            </a:r>
          </a:p>
          <a:p>
            <a:endParaRPr lang="hr-HR" sz="1600" dirty="0"/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430939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6D3AC-269C-45A5-B7EE-B52089ACB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Razlike u pristupima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73795-CD5F-464E-90A1-D042CED7F3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1600" b="1" dirty="0"/>
              <a:t>Kombiniranje MK i mogućnost stjecanja pune kvalifikacije</a:t>
            </a:r>
          </a:p>
          <a:p>
            <a:pPr marL="0" indent="0" algn="just">
              <a:buNone/>
            </a:pPr>
            <a:r>
              <a:rPr lang="hr-HR" sz="1600" dirty="0"/>
              <a:t>	Većina država smatra da se kombiniranjem MK ne bi trebalo omogućiti stjecanje pune 	kvalifikacije, Njemački RZ je stava da se i kod studijskih programa koji su u cijelosti 	podijeljeni u MK ne može postići puna kvalifikacija - boravak na sveučilištu i sveučilišni 	život pridonose stečenim kompetencijama; Malta omogućava stjecanje diplome kad je 	cijeli  studijski program podijeljen u MK ili ako je redovnim studiranjem već ostvaren 	određeni broj ECTS </a:t>
            </a:r>
          </a:p>
          <a:p>
            <a:pPr marL="0" indent="0">
              <a:buNone/>
            </a:pPr>
            <a:r>
              <a:rPr lang="hr-HR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0411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BA44E6-5287-439E-94D2-A8469A47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Kome su namijenjeni programi MK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FA85B-E5E4-4A5F-BD92-6D53CBFEE4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1600" dirty="0"/>
              <a:t>Svakako LLL</a:t>
            </a:r>
          </a:p>
          <a:p>
            <a:endParaRPr lang="hr-HR" sz="1600" dirty="0"/>
          </a:p>
          <a:p>
            <a:r>
              <a:rPr lang="hr-HR" sz="1600" dirty="0"/>
              <a:t>Mogu biti i dio studijskog programa</a:t>
            </a:r>
          </a:p>
          <a:p>
            <a:endParaRPr lang="hr-HR" sz="1600" dirty="0"/>
          </a:p>
          <a:p>
            <a:r>
              <a:rPr lang="hr-HR" sz="1600" dirty="0"/>
              <a:t>Nizozemska prepoznaje 3 namjene MK:</a:t>
            </a:r>
          </a:p>
          <a:p>
            <a:pPr marL="0" indent="0">
              <a:buNone/>
            </a:pPr>
            <a:r>
              <a:rPr lang="hr-HR" sz="1600" dirty="0"/>
              <a:t>	- u svrhu posla (zapošljavanje, napredovanje, ostanak na poslu)</a:t>
            </a:r>
          </a:p>
          <a:p>
            <a:pPr marL="0" indent="0">
              <a:buNone/>
            </a:pPr>
            <a:r>
              <a:rPr lang="hr-HR" sz="1600" dirty="0"/>
              <a:t>	- u svrhu nastavka studiranja </a:t>
            </a:r>
          </a:p>
          <a:p>
            <a:pPr marL="0" indent="0">
              <a:buNone/>
            </a:pPr>
            <a:r>
              <a:rPr lang="hr-HR" sz="1600" dirty="0"/>
              <a:t>	- u svrhu smanjenja obaveza na redovitom studiju</a:t>
            </a:r>
          </a:p>
          <a:p>
            <a:pPr marL="0" indent="0">
              <a:buNone/>
            </a:pPr>
            <a:endParaRPr lang="hr-HR" sz="1600" dirty="0"/>
          </a:p>
          <a:p>
            <a:r>
              <a:rPr lang="hr-HR" sz="1600" dirty="0"/>
              <a:t>U svakom slučaju MK bi trebali biti komplementarni klasičnim studijskim programima, ne njihova zamjena</a:t>
            </a:r>
          </a:p>
        </p:txBody>
      </p:sp>
    </p:spTree>
    <p:extLst>
      <p:ext uri="{BB962C8B-B14F-4D97-AF65-F5344CB8AC3E}">
        <p14:creationId xmlns:p14="http://schemas.microsoft.com/office/powerpoint/2010/main" val="3114740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1B6FB-7DD1-4FD6-8B15-72A3F443D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61B25-6035-40C3-8FED-E20268AD2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420888"/>
            <a:ext cx="8229600" cy="3888432"/>
          </a:xfrm>
        </p:spPr>
        <p:txBody>
          <a:bodyPr>
            <a:normAutofit/>
          </a:bodyPr>
          <a:lstStyle/>
          <a:p>
            <a:pPr algn="just"/>
            <a:r>
              <a:rPr lang="hr-HR" sz="1600" b="0" i="0" dirty="0" err="1">
                <a:solidFill>
                  <a:srgbClr val="333333"/>
                </a:solidFill>
                <a:effectLst/>
              </a:rPr>
              <a:t>Mikrokvalifikacije</a:t>
            </a:r>
            <a:r>
              <a:rPr lang="hr-HR" sz="1600" b="0" i="0" dirty="0">
                <a:solidFill>
                  <a:srgbClr val="333333"/>
                </a:solidFill>
                <a:effectLst/>
              </a:rPr>
              <a:t> se mogu koristiti za dopunu i jačanje ekosustava obrazovanja, osposobljavanja, cjeloživotnog učenja i </a:t>
            </a:r>
            <a:r>
              <a:rPr lang="hr-HR" sz="1600" b="0" i="0" dirty="0" err="1">
                <a:solidFill>
                  <a:srgbClr val="333333"/>
                </a:solidFill>
                <a:effectLst/>
              </a:rPr>
              <a:t>zapošljivosti</a:t>
            </a:r>
            <a:r>
              <a:rPr lang="hr-HR" sz="1600" b="0" i="0" dirty="0">
                <a:solidFill>
                  <a:srgbClr val="333333"/>
                </a:solidFill>
                <a:effectLst/>
              </a:rPr>
              <a:t>. Cilj mjera navedenih u ovoj Preporuci nije zamijeniti ili narušiti početno obrazovanje, visoko obrazovanje, strukovno obrazovanje i osposobljavanje ili tradicionalne kvalifikacije. Prijedlogom se uspostavlja zajednički europski pristup aktualnom i novom pružanju </a:t>
            </a:r>
            <a:r>
              <a:rPr lang="hr-HR" sz="1600" b="0" i="0" dirty="0" err="1">
                <a:solidFill>
                  <a:srgbClr val="333333"/>
                </a:solidFill>
                <a:effectLst/>
              </a:rPr>
              <a:t>mikrokvalifikacija</a:t>
            </a:r>
            <a:r>
              <a:rPr lang="hr-HR" sz="1600" b="0" i="0" dirty="0">
                <a:solidFill>
                  <a:srgbClr val="333333"/>
                </a:solidFill>
                <a:effectLst/>
              </a:rPr>
              <a:t> u Europskoj uniji te se utvrđuju definicija i smjernice za oblikovanje, izdavanje i opis </a:t>
            </a:r>
            <a:r>
              <a:rPr lang="hr-HR" sz="1600" b="0" i="0" dirty="0" err="1">
                <a:solidFill>
                  <a:srgbClr val="333333"/>
                </a:solidFill>
                <a:effectLst/>
              </a:rPr>
              <a:t>mikrokvalifikacija</a:t>
            </a:r>
            <a:r>
              <a:rPr lang="hr-HR" sz="1600" b="0" i="0" dirty="0">
                <a:solidFill>
                  <a:srgbClr val="333333"/>
                </a:solidFill>
                <a:effectLst/>
              </a:rPr>
              <a:t> kako bi se poboljšala njihova kvaliteta, transparentnost i prihvaćanje.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88580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3979C-F176-4CEE-BB60-6A8F8D46A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Financiranje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881EB-A0D1-419F-AB6D-A13D6C9F1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8229600" cy="3888432"/>
          </a:xfrm>
        </p:spPr>
        <p:txBody>
          <a:bodyPr>
            <a:normAutofit/>
          </a:bodyPr>
          <a:lstStyle/>
          <a:p>
            <a:r>
              <a:rPr lang="hr-HR" sz="1600" dirty="0"/>
              <a:t>Uglavnom je planirano da polaznici ne snose direktno troškove školarine za programe MK (i kad je predviđena niska je)</a:t>
            </a:r>
          </a:p>
          <a:p>
            <a:endParaRPr lang="hr-HR" sz="1600" dirty="0"/>
          </a:p>
          <a:p>
            <a:r>
              <a:rPr lang="hr-HR" sz="1600" dirty="0"/>
              <a:t>Vaučeri za polaznike jedan su od oblika financiranja</a:t>
            </a:r>
          </a:p>
          <a:p>
            <a:endParaRPr lang="hr-HR" sz="1600" dirty="0"/>
          </a:p>
          <a:p>
            <a:r>
              <a:rPr lang="hr-HR" sz="1600" dirty="0"/>
              <a:t>Državna/lokalna tijela koja financiraju troškove određenim polaznicima</a:t>
            </a:r>
          </a:p>
          <a:p>
            <a:endParaRPr lang="hr-HR" sz="1600" dirty="0"/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312194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61B4C-9D79-4599-8517-DA9D7BF41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1600" dirty="0"/>
              <a:t>Moguće prijetnje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00A3A-C68F-431C-8D67-BC8843817D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1600" b="1" dirty="0"/>
              <a:t>Neprepoznatljivost MK na tržištu rada</a:t>
            </a:r>
          </a:p>
          <a:p>
            <a:pPr marL="0" indent="0">
              <a:buNone/>
            </a:pPr>
            <a:r>
              <a:rPr lang="hr-HR" sz="1600" dirty="0"/>
              <a:t>	oblikovati programe zajedno s gospodarstvom i drugim dionicima prema potrebama 	tržišta rada; promovirati MK; Irska radi na uključivanju i prepoznavanju MK u 	</a:t>
            </a:r>
            <a:r>
              <a:rPr lang="hr-HR" sz="1600" dirty="0" err="1"/>
              <a:t>Europassu</a:t>
            </a:r>
            <a:endParaRPr lang="hr-HR" sz="1600" dirty="0"/>
          </a:p>
          <a:p>
            <a:pPr marL="0" indent="0">
              <a:buNone/>
            </a:pPr>
            <a:endParaRPr lang="hr-HR" sz="1600" dirty="0"/>
          </a:p>
          <a:p>
            <a:r>
              <a:rPr lang="hr-HR" sz="1600" b="1" dirty="0"/>
              <a:t>Nepovjerenje prema kvaliteti MK (proliferacija programa sumnjive kvalitete)</a:t>
            </a:r>
          </a:p>
          <a:p>
            <a:pPr marL="0" indent="0">
              <a:buNone/>
            </a:pPr>
            <a:r>
              <a:rPr lang="hr-HR" sz="1600" dirty="0"/>
              <a:t>	QA dio programa; transparentne procedure akreditacije programa; provjerljivost 	podataka o programu, polaznicima, provjeri znanja (Irska MK programe tretira kao 	studijske programe te su uneseni u iste arhive); stvarna provjera stečenih ishoda 	učenja; osnivanje nacionalnih baza programa MK (Malta); obratiti pažnju na sadržaj 	dokumenta kojim se certificira MK</a:t>
            </a:r>
          </a:p>
          <a:p>
            <a:pPr marL="0" indent="0">
              <a:buNone/>
            </a:pPr>
            <a:r>
              <a:rPr lang="hr-HR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3857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D3E60-9D16-4999-BA43-20FD05B68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8229600" cy="3456384"/>
          </a:xfrm>
        </p:spPr>
        <p:txBody>
          <a:bodyPr/>
          <a:lstStyle/>
          <a:p>
            <a:pPr marL="0" indent="0" algn="ctr">
              <a:buNone/>
            </a:pPr>
            <a:r>
              <a:rPr lang="hr-HR" dirty="0"/>
              <a:t>Hvala na pažnji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Pitanja </a:t>
            </a:r>
          </a:p>
        </p:txBody>
      </p:sp>
    </p:spTree>
    <p:extLst>
      <p:ext uri="{BB962C8B-B14F-4D97-AF65-F5344CB8AC3E}">
        <p14:creationId xmlns:p14="http://schemas.microsoft.com/office/powerpoint/2010/main" val="116656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hr-HR" sz="3200" dirty="0"/>
              <a:t>Zašto </a:t>
            </a:r>
            <a:r>
              <a:rPr lang="hr-HR" sz="3200" dirty="0" err="1"/>
              <a:t>mikrokvalifikacije</a:t>
            </a:r>
            <a:r>
              <a:rPr lang="en-US" sz="3200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hr-HR" sz="1600" dirty="0"/>
              <a:t>Brzi tehnološki napredak utječe na potrebe tržišta rada</a:t>
            </a:r>
          </a:p>
          <a:p>
            <a:endParaRPr lang="hr-HR" sz="1600" dirty="0"/>
          </a:p>
          <a:p>
            <a:r>
              <a:rPr lang="hr-HR" sz="1600" dirty="0"/>
              <a:t>Nestajanje nekih zanimanja i pojava novih</a:t>
            </a:r>
            <a:endParaRPr lang="en-US" sz="1600" dirty="0"/>
          </a:p>
          <a:p>
            <a:endParaRPr lang="hr-HR" sz="1600" dirty="0"/>
          </a:p>
          <a:p>
            <a:r>
              <a:rPr lang="hr-HR" sz="1600" dirty="0"/>
              <a:t>Dokvalifikacija i prekvalifikacija bit će potrebne sve većem broju zaposlenika</a:t>
            </a:r>
            <a:endParaRPr lang="en-US" sz="1600" dirty="0"/>
          </a:p>
          <a:p>
            <a:endParaRPr lang="hr-HR" sz="1600" dirty="0"/>
          </a:p>
          <a:p>
            <a:r>
              <a:rPr lang="hr-HR" sz="1600" dirty="0"/>
              <a:t>Poslodavci trebaju djelatnike s novim kompetencijama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hr-HR" sz="1600" dirty="0"/>
              <a:t>vještinama</a:t>
            </a:r>
          </a:p>
          <a:p>
            <a:endParaRPr lang="hr-HR" sz="1600" dirty="0"/>
          </a:p>
          <a:p>
            <a:r>
              <a:rPr lang="hr-HR" sz="1600" dirty="0"/>
              <a:t>Radnici trebaju mogućnost dokvalifikacije ili prekvalifikacije</a:t>
            </a:r>
          </a:p>
          <a:p>
            <a:endParaRPr lang="hr-HR" sz="1600" dirty="0"/>
          </a:p>
          <a:p>
            <a:r>
              <a:rPr lang="hr-HR" sz="1600" dirty="0"/>
              <a:t>Prenosivost i priznavanje MK </a:t>
            </a:r>
          </a:p>
          <a:p>
            <a:pPr marL="0" indent="0">
              <a:buNone/>
            </a:pPr>
            <a:r>
              <a:rPr lang="hr-HR" sz="2000" dirty="0"/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464497"/>
          </a:xfrm>
        </p:spPr>
        <p:txBody>
          <a:bodyPr>
            <a:normAutofit/>
          </a:bodyPr>
          <a:lstStyle/>
          <a:p>
            <a:r>
              <a:rPr lang="hr-HR" sz="2000" dirty="0"/>
              <a:t>Globalni problem</a:t>
            </a:r>
          </a:p>
          <a:p>
            <a:endParaRPr lang="en-US" sz="2000" dirty="0"/>
          </a:p>
          <a:p>
            <a:r>
              <a:rPr lang="en-US" sz="2000" dirty="0"/>
              <a:t>UNESCO (2018.)</a:t>
            </a:r>
            <a:r>
              <a:rPr lang="hr-HR" sz="2000" dirty="0"/>
              <a:t>: 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Digital credentialing: implications for the recognition of learning across borders</a:t>
            </a:r>
            <a:endParaRPr lang="hr-HR" sz="2000" i="0" dirty="0">
              <a:solidFill>
                <a:srgbClr val="333333"/>
              </a:solidFill>
              <a:effectLst/>
            </a:endParaRPr>
          </a:p>
          <a:p>
            <a:endParaRPr lang="en-US" sz="2000" dirty="0"/>
          </a:p>
          <a:p>
            <a:r>
              <a:rPr lang="en-US" sz="2000" dirty="0"/>
              <a:t>OECD (2020.)</a:t>
            </a:r>
            <a:r>
              <a:rPr lang="hr-HR" sz="2000"/>
              <a:t>:</a:t>
            </a:r>
            <a:r>
              <a:rPr lang="en-US" sz="2000"/>
              <a:t> 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The emergence of alternative credentials </a:t>
            </a:r>
          </a:p>
          <a:p>
            <a:endParaRPr lang="hr-HR" sz="2000" dirty="0">
              <a:solidFill>
                <a:srgbClr val="333333"/>
              </a:solidFill>
            </a:endParaRPr>
          </a:p>
          <a:p>
            <a:r>
              <a:rPr lang="en-US" sz="2000" i="0" dirty="0">
                <a:solidFill>
                  <a:srgbClr val="333333"/>
                </a:solidFill>
                <a:effectLst/>
              </a:rPr>
              <a:t>Groningen</a:t>
            </a:r>
            <a:r>
              <a:rPr lang="en-US" sz="2000" dirty="0">
                <a:solidFill>
                  <a:srgbClr val="333333"/>
                </a:solidFill>
              </a:rPr>
              <a:t> Declaration Network Position Statement on Micro-credentials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hr-HR" sz="2000" i="0" dirty="0">
                <a:solidFill>
                  <a:srgbClr val="333333"/>
                </a:solidFill>
                <a:effectLst/>
              </a:rPr>
              <a:t>(2021.)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</a:p>
          <a:p>
            <a:endParaRPr lang="en-US" sz="2000" dirty="0"/>
          </a:p>
          <a:p>
            <a:r>
              <a:rPr lang="hr-HR" sz="2000" dirty="0"/>
              <a:t>Uvođenje MK je globalno</a:t>
            </a:r>
          </a:p>
        </p:txBody>
      </p:sp>
    </p:spTree>
    <p:extLst>
      <p:ext uri="{BB962C8B-B14F-4D97-AF65-F5344CB8AC3E}">
        <p14:creationId xmlns:p14="http://schemas.microsoft.com/office/powerpoint/2010/main" val="311803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268760"/>
            <a:ext cx="8229600" cy="44644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1600" dirty="0"/>
              <a:t>Novi Zeland: </a:t>
            </a:r>
            <a:r>
              <a:rPr lang="en-US" sz="1600" dirty="0"/>
              <a:t>NZQA - New Zealand Qualifications Authority</a:t>
            </a:r>
            <a:endParaRPr lang="hr-HR" sz="1600" dirty="0"/>
          </a:p>
          <a:p>
            <a:r>
              <a:rPr lang="en-US" sz="1600" dirty="0"/>
              <a:t>2018 Recognizing micro-credentials in New Zealand - Closed Consultation </a:t>
            </a:r>
            <a:endParaRPr lang="hr-HR" sz="1600" dirty="0"/>
          </a:p>
          <a:p>
            <a:r>
              <a:rPr lang="en-US" sz="1600" dirty="0"/>
              <a:t>2021 ‘Stacking’ micro-credentials toward qualifications</a:t>
            </a:r>
            <a:endParaRPr lang="hr-HR" sz="1600" dirty="0"/>
          </a:p>
          <a:p>
            <a:pPr marL="0" indent="0">
              <a:buNone/>
            </a:pPr>
            <a:endParaRPr lang="hr-HR" sz="1600" dirty="0"/>
          </a:p>
          <a:p>
            <a:pPr marL="0" indent="0">
              <a:buNone/>
            </a:pPr>
            <a:r>
              <a:rPr lang="hr-HR" sz="1600" dirty="0"/>
              <a:t>Malezija:</a:t>
            </a:r>
          </a:p>
          <a:p>
            <a:r>
              <a:rPr lang="en-US" sz="1600" dirty="0"/>
              <a:t>2020 Guidelines to good practices: Micro</a:t>
            </a:r>
            <a:r>
              <a:rPr lang="hr-HR" sz="1600" dirty="0"/>
              <a:t>-</a:t>
            </a:r>
            <a:r>
              <a:rPr lang="en-US" sz="1600" dirty="0"/>
              <a:t>credentials </a:t>
            </a:r>
            <a:endParaRPr lang="hr-HR" sz="1600" dirty="0"/>
          </a:p>
          <a:p>
            <a:endParaRPr lang="hr-HR" sz="1600" dirty="0"/>
          </a:p>
          <a:p>
            <a:pPr marL="0" indent="0">
              <a:buNone/>
            </a:pPr>
            <a:r>
              <a:rPr lang="hr-HR" sz="1600" dirty="0"/>
              <a:t>SAD</a:t>
            </a:r>
          </a:p>
          <a:p>
            <a:r>
              <a:rPr lang="en-US" sz="1600" dirty="0"/>
              <a:t>CHEA- CIQG- Council for Higher Education Accreditation - CHEA International Quality Group 2019</a:t>
            </a:r>
            <a:r>
              <a:rPr lang="hr-HR" sz="1600" dirty="0"/>
              <a:t>,</a:t>
            </a:r>
            <a:r>
              <a:rPr lang="en-US" sz="1600" dirty="0"/>
              <a:t> Peter van der </a:t>
            </a:r>
            <a:r>
              <a:rPr lang="en-US" sz="1600" dirty="0" err="1"/>
              <a:t>Hijden</a:t>
            </a:r>
            <a:r>
              <a:rPr lang="en-US" sz="1600" dirty="0"/>
              <a:t>, Digitization of Credentials: Quality of Shorter-Term Educational Experiences </a:t>
            </a:r>
            <a:endParaRPr lang="hr-HR" sz="1600" dirty="0"/>
          </a:p>
          <a:p>
            <a:r>
              <a:rPr lang="en-US" sz="1600" dirty="0"/>
              <a:t>AACRAO, USA </a:t>
            </a:r>
            <a:r>
              <a:rPr lang="hr-HR" sz="1600" dirty="0"/>
              <a:t>:</a:t>
            </a:r>
            <a:r>
              <a:rPr lang="en-US" sz="1600" dirty="0"/>
              <a:t> </a:t>
            </a:r>
            <a:r>
              <a:rPr lang="en-US" sz="1600" dirty="0" err="1"/>
              <a:t>Microcredentials</a:t>
            </a:r>
            <a:r>
              <a:rPr lang="en-US" sz="1600" dirty="0"/>
              <a:t> in the Digital Credential Ecosystem, seminar 2020</a:t>
            </a:r>
            <a:endParaRPr lang="hr-HR" sz="1600" dirty="0"/>
          </a:p>
          <a:p>
            <a:endParaRPr lang="hr-HR" sz="1600" dirty="0"/>
          </a:p>
          <a:p>
            <a:pPr marL="0" indent="0">
              <a:buNone/>
            </a:pPr>
            <a:r>
              <a:rPr lang="hr-HR" sz="1600" dirty="0"/>
              <a:t>Kanada:</a:t>
            </a:r>
          </a:p>
          <a:p>
            <a:r>
              <a:rPr lang="hr-HR" sz="1600" dirty="0"/>
              <a:t>Nema službene definicije, MK prepoznate na tržištu rada</a:t>
            </a:r>
          </a:p>
          <a:p>
            <a:r>
              <a:rPr lang="hr-HR" sz="1600" dirty="0"/>
              <a:t>Pružatelji HEI, industrija/dionici, HEI u partnerstvu s industrijom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426294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9115-CE0A-44E6-98AC-2FD3B167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Kanada, primjena mikro-kvalifikacija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8229600" cy="403244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1900" dirty="0"/>
              <a:t>Obrazovanje je u ingerenciji provincija, ne federalne vlade</a:t>
            </a:r>
          </a:p>
          <a:p>
            <a:pPr marL="0" indent="0">
              <a:buNone/>
            </a:pPr>
            <a:r>
              <a:rPr lang="hr-HR" sz="1900" dirty="0"/>
              <a:t>Umjesto definicije (različita među provincijama) izrađeno sedam principa koje treba ispunjavati neki program da bi mogao biti prepoznat kao MK: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hr-HR" sz="1900" dirty="0">
              <a:solidFill>
                <a:srgbClr val="333333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9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Guiding Principles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9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Micro-credentials can be a complement to traditional credentials (certificate, diploma, degree or post-graduate certificate) or stand alone.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9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Micro-credentials are subject to a robust and rigorous quality assurance process.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9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Micro-credentials should represent competencies identified by employers/industry sectors to meet employer needs.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9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Micro-credentials may provide clear and seamless pathways across different credentials (both non-credit and credit) and may be stackable.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9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Micro-credentials are based on assessed proficiency of a competency, not on time spent learning.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9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Micro-credentials are secure, trackable, portable and competency is documented in students’ academic records.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900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Micro-credentials are to follow institutional approval processes.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4291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5407-FF33-48DE-9DE6-DE82A5FD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Europski pristup MK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1600" dirty="0"/>
              <a:t>Rimsko ministarsko priopćenje 19. studenoga 2020.</a:t>
            </a:r>
          </a:p>
          <a:p>
            <a:endParaRPr lang="hr-HR" sz="1600" dirty="0"/>
          </a:p>
          <a:p>
            <a:r>
              <a:rPr lang="hr-HR" sz="1600" dirty="0"/>
              <a:t>EK imenuje Ekspertnu skupinu za ulogu visokog obrazovanja u europskom pristupu mikro-kvalifikacijama</a:t>
            </a:r>
          </a:p>
          <a:p>
            <a:endParaRPr lang="hr-HR" sz="1600" dirty="0"/>
          </a:p>
          <a:p>
            <a:r>
              <a:rPr lang="hr-HR" sz="1600" dirty="0"/>
              <a:t>Preporuke Ekspertne skupine objavljene 2020.</a:t>
            </a:r>
          </a:p>
          <a:p>
            <a:endParaRPr lang="hr-HR" sz="1600" dirty="0"/>
          </a:p>
          <a:p>
            <a:r>
              <a:rPr lang="hr-HR" sz="1600" dirty="0"/>
              <a:t>EK u prosincu 2021. predlaže prihvaćanje preporuka</a:t>
            </a:r>
          </a:p>
          <a:p>
            <a:endParaRPr lang="hr-HR" sz="1600" dirty="0"/>
          </a:p>
          <a:p>
            <a:r>
              <a:rPr lang="hr-HR" sz="1600" dirty="0"/>
              <a:t>Vijeće Europske unije 16. lipnja 2022. donosi </a:t>
            </a:r>
            <a:r>
              <a:rPr lang="hr-HR" sz="1600" i="1" dirty="0"/>
              <a:t>Preporuku o europskom pristupu mikro-kvalifikacijama za cjeloživotno učenje i </a:t>
            </a:r>
            <a:r>
              <a:rPr lang="hr-HR" sz="1600" i="1" dirty="0" err="1"/>
              <a:t>zapošljivost</a:t>
            </a:r>
            <a:endParaRPr lang="hr-HR" sz="1600" i="1" dirty="0"/>
          </a:p>
        </p:txBody>
      </p:sp>
    </p:spTree>
    <p:extLst>
      <p:ext uri="{BB962C8B-B14F-4D97-AF65-F5344CB8AC3E}">
        <p14:creationId xmlns:p14="http://schemas.microsoft.com/office/powerpoint/2010/main" val="169813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5407-FF33-48DE-9DE6-DE82A5FD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Definicija MK prema preporuci Vijeća EU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80927"/>
            <a:ext cx="8229600" cy="3096345"/>
          </a:xfrm>
        </p:spPr>
        <p:txBody>
          <a:bodyPr>
            <a:normAutofit/>
          </a:bodyPr>
          <a:lstStyle/>
          <a:p>
            <a:pPr algn="just"/>
            <a:r>
              <a:rPr lang="en-US" sz="1600" b="0" i="0" dirty="0">
                <a:solidFill>
                  <a:srgbClr val="333333"/>
                </a:solidFill>
                <a:effectLst/>
              </a:rPr>
              <a:t>„</a:t>
            </a:r>
            <a:r>
              <a:rPr lang="hr-HR" sz="1600" b="0" i="0" dirty="0" err="1">
                <a:solidFill>
                  <a:srgbClr val="333333"/>
                </a:solidFill>
                <a:effectLst/>
              </a:rPr>
              <a:t>mikrokvalifikacija</a:t>
            </a:r>
            <a:r>
              <a:rPr lang="hr-HR" sz="1600" b="0" i="0" dirty="0">
                <a:solidFill>
                  <a:srgbClr val="333333"/>
                </a:solidFill>
                <a:effectLst/>
              </a:rPr>
              <a:t>” znači ishod učenja koji je polaznik stekao na temelju malog opsega učenja. Ti se ishodi učenja vrednuju prema transparentnim i jasno definiranim standardima. Programi kojima se stječu </a:t>
            </a:r>
            <a:r>
              <a:rPr lang="hr-HR" sz="1600" b="0" i="0" dirty="0" err="1">
                <a:solidFill>
                  <a:srgbClr val="333333"/>
                </a:solidFill>
                <a:effectLst/>
              </a:rPr>
              <a:t>mikrokvalifikacije</a:t>
            </a:r>
            <a:r>
              <a:rPr lang="hr-HR" sz="1600" b="0" i="0" dirty="0">
                <a:solidFill>
                  <a:srgbClr val="333333"/>
                </a:solidFill>
                <a:effectLst/>
              </a:rPr>
              <a:t> oblikovani su tako da polazniku pruže određena znanja, vještine i kompetencije koje odgovaraju društvenim, osobnim i kulturnim potrebama ili potrebama tržišta rada. </a:t>
            </a:r>
            <a:r>
              <a:rPr lang="hr-HR" sz="1600" b="0" i="0" dirty="0" err="1">
                <a:solidFill>
                  <a:srgbClr val="333333"/>
                </a:solidFill>
                <a:effectLst/>
              </a:rPr>
              <a:t>Mikrokvalifikacije</a:t>
            </a:r>
            <a:r>
              <a:rPr lang="hr-HR" sz="1600" b="0" i="0" dirty="0">
                <a:solidFill>
                  <a:srgbClr val="333333"/>
                </a:solidFill>
                <a:effectLst/>
              </a:rPr>
              <a:t> su u vlasništvu polaznika, mogu se dijeliti i prenosive su. Mogu biti samostalne ili se mogu kombinirati u svjedodžbe više razine. Temelje se na osiguravanju kvalitete u skladu s dogovorenim standardima u relevantnom sektoru ili području aktivnosti</a:t>
            </a:r>
          </a:p>
          <a:p>
            <a:pPr algn="just"/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225481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2F1B4-BC53-4B23-8283-950D8562E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Definicija koju predlaže projekt </a:t>
            </a:r>
            <a:r>
              <a:rPr lang="hr-HR" sz="2400" i="1" dirty="0" err="1"/>
              <a:t>Microbol</a:t>
            </a:r>
            <a:endParaRPr lang="hr-HR" sz="24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99A1F-7997-4FCC-8EDA-FCB957B626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400" dirty="0"/>
              <a:t>A micro-credential is a small volume of learning certified by a credential. In the EHEA context, it can be offered by higher education institutions or </a:t>
            </a:r>
            <a:r>
              <a:rPr lang="en-US" sz="1400" dirty="0" err="1"/>
              <a:t>recognised</a:t>
            </a:r>
            <a:r>
              <a:rPr lang="en-US" sz="1400" dirty="0"/>
              <a:t> by them using recognition procedures in line with the Lisbon Recognition Convention or recognition of prior learning, where applicable. A micro-credential is designed to provide the learner with specific knowledge, skills or competences that respond to societal, personal, cultural or </a:t>
            </a:r>
            <a:r>
              <a:rPr lang="en-US" sz="1400" dirty="0" err="1"/>
              <a:t>labour</a:t>
            </a:r>
            <a:r>
              <a:rPr lang="en-US" sz="1400" dirty="0"/>
              <a:t> market needs. Micro-credentials have explicitly defined learning outcomes at a QF-EHEA/NQF level, an indication of associated workload in ECTS credits, assessment methods and criteria, and are subject to quality assurance in line with the ESG.</a:t>
            </a:r>
            <a:endParaRPr lang="hr-HR" sz="1400" dirty="0"/>
          </a:p>
          <a:p>
            <a:endParaRPr lang="hr-HR" sz="1400" dirty="0"/>
          </a:p>
          <a:p>
            <a:pPr algn="just"/>
            <a:r>
              <a:rPr lang="hr-HR" sz="1400" dirty="0">
                <a:solidFill>
                  <a:srgbClr val="16246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Mikro-kvalifikacija je mali broj ishoda učenja ovjerenih certifikatom. U kontekstu EHEA, može biti ponuđena od strane visokoškolskih ustanova ili priznata od njih koristeći odgovarajuće postupke priznavanja u skladu s </a:t>
            </a:r>
            <a:r>
              <a:rPr lang="hr-HR" sz="1400" i="1" dirty="0" err="1">
                <a:solidFill>
                  <a:srgbClr val="16246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Lisabonskom</a:t>
            </a:r>
            <a:r>
              <a:rPr lang="hr-HR" sz="1400" i="1" dirty="0">
                <a:solidFill>
                  <a:srgbClr val="16246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konvencijom o priznavanju</a:t>
            </a:r>
            <a:r>
              <a:rPr lang="hr-HR" sz="1400" dirty="0">
                <a:solidFill>
                  <a:srgbClr val="16246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ili priznavanjem prethodnog učenja, gdje je primjenjivo.</a:t>
            </a:r>
            <a:r>
              <a:rPr lang="hr-HR" sz="1400" kern="1200" dirty="0">
                <a:solidFill>
                  <a:srgbClr val="1624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400" dirty="0">
                <a:solidFill>
                  <a:srgbClr val="16246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Programi kojima se stječu mikro-kvalifikacije oblikovani su tako da polazniku pruže određena znanja, vještine i kompetencije koje odgovaraju društvenim, osobnim i kulturnim potrebama ili potrebama tržišta rada. Mikro-kvalifikacije imaju eksplicitno definirane ishode učenja na razini QF-EHEA/NQF, nominalno radno opterećenje izraženo u  ECTS bodovima, navedene načine i kriterije za provjeru stečenih ishoda učenja te podliježu osiguranju kvalitete u skladu s ESG-om.</a:t>
            </a:r>
            <a:endParaRPr lang="en-US" sz="1400" dirty="0">
              <a:solidFill>
                <a:srgbClr val="1624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400149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B2B4C-234F-4FBA-BE06-6B396686F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400" dirty="0"/>
              <a:t>Pristup država EHEA mikro-kvalifikacijama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52F10-0065-4B94-A70A-4D77F6A9EF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1600" dirty="0"/>
              <a:t>Postoje tri grupe država:</a:t>
            </a:r>
          </a:p>
          <a:p>
            <a:pPr marL="0" indent="0">
              <a:buNone/>
            </a:pPr>
            <a:endParaRPr lang="hr-HR" sz="1600" dirty="0"/>
          </a:p>
          <a:p>
            <a:pPr>
              <a:buAutoNum type="arabicPeriod"/>
            </a:pPr>
            <a:r>
              <a:rPr lang="hr-HR" sz="1600" dirty="0"/>
              <a:t>Države u kojima su programi usporedivi s MK već postojali, zakonski brzo riješeno (primjeri: Malta, Irska, Belgija, Nizozemska)</a:t>
            </a:r>
          </a:p>
          <a:p>
            <a:pPr>
              <a:buAutoNum type="arabicPeriod"/>
            </a:pPr>
            <a:endParaRPr lang="hr-HR" sz="1600" dirty="0"/>
          </a:p>
          <a:p>
            <a:pPr>
              <a:buAutoNum type="arabicPeriod"/>
            </a:pPr>
            <a:r>
              <a:rPr lang="hr-HR" sz="1600" dirty="0"/>
              <a:t>Države koje su zakonom regulirale MK (ili je zakon u proceduri usvajanja), ali nisu imale prethodno iskustvo sa sličnim programima (Njemačka, Španjolska, Estonija, Rumunjska)</a:t>
            </a:r>
          </a:p>
          <a:p>
            <a:pPr>
              <a:buAutoNum type="arabicPeriod"/>
            </a:pPr>
            <a:endParaRPr lang="hr-HR" sz="1600" dirty="0"/>
          </a:p>
          <a:p>
            <a:pPr>
              <a:buAutoNum type="arabicPeriod"/>
            </a:pPr>
            <a:r>
              <a:rPr lang="hr-HR" sz="1600" dirty="0"/>
              <a:t>Države u kojima traje rasprava o definiciji i načinu primjene MK</a:t>
            </a:r>
          </a:p>
          <a:p>
            <a:pPr>
              <a:buAutoNum type="arabicPeriod"/>
            </a:pP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911595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7229</TotalTime>
  <Words>1408</Words>
  <Application>Microsoft Office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Tahoma</vt:lpstr>
      <vt:lpstr>Office Theme</vt:lpstr>
      <vt:lpstr>Europski kontekst mikrokvalifikacija u visokom obrazovanju </vt:lpstr>
      <vt:lpstr>Zašto mikrokvalifikacije?</vt:lpstr>
      <vt:lpstr>PowerPoint Presentation</vt:lpstr>
      <vt:lpstr>PowerPoint Presentation</vt:lpstr>
      <vt:lpstr>Kanada, primjena mikro-kvalifikacija</vt:lpstr>
      <vt:lpstr>Europski pristup MK</vt:lpstr>
      <vt:lpstr>Definicija MK prema preporuci Vijeća EU</vt:lpstr>
      <vt:lpstr>Definicija koju predlaže projekt Microbol</vt:lpstr>
      <vt:lpstr>Pristup država EHEA mikro-kvalifikacijama</vt:lpstr>
      <vt:lpstr>Pristupi koji su prihvaćeni u svim državama</vt:lpstr>
      <vt:lpstr>Razlike u pristupima</vt:lpstr>
      <vt:lpstr>Razlike u pristupima</vt:lpstr>
      <vt:lpstr>Kome su namijenjeni programi MK</vt:lpstr>
      <vt:lpstr>PowerPoint Presentation</vt:lpstr>
      <vt:lpstr>Financiranje </vt:lpstr>
      <vt:lpstr>Moguće prijetnje </vt:lpstr>
      <vt:lpstr>PowerPoint Presentation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bsvetec</dc:creator>
  <cp:lastModifiedBy>Slaven</cp:lastModifiedBy>
  <cp:revision>98</cp:revision>
  <cp:lastPrinted>2022-06-27T10:53:00Z</cp:lastPrinted>
  <dcterms:created xsi:type="dcterms:W3CDTF">2015-10-13T08:50:00Z</dcterms:created>
  <dcterms:modified xsi:type="dcterms:W3CDTF">2023-03-13T09:46:10Z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11B7C6986BFD487382BD4DDB3913F03D</vt:lpwstr>
  </property>
  <property fmtid="{D5CDD505-2E9C-101B-9397-08002B2CF9AE}" pid="3" name="KSOProductBuildVer">
    <vt:lpwstr>1033-11.2.0.11380</vt:lpwstr>
  </property>
</Properties>
</file>