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94" r:id="rId5"/>
  </p:sldMasterIdLst>
  <p:notesMasterIdLst>
    <p:notesMasterId r:id="rId25"/>
  </p:notesMasterIdLst>
  <p:handoutMasterIdLst>
    <p:handoutMasterId r:id="rId26"/>
  </p:handoutMasterIdLst>
  <p:sldIdLst>
    <p:sldId id="300" r:id="rId6"/>
    <p:sldId id="303" r:id="rId7"/>
    <p:sldId id="286" r:id="rId8"/>
    <p:sldId id="293" r:id="rId9"/>
    <p:sldId id="261" r:id="rId10"/>
    <p:sldId id="344" r:id="rId11"/>
    <p:sldId id="345" r:id="rId12"/>
    <p:sldId id="347" r:id="rId13"/>
    <p:sldId id="734" r:id="rId14"/>
    <p:sldId id="591" r:id="rId15"/>
    <p:sldId id="609" r:id="rId16"/>
    <p:sldId id="301" r:id="rId17"/>
    <p:sldId id="262" r:id="rId18"/>
    <p:sldId id="733" r:id="rId19"/>
    <p:sldId id="729" r:id="rId20"/>
    <p:sldId id="728" r:id="rId21"/>
    <p:sldId id="732" r:id="rId22"/>
    <p:sldId id="283" r:id="rId23"/>
    <p:sldId id="271" r:id="rId24"/>
  </p:sldIdLst>
  <p:sldSz cx="12192000" cy="6858000"/>
  <p:notesSz cx="6858000" cy="9144000"/>
  <p:embeddedFontLst>
    <p:embeddedFont>
      <p:font typeface="Algerian" panose="04020705040A02060702" pitchFamily="82" charset="0"/>
      <p:regular r:id="rId27"/>
    </p:embeddedFont>
    <p:embeddedFont>
      <p:font typeface="Arial Black" panose="020B0A04020102020204" pitchFamily="34" charset="0"/>
      <p:bold r:id="rId28"/>
    </p:embeddedFont>
    <p:embeddedFont>
      <p:font typeface="ARS Maquette Pro" panose="020006030000000200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2618E9-9414-420B-9DF4-677614E6FDCD}">
          <p14:sldIdLst>
            <p14:sldId id="300"/>
            <p14:sldId id="303"/>
            <p14:sldId id="286"/>
            <p14:sldId id="293"/>
            <p14:sldId id="261"/>
            <p14:sldId id="344"/>
            <p14:sldId id="345"/>
            <p14:sldId id="347"/>
            <p14:sldId id="734"/>
            <p14:sldId id="591"/>
            <p14:sldId id="609"/>
            <p14:sldId id="301"/>
            <p14:sldId id="262"/>
            <p14:sldId id="733"/>
            <p14:sldId id="729"/>
            <p14:sldId id="728"/>
            <p14:sldId id="732"/>
            <p14:sldId id="283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enka Begić" initials="JB" lastIdx="1" clrIdx="0">
    <p:extLst>
      <p:ext uri="{19B8F6BF-5375-455C-9EA6-DF929625EA0E}">
        <p15:presenceInfo xmlns:p15="http://schemas.microsoft.com/office/powerpoint/2012/main" userId="S::jasenka.begic@algebra.hr::420c8e63-a595-4467-bd93-738224b7d8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E60"/>
    <a:srgbClr val="DE6616"/>
    <a:srgbClr val="BA205F"/>
    <a:srgbClr val="DD6418"/>
    <a:srgbClr val="C4105E"/>
    <a:srgbClr val="9C0B4D"/>
    <a:srgbClr val="E07525"/>
    <a:srgbClr val="F2D7DF"/>
    <a:srgbClr val="E5ACBC"/>
    <a:srgbClr val="CE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343" autoAdjust="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6B93B0-A85D-4D68-B78C-15A059104689}" type="doc">
      <dgm:prSet loTypeId="urn:microsoft.com/office/officeart/2009/layout/CircleArrowProcess" loCatId="cycle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1D4DD41-2989-422B-887B-D233B4566349}">
      <dgm:prSet phldrT="[Tekst]" custT="1"/>
      <dgm:spPr/>
      <dgm:t>
        <a:bodyPr/>
        <a:lstStyle/>
        <a:p>
          <a:r>
            <a:rPr lang="hr-HR" sz="3600" noProof="0" dirty="0">
              <a:solidFill>
                <a:schemeClr val="bg1"/>
              </a:solidFill>
            </a:rPr>
            <a:t>Tržište rada</a:t>
          </a:r>
          <a:endParaRPr lang="hr-HR" sz="3600" dirty="0">
            <a:solidFill>
              <a:schemeClr val="bg1"/>
            </a:solidFill>
          </a:endParaRPr>
        </a:p>
      </dgm:t>
    </dgm:pt>
    <dgm:pt modelId="{715A7E61-8D7A-49F9-85B7-9230409D0033}" type="parTrans" cxnId="{8354D0EE-AF5D-4055-A70C-15979700F696}">
      <dgm:prSet/>
      <dgm:spPr/>
      <dgm:t>
        <a:bodyPr/>
        <a:lstStyle/>
        <a:p>
          <a:endParaRPr lang="hr-HR"/>
        </a:p>
      </dgm:t>
    </dgm:pt>
    <dgm:pt modelId="{213DCD86-55F9-41B1-87B7-A4C610099673}" type="sibTrans" cxnId="{8354D0EE-AF5D-4055-A70C-15979700F696}">
      <dgm:prSet/>
      <dgm:spPr/>
      <dgm:t>
        <a:bodyPr/>
        <a:lstStyle/>
        <a:p>
          <a:endParaRPr lang="hr-HR"/>
        </a:p>
      </dgm:t>
    </dgm:pt>
    <dgm:pt modelId="{5B67F124-7A33-45E5-8527-A881E3DA5683}">
      <dgm:prSet phldrT="[Tekst]"/>
      <dgm:spPr/>
      <dgm:t>
        <a:bodyPr/>
        <a:lstStyle/>
        <a:p>
          <a:r>
            <a:rPr lang="hr-HR" dirty="0">
              <a:solidFill>
                <a:schemeClr val="bg1"/>
              </a:solidFill>
            </a:rPr>
            <a:t>Analiza industrije</a:t>
          </a:r>
        </a:p>
      </dgm:t>
    </dgm:pt>
    <dgm:pt modelId="{3476DBBC-9347-4122-AE10-C600A75831D2}" type="parTrans" cxnId="{9047C174-5CA9-4323-88B3-5DB1671E9AFE}">
      <dgm:prSet/>
      <dgm:spPr/>
      <dgm:t>
        <a:bodyPr/>
        <a:lstStyle/>
        <a:p>
          <a:endParaRPr lang="hr-HR"/>
        </a:p>
      </dgm:t>
    </dgm:pt>
    <dgm:pt modelId="{31BAF831-1054-43D5-BDA9-A2091DED84CD}" type="sibTrans" cxnId="{9047C174-5CA9-4323-88B3-5DB1671E9AFE}">
      <dgm:prSet/>
      <dgm:spPr/>
      <dgm:t>
        <a:bodyPr/>
        <a:lstStyle/>
        <a:p>
          <a:endParaRPr lang="hr-HR"/>
        </a:p>
      </dgm:t>
    </dgm:pt>
    <dgm:pt modelId="{7881ABB0-5619-4EF2-9944-E557945E3D3B}">
      <dgm:prSet phldrT="[Tekst]"/>
      <dgm:spPr/>
      <dgm:t>
        <a:bodyPr/>
        <a:lstStyle/>
        <a:p>
          <a:r>
            <a:rPr lang="hr-HR" noProof="0" dirty="0">
              <a:solidFill>
                <a:schemeClr val="bg1"/>
              </a:solidFill>
            </a:rPr>
            <a:t>Sektorske analize</a:t>
          </a:r>
          <a:endParaRPr lang="hr-HR" dirty="0">
            <a:solidFill>
              <a:schemeClr val="bg1"/>
            </a:solidFill>
          </a:endParaRPr>
        </a:p>
      </dgm:t>
    </dgm:pt>
    <dgm:pt modelId="{A0442855-08E0-407B-905E-205A5D7A24F0}" type="parTrans" cxnId="{7B6AD008-542F-4354-8C62-A4F87D689698}">
      <dgm:prSet/>
      <dgm:spPr/>
      <dgm:t>
        <a:bodyPr/>
        <a:lstStyle/>
        <a:p>
          <a:endParaRPr lang="hr-HR"/>
        </a:p>
      </dgm:t>
    </dgm:pt>
    <dgm:pt modelId="{272C72BC-69F3-4C35-A2BA-79DBFB3225EA}" type="sibTrans" cxnId="{7B6AD008-542F-4354-8C62-A4F87D689698}">
      <dgm:prSet/>
      <dgm:spPr/>
      <dgm:t>
        <a:bodyPr/>
        <a:lstStyle/>
        <a:p>
          <a:endParaRPr lang="hr-HR"/>
        </a:p>
      </dgm:t>
    </dgm:pt>
    <dgm:pt modelId="{57BDEE92-AC97-4576-B678-765AED4E5C1E}" type="pres">
      <dgm:prSet presAssocID="{916B93B0-A85D-4D68-B78C-15A05910468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BBFFD90-D617-49EB-88A7-9FC19EA53E92}" type="pres">
      <dgm:prSet presAssocID="{31D4DD41-2989-422B-887B-D233B4566349}" presName="Accent1" presStyleCnt="0"/>
      <dgm:spPr/>
    </dgm:pt>
    <dgm:pt modelId="{ABB384EA-6797-4792-A019-43E8C46A267D}" type="pres">
      <dgm:prSet presAssocID="{31D4DD41-2989-422B-887B-D233B4566349}" presName="Accent" presStyleLbl="node1" presStyleIdx="0" presStyleCnt="3"/>
      <dgm:spPr>
        <a:solidFill>
          <a:srgbClr val="E37626"/>
        </a:solidFill>
      </dgm:spPr>
    </dgm:pt>
    <dgm:pt modelId="{004F3CB8-0905-463D-BAB1-F827E5226323}" type="pres">
      <dgm:prSet presAssocID="{31D4DD41-2989-422B-887B-D233B456634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B4A82136-9E4C-4378-B638-F16F5298E2F2}" type="pres">
      <dgm:prSet presAssocID="{5B67F124-7A33-45E5-8527-A881E3DA5683}" presName="Accent2" presStyleCnt="0"/>
      <dgm:spPr/>
    </dgm:pt>
    <dgm:pt modelId="{5B40CB5A-42F9-4869-8580-ACA85DF72FD7}" type="pres">
      <dgm:prSet presAssocID="{5B67F124-7A33-45E5-8527-A881E3DA5683}" presName="Accent" presStyleLbl="node1" presStyleIdx="1" presStyleCnt="3"/>
      <dgm:spPr>
        <a:solidFill>
          <a:srgbClr val="C30E60"/>
        </a:solidFill>
      </dgm:spPr>
    </dgm:pt>
    <dgm:pt modelId="{68BFFD52-1672-4789-BEB5-AF17C709FCE9}" type="pres">
      <dgm:prSet presAssocID="{5B67F124-7A33-45E5-8527-A881E3DA568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A2DFBFFF-467A-493B-BC97-84D5A6EB2AF7}" type="pres">
      <dgm:prSet presAssocID="{7881ABB0-5619-4EF2-9944-E557945E3D3B}" presName="Accent3" presStyleCnt="0"/>
      <dgm:spPr/>
    </dgm:pt>
    <dgm:pt modelId="{53E31C54-1EF7-4AEB-B181-2C30E4664F87}" type="pres">
      <dgm:prSet presAssocID="{7881ABB0-5619-4EF2-9944-E557945E3D3B}" presName="Accent" presStyleLbl="node1" presStyleIdx="2" presStyleCnt="3"/>
      <dgm:spPr>
        <a:solidFill>
          <a:srgbClr val="E37626"/>
        </a:solidFill>
      </dgm:spPr>
    </dgm:pt>
    <dgm:pt modelId="{F1CC17A3-2F5A-41FE-91E6-8722934D7039}" type="pres">
      <dgm:prSet presAssocID="{7881ABB0-5619-4EF2-9944-E557945E3D3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7B6AD008-542F-4354-8C62-A4F87D689698}" srcId="{916B93B0-A85D-4D68-B78C-15A059104689}" destId="{7881ABB0-5619-4EF2-9944-E557945E3D3B}" srcOrd="2" destOrd="0" parTransId="{A0442855-08E0-407B-905E-205A5D7A24F0}" sibTransId="{272C72BC-69F3-4C35-A2BA-79DBFB3225EA}"/>
    <dgm:cxn modelId="{FB346119-5B0D-47D9-AC1E-6DDE5F9A3B7F}" type="presOf" srcId="{31D4DD41-2989-422B-887B-D233B4566349}" destId="{004F3CB8-0905-463D-BAB1-F827E5226323}" srcOrd="0" destOrd="0" presId="urn:microsoft.com/office/officeart/2009/layout/CircleArrowProcess"/>
    <dgm:cxn modelId="{010A882D-65F4-42C3-99C5-B1FD9FCC80E2}" type="presOf" srcId="{916B93B0-A85D-4D68-B78C-15A059104689}" destId="{57BDEE92-AC97-4576-B678-765AED4E5C1E}" srcOrd="0" destOrd="0" presId="urn:microsoft.com/office/officeart/2009/layout/CircleArrowProcess"/>
    <dgm:cxn modelId="{05A97E48-2901-42F2-B818-37243809A7F6}" type="presOf" srcId="{5B67F124-7A33-45E5-8527-A881E3DA5683}" destId="{68BFFD52-1672-4789-BEB5-AF17C709FCE9}" srcOrd="0" destOrd="0" presId="urn:microsoft.com/office/officeart/2009/layout/CircleArrowProcess"/>
    <dgm:cxn modelId="{9047C174-5CA9-4323-88B3-5DB1671E9AFE}" srcId="{916B93B0-A85D-4D68-B78C-15A059104689}" destId="{5B67F124-7A33-45E5-8527-A881E3DA5683}" srcOrd="1" destOrd="0" parTransId="{3476DBBC-9347-4122-AE10-C600A75831D2}" sibTransId="{31BAF831-1054-43D5-BDA9-A2091DED84CD}"/>
    <dgm:cxn modelId="{F9FE69D5-F524-4D2D-9B0B-A662547893D6}" type="presOf" srcId="{7881ABB0-5619-4EF2-9944-E557945E3D3B}" destId="{F1CC17A3-2F5A-41FE-91E6-8722934D7039}" srcOrd="0" destOrd="0" presId="urn:microsoft.com/office/officeart/2009/layout/CircleArrowProcess"/>
    <dgm:cxn modelId="{8354D0EE-AF5D-4055-A70C-15979700F696}" srcId="{916B93B0-A85D-4D68-B78C-15A059104689}" destId="{31D4DD41-2989-422B-887B-D233B4566349}" srcOrd="0" destOrd="0" parTransId="{715A7E61-8D7A-49F9-85B7-9230409D0033}" sibTransId="{213DCD86-55F9-41B1-87B7-A4C610099673}"/>
    <dgm:cxn modelId="{2C4C1D7A-996F-499F-9752-75F36003F210}" type="presParOf" srcId="{57BDEE92-AC97-4576-B678-765AED4E5C1E}" destId="{8BBFFD90-D617-49EB-88A7-9FC19EA53E92}" srcOrd="0" destOrd="0" presId="urn:microsoft.com/office/officeart/2009/layout/CircleArrowProcess"/>
    <dgm:cxn modelId="{C144FB25-3584-4D08-A5D4-561764557F35}" type="presParOf" srcId="{8BBFFD90-D617-49EB-88A7-9FC19EA53E92}" destId="{ABB384EA-6797-4792-A019-43E8C46A267D}" srcOrd="0" destOrd="0" presId="urn:microsoft.com/office/officeart/2009/layout/CircleArrowProcess"/>
    <dgm:cxn modelId="{1A7882EB-BD9A-4C96-B08F-777509E9F1AF}" type="presParOf" srcId="{57BDEE92-AC97-4576-B678-765AED4E5C1E}" destId="{004F3CB8-0905-463D-BAB1-F827E5226323}" srcOrd="1" destOrd="0" presId="urn:microsoft.com/office/officeart/2009/layout/CircleArrowProcess"/>
    <dgm:cxn modelId="{9105A4C8-ACA8-4F36-BC0B-AF824DD04F4C}" type="presParOf" srcId="{57BDEE92-AC97-4576-B678-765AED4E5C1E}" destId="{B4A82136-9E4C-4378-B638-F16F5298E2F2}" srcOrd="2" destOrd="0" presId="urn:microsoft.com/office/officeart/2009/layout/CircleArrowProcess"/>
    <dgm:cxn modelId="{FA4319BD-8A53-4C98-BF70-C4DE1CBE2606}" type="presParOf" srcId="{B4A82136-9E4C-4378-B638-F16F5298E2F2}" destId="{5B40CB5A-42F9-4869-8580-ACA85DF72FD7}" srcOrd="0" destOrd="0" presId="urn:microsoft.com/office/officeart/2009/layout/CircleArrowProcess"/>
    <dgm:cxn modelId="{5B468A8B-C377-4FD7-A673-28238B1CDB94}" type="presParOf" srcId="{57BDEE92-AC97-4576-B678-765AED4E5C1E}" destId="{68BFFD52-1672-4789-BEB5-AF17C709FCE9}" srcOrd="3" destOrd="0" presId="urn:microsoft.com/office/officeart/2009/layout/CircleArrowProcess"/>
    <dgm:cxn modelId="{02FD75DC-1877-48AF-A47B-298505B3A3C5}" type="presParOf" srcId="{57BDEE92-AC97-4576-B678-765AED4E5C1E}" destId="{A2DFBFFF-467A-493B-BC97-84D5A6EB2AF7}" srcOrd="4" destOrd="0" presId="urn:microsoft.com/office/officeart/2009/layout/CircleArrowProcess"/>
    <dgm:cxn modelId="{8372BB1E-A9A8-40CA-9847-18EA205E58F8}" type="presParOf" srcId="{A2DFBFFF-467A-493B-BC97-84D5A6EB2AF7}" destId="{53E31C54-1EF7-4AEB-B181-2C30E4664F87}" srcOrd="0" destOrd="0" presId="urn:microsoft.com/office/officeart/2009/layout/CircleArrowProcess"/>
    <dgm:cxn modelId="{14E1316E-6271-4595-BA04-7345114D400F}" type="presParOf" srcId="{57BDEE92-AC97-4576-B678-765AED4E5C1E}" destId="{F1CC17A3-2F5A-41FE-91E6-8722934D703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69E238-CF63-468F-AF02-2F34A9CE350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ECA1E70-36F8-4E7C-93D9-7A36485C48FC}">
      <dgm:prSet phldrT="[Tekst]"/>
      <dgm:spPr>
        <a:solidFill>
          <a:srgbClr val="C30E60"/>
        </a:solidFill>
      </dgm:spPr>
      <dgm:t>
        <a:bodyPr/>
        <a:lstStyle/>
        <a:p>
          <a:r>
            <a:rPr lang="hr-HR" noProof="0" dirty="0">
              <a:latin typeface="Arial" panose="020B0604020202020204" pitchFamily="34" charset="0"/>
              <a:cs typeface="Arial" panose="020B0604020202020204" pitchFamily="34" charset="0"/>
            </a:rPr>
            <a:t>praćenje relevantnosti programa s obzirom na potrebe tržišta rada, razvoja tehnologije i sl. te po potrebi uvesti promjene</a:t>
          </a:r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094672-8CB7-4DF2-AD51-39865961EF4F}" type="parTrans" cxnId="{4436AD44-A61C-4E59-9EA0-F463FE9569AB}">
      <dgm:prSet/>
      <dgm:spPr/>
      <dgm:t>
        <a:bodyPr/>
        <a:lstStyle/>
        <a:p>
          <a:endParaRPr lang="hr-H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149611-DC40-4DB3-8587-C565305B5597}" type="sibTrans" cxnId="{4436AD44-A61C-4E59-9EA0-F463FE9569AB}">
      <dgm:prSet/>
      <dgm:spPr/>
      <dgm:t>
        <a:bodyPr/>
        <a:lstStyle/>
        <a:p>
          <a:endParaRPr lang="hr-H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51F65A-FAF2-4433-8283-415D48A90F6E}">
      <dgm:prSet phldrT="[Tekst]"/>
      <dgm:spPr>
        <a:solidFill>
          <a:srgbClr val="C30E60"/>
        </a:solidFill>
      </dgm:spPr>
      <dgm:t>
        <a:bodyPr/>
        <a:lstStyle/>
        <a:p>
          <a:r>
            <a:rPr lang="hr-HR" noProof="0" dirty="0">
              <a:latin typeface="Arial" panose="020B0604020202020204" pitchFamily="34" charset="0"/>
              <a:cs typeface="Arial" panose="020B0604020202020204" pitchFamily="34" charset="0"/>
            </a:rPr>
            <a:t>uključivanje bivših studenta kako bi se dobila povratna informacija o pruženim ishodima učenja te onima koji nedostaju</a:t>
          </a:r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5EED64-59F6-428B-BAD5-2FA5994326C9}" type="parTrans" cxnId="{21EC13A2-9AD7-44E1-8B54-70E3420284A4}">
      <dgm:prSet/>
      <dgm:spPr/>
      <dgm:t>
        <a:bodyPr/>
        <a:lstStyle/>
        <a:p>
          <a:endParaRPr lang="hr-H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C12C19-D63A-4A80-B854-EE33B6AF110C}" type="sibTrans" cxnId="{21EC13A2-9AD7-44E1-8B54-70E3420284A4}">
      <dgm:prSet/>
      <dgm:spPr/>
      <dgm:t>
        <a:bodyPr/>
        <a:lstStyle/>
        <a:p>
          <a:endParaRPr lang="hr-H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FAD5A-94C9-44E1-91DE-6E3CEE12E9E6}">
      <dgm:prSet phldrT="[Tekst]"/>
      <dgm:spPr>
        <a:solidFill>
          <a:srgbClr val="C30E60"/>
        </a:solidFill>
      </dgm:spPr>
      <dgm:t>
        <a:bodyPr/>
        <a:lstStyle/>
        <a:p>
          <a:r>
            <a:rPr lang="hr-HR" noProof="0" dirty="0">
              <a:latin typeface="Arial" panose="020B0604020202020204" pitchFamily="34" charset="0"/>
              <a:cs typeface="Arial" panose="020B0604020202020204" pitchFamily="34" charset="0"/>
            </a:rPr>
            <a:t>prije početka svake nove akademske godine obveza je provjeriti je li program ažuran i ako nije, napraviti male promjene</a:t>
          </a:r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4D6C37-653C-40AD-BBCF-5877C3175249}" type="sibTrans" cxnId="{E40C3FDF-BA79-4180-A7DF-0957E0FF5398}">
      <dgm:prSet/>
      <dgm:spPr>
        <a:solidFill>
          <a:srgbClr val="E37626"/>
        </a:solidFill>
        <a:ln>
          <a:solidFill>
            <a:srgbClr val="E37626"/>
          </a:solidFill>
        </a:ln>
      </dgm:spPr>
      <dgm:t>
        <a:bodyPr/>
        <a:lstStyle/>
        <a:p>
          <a:endParaRPr lang="hr-H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F1EDA8-D3D4-45A6-A5DA-9ECDBDA61F09}" type="parTrans" cxnId="{E40C3FDF-BA79-4180-A7DF-0957E0FF5398}">
      <dgm:prSet/>
      <dgm:spPr/>
      <dgm:t>
        <a:bodyPr/>
        <a:lstStyle/>
        <a:p>
          <a:endParaRPr lang="hr-H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F07DA8-F4E7-4F39-A47F-413BAAD0578A}" type="pres">
      <dgm:prSet presAssocID="{D469E238-CF63-468F-AF02-2F34A9CE3509}" presName="Name0" presStyleCnt="0">
        <dgm:presLayoutVars>
          <dgm:chMax val="7"/>
          <dgm:chPref val="7"/>
          <dgm:dir/>
        </dgm:presLayoutVars>
      </dgm:prSet>
      <dgm:spPr/>
    </dgm:pt>
    <dgm:pt modelId="{05C9B274-BF6F-431E-8105-AA814848D955}" type="pres">
      <dgm:prSet presAssocID="{D469E238-CF63-468F-AF02-2F34A9CE3509}" presName="Name1" presStyleCnt="0"/>
      <dgm:spPr/>
    </dgm:pt>
    <dgm:pt modelId="{E0E06EFE-9070-4651-B5EE-748E02D31286}" type="pres">
      <dgm:prSet presAssocID="{D469E238-CF63-468F-AF02-2F34A9CE3509}" presName="cycle" presStyleCnt="0"/>
      <dgm:spPr/>
    </dgm:pt>
    <dgm:pt modelId="{C2E8EE30-BA72-4AF4-9303-BB22E8F155BB}" type="pres">
      <dgm:prSet presAssocID="{D469E238-CF63-468F-AF02-2F34A9CE3509}" presName="srcNode" presStyleLbl="node1" presStyleIdx="0" presStyleCnt="3"/>
      <dgm:spPr/>
    </dgm:pt>
    <dgm:pt modelId="{223928EA-3AFC-4FDC-82AD-F96F4632BBD4}" type="pres">
      <dgm:prSet presAssocID="{D469E238-CF63-468F-AF02-2F34A9CE3509}" presName="conn" presStyleLbl="parChTrans1D2" presStyleIdx="0" presStyleCnt="1"/>
      <dgm:spPr/>
    </dgm:pt>
    <dgm:pt modelId="{862688EE-44FB-4EE0-990F-FEE7617A5614}" type="pres">
      <dgm:prSet presAssocID="{D469E238-CF63-468F-AF02-2F34A9CE3509}" presName="extraNode" presStyleLbl="node1" presStyleIdx="0" presStyleCnt="3"/>
      <dgm:spPr/>
    </dgm:pt>
    <dgm:pt modelId="{BB1FFA20-A6A8-4A36-9C4B-F835A256A27B}" type="pres">
      <dgm:prSet presAssocID="{D469E238-CF63-468F-AF02-2F34A9CE3509}" presName="dstNode" presStyleLbl="node1" presStyleIdx="0" presStyleCnt="3"/>
      <dgm:spPr/>
    </dgm:pt>
    <dgm:pt modelId="{4EC272E2-2371-4DB1-9197-3510B505C2D7}" type="pres">
      <dgm:prSet presAssocID="{AD7FAD5A-94C9-44E1-91DE-6E3CEE12E9E6}" presName="text_1" presStyleLbl="node1" presStyleIdx="0" presStyleCnt="3">
        <dgm:presLayoutVars>
          <dgm:bulletEnabled val="1"/>
        </dgm:presLayoutVars>
      </dgm:prSet>
      <dgm:spPr/>
    </dgm:pt>
    <dgm:pt modelId="{04FE1406-7B12-4209-8BBB-E187EBED1A99}" type="pres">
      <dgm:prSet presAssocID="{AD7FAD5A-94C9-44E1-91DE-6E3CEE12E9E6}" presName="accent_1" presStyleCnt="0"/>
      <dgm:spPr/>
    </dgm:pt>
    <dgm:pt modelId="{2211B421-DABC-4602-A03C-24B7DECA259E}" type="pres">
      <dgm:prSet presAssocID="{AD7FAD5A-94C9-44E1-91DE-6E3CEE12E9E6}" presName="accentRepeatNode" presStyleLbl="solidFgAcc1" presStyleIdx="0" presStyleCnt="3"/>
      <dgm:spPr>
        <a:solidFill>
          <a:srgbClr val="E37626"/>
        </a:solidFill>
      </dgm:spPr>
    </dgm:pt>
    <dgm:pt modelId="{4EEA13AC-F9B5-4C4B-A556-4C3581156597}" type="pres">
      <dgm:prSet presAssocID="{6ECA1E70-36F8-4E7C-93D9-7A36485C48FC}" presName="text_2" presStyleLbl="node1" presStyleIdx="1" presStyleCnt="3">
        <dgm:presLayoutVars>
          <dgm:bulletEnabled val="1"/>
        </dgm:presLayoutVars>
      </dgm:prSet>
      <dgm:spPr/>
    </dgm:pt>
    <dgm:pt modelId="{8000B190-2829-46D0-BCF9-59E04AB53802}" type="pres">
      <dgm:prSet presAssocID="{6ECA1E70-36F8-4E7C-93D9-7A36485C48FC}" presName="accent_2" presStyleCnt="0"/>
      <dgm:spPr/>
    </dgm:pt>
    <dgm:pt modelId="{0630A389-13BF-47F1-859F-05831D676D53}" type="pres">
      <dgm:prSet presAssocID="{6ECA1E70-36F8-4E7C-93D9-7A36485C48FC}" presName="accentRepeatNode" presStyleLbl="solidFgAcc1" presStyleIdx="1" presStyleCnt="3"/>
      <dgm:spPr>
        <a:solidFill>
          <a:srgbClr val="E37626"/>
        </a:solidFill>
      </dgm:spPr>
    </dgm:pt>
    <dgm:pt modelId="{34DB77DA-3273-49EE-9CAB-78B4499B0F90}" type="pres">
      <dgm:prSet presAssocID="{7551F65A-FAF2-4433-8283-415D48A90F6E}" presName="text_3" presStyleLbl="node1" presStyleIdx="2" presStyleCnt="3">
        <dgm:presLayoutVars>
          <dgm:bulletEnabled val="1"/>
        </dgm:presLayoutVars>
      </dgm:prSet>
      <dgm:spPr/>
    </dgm:pt>
    <dgm:pt modelId="{35813CB6-18E3-4178-9983-9C4A76F50AC1}" type="pres">
      <dgm:prSet presAssocID="{7551F65A-FAF2-4433-8283-415D48A90F6E}" presName="accent_3" presStyleCnt="0"/>
      <dgm:spPr/>
    </dgm:pt>
    <dgm:pt modelId="{68079291-0895-4C52-883A-53ED093E3C27}" type="pres">
      <dgm:prSet presAssocID="{7551F65A-FAF2-4433-8283-415D48A90F6E}" presName="accentRepeatNode" presStyleLbl="solidFgAcc1" presStyleIdx="2" presStyleCnt="3"/>
      <dgm:spPr>
        <a:solidFill>
          <a:srgbClr val="E37626"/>
        </a:solidFill>
      </dgm:spPr>
    </dgm:pt>
  </dgm:ptLst>
  <dgm:cxnLst>
    <dgm:cxn modelId="{23B9102C-B8C8-4040-9D30-24735FB4AD7A}" type="presOf" srcId="{7551F65A-FAF2-4433-8283-415D48A90F6E}" destId="{34DB77DA-3273-49EE-9CAB-78B4499B0F90}" srcOrd="0" destOrd="0" presId="urn:microsoft.com/office/officeart/2008/layout/VerticalCurvedList"/>
    <dgm:cxn modelId="{D0CB3C3F-6A33-45DB-ADAA-D3BBC5231DBA}" type="presOf" srcId="{6ECA1E70-36F8-4E7C-93D9-7A36485C48FC}" destId="{4EEA13AC-F9B5-4C4B-A556-4C3581156597}" srcOrd="0" destOrd="0" presId="urn:microsoft.com/office/officeart/2008/layout/VerticalCurvedList"/>
    <dgm:cxn modelId="{AB05D160-22BA-4F37-BCA2-CD72033FFD8A}" type="presOf" srcId="{D469E238-CF63-468F-AF02-2F34A9CE3509}" destId="{92F07DA8-F4E7-4F39-A47F-413BAAD0578A}" srcOrd="0" destOrd="0" presId="urn:microsoft.com/office/officeart/2008/layout/VerticalCurvedList"/>
    <dgm:cxn modelId="{4436AD44-A61C-4E59-9EA0-F463FE9569AB}" srcId="{D469E238-CF63-468F-AF02-2F34A9CE3509}" destId="{6ECA1E70-36F8-4E7C-93D9-7A36485C48FC}" srcOrd="1" destOrd="0" parTransId="{83094672-8CB7-4DF2-AD51-39865961EF4F}" sibTransId="{59149611-DC40-4DB3-8587-C565305B5597}"/>
    <dgm:cxn modelId="{21EC13A2-9AD7-44E1-8B54-70E3420284A4}" srcId="{D469E238-CF63-468F-AF02-2F34A9CE3509}" destId="{7551F65A-FAF2-4433-8283-415D48A90F6E}" srcOrd="2" destOrd="0" parTransId="{205EED64-59F6-428B-BAD5-2FA5994326C9}" sibTransId="{E7C12C19-D63A-4A80-B854-EE33B6AF110C}"/>
    <dgm:cxn modelId="{38F684A6-E03B-4D66-BFBC-AC3669BEAF23}" type="presOf" srcId="{AD7FAD5A-94C9-44E1-91DE-6E3CEE12E9E6}" destId="{4EC272E2-2371-4DB1-9197-3510B505C2D7}" srcOrd="0" destOrd="0" presId="urn:microsoft.com/office/officeart/2008/layout/VerticalCurvedList"/>
    <dgm:cxn modelId="{910858C5-FAE2-4CDB-9D3B-54997D57AE45}" type="presOf" srcId="{A04D6C37-653C-40AD-BBCF-5877C3175249}" destId="{223928EA-3AFC-4FDC-82AD-F96F4632BBD4}" srcOrd="0" destOrd="0" presId="urn:microsoft.com/office/officeart/2008/layout/VerticalCurvedList"/>
    <dgm:cxn modelId="{E40C3FDF-BA79-4180-A7DF-0957E0FF5398}" srcId="{D469E238-CF63-468F-AF02-2F34A9CE3509}" destId="{AD7FAD5A-94C9-44E1-91DE-6E3CEE12E9E6}" srcOrd="0" destOrd="0" parTransId="{27F1EDA8-D3D4-45A6-A5DA-9ECDBDA61F09}" sibTransId="{A04D6C37-653C-40AD-BBCF-5877C3175249}"/>
    <dgm:cxn modelId="{2E93CD9B-F9CC-41FB-A146-EF003219EB28}" type="presParOf" srcId="{92F07DA8-F4E7-4F39-A47F-413BAAD0578A}" destId="{05C9B274-BF6F-431E-8105-AA814848D955}" srcOrd="0" destOrd="0" presId="urn:microsoft.com/office/officeart/2008/layout/VerticalCurvedList"/>
    <dgm:cxn modelId="{7C50B673-6A96-4F81-8438-6452857ACA19}" type="presParOf" srcId="{05C9B274-BF6F-431E-8105-AA814848D955}" destId="{E0E06EFE-9070-4651-B5EE-748E02D31286}" srcOrd="0" destOrd="0" presId="urn:microsoft.com/office/officeart/2008/layout/VerticalCurvedList"/>
    <dgm:cxn modelId="{38E6D74C-B3DE-43BC-B04B-74901766CC3F}" type="presParOf" srcId="{E0E06EFE-9070-4651-B5EE-748E02D31286}" destId="{C2E8EE30-BA72-4AF4-9303-BB22E8F155BB}" srcOrd="0" destOrd="0" presId="urn:microsoft.com/office/officeart/2008/layout/VerticalCurvedList"/>
    <dgm:cxn modelId="{E2E49D6B-333A-44C9-BF20-4ED041C79F71}" type="presParOf" srcId="{E0E06EFE-9070-4651-B5EE-748E02D31286}" destId="{223928EA-3AFC-4FDC-82AD-F96F4632BBD4}" srcOrd="1" destOrd="0" presId="urn:microsoft.com/office/officeart/2008/layout/VerticalCurvedList"/>
    <dgm:cxn modelId="{9B16F720-D27E-4001-9DD3-7816E6B1E487}" type="presParOf" srcId="{E0E06EFE-9070-4651-B5EE-748E02D31286}" destId="{862688EE-44FB-4EE0-990F-FEE7617A5614}" srcOrd="2" destOrd="0" presId="urn:microsoft.com/office/officeart/2008/layout/VerticalCurvedList"/>
    <dgm:cxn modelId="{6443C8AD-C2BC-416B-A108-F1F4FE89EB12}" type="presParOf" srcId="{E0E06EFE-9070-4651-B5EE-748E02D31286}" destId="{BB1FFA20-A6A8-4A36-9C4B-F835A256A27B}" srcOrd="3" destOrd="0" presId="urn:microsoft.com/office/officeart/2008/layout/VerticalCurvedList"/>
    <dgm:cxn modelId="{FC08E80C-68D1-455D-B475-9AD32F07583D}" type="presParOf" srcId="{05C9B274-BF6F-431E-8105-AA814848D955}" destId="{4EC272E2-2371-4DB1-9197-3510B505C2D7}" srcOrd="1" destOrd="0" presId="urn:microsoft.com/office/officeart/2008/layout/VerticalCurvedList"/>
    <dgm:cxn modelId="{AB2A9738-9451-4065-AF6D-ADCF10A591F2}" type="presParOf" srcId="{05C9B274-BF6F-431E-8105-AA814848D955}" destId="{04FE1406-7B12-4209-8BBB-E187EBED1A99}" srcOrd="2" destOrd="0" presId="urn:microsoft.com/office/officeart/2008/layout/VerticalCurvedList"/>
    <dgm:cxn modelId="{07C0B071-1BDD-4618-B34B-5FC69CEC704F}" type="presParOf" srcId="{04FE1406-7B12-4209-8BBB-E187EBED1A99}" destId="{2211B421-DABC-4602-A03C-24B7DECA259E}" srcOrd="0" destOrd="0" presId="urn:microsoft.com/office/officeart/2008/layout/VerticalCurvedList"/>
    <dgm:cxn modelId="{A9031A27-F33F-4277-BBD9-7035970A72CC}" type="presParOf" srcId="{05C9B274-BF6F-431E-8105-AA814848D955}" destId="{4EEA13AC-F9B5-4C4B-A556-4C3581156597}" srcOrd="3" destOrd="0" presId="urn:microsoft.com/office/officeart/2008/layout/VerticalCurvedList"/>
    <dgm:cxn modelId="{D8190A1B-7CCA-4422-B760-B46F283FF8F4}" type="presParOf" srcId="{05C9B274-BF6F-431E-8105-AA814848D955}" destId="{8000B190-2829-46D0-BCF9-59E04AB53802}" srcOrd="4" destOrd="0" presId="urn:microsoft.com/office/officeart/2008/layout/VerticalCurvedList"/>
    <dgm:cxn modelId="{F9C1CECF-7C11-42B0-B931-2395D69DCA9D}" type="presParOf" srcId="{8000B190-2829-46D0-BCF9-59E04AB53802}" destId="{0630A389-13BF-47F1-859F-05831D676D53}" srcOrd="0" destOrd="0" presId="urn:microsoft.com/office/officeart/2008/layout/VerticalCurvedList"/>
    <dgm:cxn modelId="{39128D60-ED30-442A-9EBE-895B7D559BB4}" type="presParOf" srcId="{05C9B274-BF6F-431E-8105-AA814848D955}" destId="{34DB77DA-3273-49EE-9CAB-78B4499B0F90}" srcOrd="5" destOrd="0" presId="urn:microsoft.com/office/officeart/2008/layout/VerticalCurvedList"/>
    <dgm:cxn modelId="{D4E33295-F4F3-416E-ABA0-133665B4A89E}" type="presParOf" srcId="{05C9B274-BF6F-431E-8105-AA814848D955}" destId="{35813CB6-18E3-4178-9983-9C4A76F50AC1}" srcOrd="6" destOrd="0" presId="urn:microsoft.com/office/officeart/2008/layout/VerticalCurvedList"/>
    <dgm:cxn modelId="{249DC1F7-EFF0-497E-BEB4-37A3D136583B}" type="presParOf" srcId="{35813CB6-18E3-4178-9983-9C4A76F50AC1}" destId="{68079291-0895-4C52-883A-53ED093E3C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D9EFB2-6615-4DA2-8987-4FEBBF0BD85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C31B49-04B1-4FF1-9931-C23F71802DBE}">
      <dgm:prSet/>
      <dgm:spPr/>
      <dgm:t>
        <a:bodyPr/>
        <a:lstStyle/>
        <a:p>
          <a:r>
            <a:rPr lang="hr-HR">
              <a:latin typeface="Arial" panose="020B0604020202020204" pitchFamily="34" charset="0"/>
              <a:cs typeface="Arial" panose="020B0604020202020204" pitchFamily="34" charset="0"/>
            </a:rPr>
            <a:t>IPA Primjena Hrvatskog kvalifikacijskog okvira (HKO-a) u ustanovi za obrazovanje odraslih u području računarstva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5B4D91-945C-46C6-BFA2-E11DB0B715EC}" type="parTrans" cxnId="{EB987AC2-0371-4B26-A78A-09B1B806CA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CF4C66-94C5-4943-9C39-33FCB8B3087C}" type="sibTrans" cxnId="{EB987AC2-0371-4B26-A78A-09B1B806CA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63270B-6334-4394-BF4A-36663FED88F1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IPA „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Konkurentno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hrvatsko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visoko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obrazovanje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za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bolju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zapošljivost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razvoj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6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standarda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kvalifikacija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studijskih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programa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razvoj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ishoda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učenja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vrednovanje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kriterija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procedura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te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razvoj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priznavanja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prethodnog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učenja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6E00E5-7E2D-4F9A-BB48-7A1E567A4FB0}" type="parTrans" cxnId="{A5DAA844-1700-45ED-9702-E9A37BCB00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D315D7-21DE-4F5C-B2C6-3676CF7875FD}" type="sibTrans" cxnId="{A5DAA844-1700-45ED-9702-E9A37BCB00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E2ED22-753F-44B7-8F1E-DA8DABA9CBB7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ESF Provedba Hrvatskog kvalifikacijskog okvira u području multimedije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A09C8F-394D-448E-90FD-444CA810A5D1}" type="parTrans" cxnId="{95356FDE-5CEC-4EDA-98F2-730E1EA7251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A1CE41-50E6-4F2A-959C-D27C8970EAA9}" type="sibTrans" cxnId="{95356FDE-5CEC-4EDA-98F2-730E1EA7251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272106-663E-4860-9269-8A89ACC151DF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ESF Provedba Hrvatskog </a:t>
          </a:r>
          <a:r>
            <a:rPr lang="hr-HR" dirty="0" err="1">
              <a:latin typeface="Arial" panose="020B0604020202020204" pitchFamily="34" charset="0"/>
              <a:cs typeface="Arial" panose="020B0604020202020204" pitchFamily="34" charset="0"/>
            </a:rPr>
            <a:t>kvaliﬁkacijskog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okvira u ustanovi za obrazovanje odraslih u području zelenih zanimanja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68CAB7-F28A-433B-9F04-A2717B7E6D8C}" type="parTrans" cxnId="{6ABAA2F1-EFB2-403D-9E13-525B0EDC2B4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B20DF8-E0B7-4615-B84D-1DB862E3D813}" type="sibTrans" cxnId="{6ABAA2F1-EFB2-403D-9E13-525B0EDC2B4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F0331E-6785-42B0-9B23-0A5E413ACA94}">
      <dgm:prSet/>
      <dgm:spPr/>
      <dgm:t>
        <a:bodyPr/>
        <a:lstStyle/>
        <a:p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Provedba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HKO-a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na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razini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visokog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obrazovanja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iz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Europskog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socijalnog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fonda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(ESF),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Operativni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program „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Učinkoviti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ljudski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potencijali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” 2014.-2020.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A52B16-E623-4D7C-91F2-A0725C98999A}" type="parTrans" cxnId="{32664426-073D-42B6-BD83-F05E9A35645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16721C-D340-430E-AD42-446D6B21740B}" type="sibTrans" cxnId="{32664426-073D-42B6-BD83-F05E9A35645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B1EB11-B5D5-445C-B262-DFCD3BF00857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ESF Provedba HKO-a u području grafičkog inženjerstva, multimedije i vizualne komunikacije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2704A4-0CB4-4834-A765-F730A96A3D83}" type="parTrans" cxnId="{3AB86000-974C-4134-BD3B-6FC9BF7F4B0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92DB5B-7FFD-48E4-B4CB-EC2C72D200DE}" type="sibTrans" cxnId="{3AB86000-974C-4134-BD3B-6FC9BF7F4B0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15C0AB-BD29-4C29-A5AA-DA88A4BAC39F}" type="pres">
      <dgm:prSet presAssocID="{4ED9EFB2-6615-4DA2-8987-4FEBBF0BD85A}" presName="Name0" presStyleCnt="0">
        <dgm:presLayoutVars>
          <dgm:dir/>
          <dgm:resizeHandles val="exact"/>
        </dgm:presLayoutVars>
      </dgm:prSet>
      <dgm:spPr/>
    </dgm:pt>
    <dgm:pt modelId="{55DE33E1-76F9-4025-AA55-E3CBA5178C4A}" type="pres">
      <dgm:prSet presAssocID="{5DC31B49-04B1-4FF1-9931-C23F71802DBE}" presName="node" presStyleLbl="node1" presStyleIdx="0" presStyleCnt="6">
        <dgm:presLayoutVars>
          <dgm:bulletEnabled val="1"/>
        </dgm:presLayoutVars>
      </dgm:prSet>
      <dgm:spPr/>
    </dgm:pt>
    <dgm:pt modelId="{BF91C23F-F583-4FED-98CA-548DE9BC7A12}" type="pres">
      <dgm:prSet presAssocID="{DACF4C66-94C5-4943-9C39-33FCB8B3087C}" presName="sibTrans" presStyleLbl="sibTrans1D1" presStyleIdx="0" presStyleCnt="5"/>
      <dgm:spPr/>
    </dgm:pt>
    <dgm:pt modelId="{47EA5833-4B79-4179-84C9-DCD1A6D5263F}" type="pres">
      <dgm:prSet presAssocID="{DACF4C66-94C5-4943-9C39-33FCB8B3087C}" presName="connectorText" presStyleLbl="sibTrans1D1" presStyleIdx="0" presStyleCnt="5"/>
      <dgm:spPr/>
    </dgm:pt>
    <dgm:pt modelId="{8CB3DA07-2131-4290-A57E-B3E66717E7B2}" type="pres">
      <dgm:prSet presAssocID="{B663270B-6334-4394-BF4A-36663FED88F1}" presName="node" presStyleLbl="node1" presStyleIdx="1" presStyleCnt="6">
        <dgm:presLayoutVars>
          <dgm:bulletEnabled val="1"/>
        </dgm:presLayoutVars>
      </dgm:prSet>
      <dgm:spPr/>
    </dgm:pt>
    <dgm:pt modelId="{898D3258-1F7A-4EA4-8A02-5A0D6F00E040}" type="pres">
      <dgm:prSet presAssocID="{10D315D7-21DE-4F5C-B2C6-3676CF7875FD}" presName="sibTrans" presStyleLbl="sibTrans1D1" presStyleIdx="1" presStyleCnt="5"/>
      <dgm:spPr/>
    </dgm:pt>
    <dgm:pt modelId="{DD67A4E2-B784-4820-9E68-79CEFFA20BC6}" type="pres">
      <dgm:prSet presAssocID="{10D315D7-21DE-4F5C-B2C6-3676CF7875FD}" presName="connectorText" presStyleLbl="sibTrans1D1" presStyleIdx="1" presStyleCnt="5"/>
      <dgm:spPr/>
    </dgm:pt>
    <dgm:pt modelId="{52E8D2EF-3688-4FFA-A05D-5CA35EBD44DE}" type="pres">
      <dgm:prSet presAssocID="{23E2ED22-753F-44B7-8F1E-DA8DABA9CBB7}" presName="node" presStyleLbl="node1" presStyleIdx="2" presStyleCnt="6">
        <dgm:presLayoutVars>
          <dgm:bulletEnabled val="1"/>
        </dgm:presLayoutVars>
      </dgm:prSet>
      <dgm:spPr/>
    </dgm:pt>
    <dgm:pt modelId="{B7529C16-B0BB-412F-99DD-69D43ACAB18D}" type="pres">
      <dgm:prSet presAssocID="{5DA1CE41-50E6-4F2A-959C-D27C8970EAA9}" presName="sibTrans" presStyleLbl="sibTrans1D1" presStyleIdx="2" presStyleCnt="5"/>
      <dgm:spPr/>
    </dgm:pt>
    <dgm:pt modelId="{C25EEDEC-B738-416F-9D47-6FF575C29ED6}" type="pres">
      <dgm:prSet presAssocID="{5DA1CE41-50E6-4F2A-959C-D27C8970EAA9}" presName="connectorText" presStyleLbl="sibTrans1D1" presStyleIdx="2" presStyleCnt="5"/>
      <dgm:spPr/>
    </dgm:pt>
    <dgm:pt modelId="{0FD8D33F-C201-4195-B4B6-7F90DBCBE666}" type="pres">
      <dgm:prSet presAssocID="{3F272106-663E-4860-9269-8A89ACC151DF}" presName="node" presStyleLbl="node1" presStyleIdx="3" presStyleCnt="6">
        <dgm:presLayoutVars>
          <dgm:bulletEnabled val="1"/>
        </dgm:presLayoutVars>
      </dgm:prSet>
      <dgm:spPr/>
    </dgm:pt>
    <dgm:pt modelId="{0BE1B1B2-E7FD-44B2-98DD-225D7489FF93}" type="pres">
      <dgm:prSet presAssocID="{DBB20DF8-E0B7-4615-B84D-1DB862E3D813}" presName="sibTrans" presStyleLbl="sibTrans1D1" presStyleIdx="3" presStyleCnt="5"/>
      <dgm:spPr/>
    </dgm:pt>
    <dgm:pt modelId="{D6179191-6BAE-435D-8A1C-F8160AAB3B9A}" type="pres">
      <dgm:prSet presAssocID="{DBB20DF8-E0B7-4615-B84D-1DB862E3D813}" presName="connectorText" presStyleLbl="sibTrans1D1" presStyleIdx="3" presStyleCnt="5"/>
      <dgm:spPr/>
    </dgm:pt>
    <dgm:pt modelId="{3B1B5655-8526-4C89-9847-62CFC5920BB6}" type="pres">
      <dgm:prSet presAssocID="{92F0331E-6785-42B0-9B23-0A5E413ACA94}" presName="node" presStyleLbl="node1" presStyleIdx="4" presStyleCnt="6">
        <dgm:presLayoutVars>
          <dgm:bulletEnabled val="1"/>
        </dgm:presLayoutVars>
      </dgm:prSet>
      <dgm:spPr/>
    </dgm:pt>
    <dgm:pt modelId="{F3996F25-0CBC-4315-A900-8C8C3AE019A4}" type="pres">
      <dgm:prSet presAssocID="{3916721C-D340-430E-AD42-446D6B21740B}" presName="sibTrans" presStyleLbl="sibTrans1D1" presStyleIdx="4" presStyleCnt="5"/>
      <dgm:spPr/>
    </dgm:pt>
    <dgm:pt modelId="{FF2C2AAA-EA2B-4589-8468-A53AA0ECC5D5}" type="pres">
      <dgm:prSet presAssocID="{3916721C-D340-430E-AD42-446D6B21740B}" presName="connectorText" presStyleLbl="sibTrans1D1" presStyleIdx="4" presStyleCnt="5"/>
      <dgm:spPr/>
    </dgm:pt>
    <dgm:pt modelId="{B2D67107-8092-471F-B283-9AA6268F91D1}" type="pres">
      <dgm:prSet presAssocID="{7AB1EB11-B5D5-445C-B262-DFCD3BF00857}" presName="node" presStyleLbl="node1" presStyleIdx="5" presStyleCnt="6">
        <dgm:presLayoutVars>
          <dgm:bulletEnabled val="1"/>
        </dgm:presLayoutVars>
      </dgm:prSet>
      <dgm:spPr/>
    </dgm:pt>
  </dgm:ptLst>
  <dgm:cxnLst>
    <dgm:cxn modelId="{3AB86000-974C-4134-BD3B-6FC9BF7F4B0A}" srcId="{4ED9EFB2-6615-4DA2-8987-4FEBBF0BD85A}" destId="{7AB1EB11-B5D5-445C-B262-DFCD3BF00857}" srcOrd="5" destOrd="0" parTransId="{652704A4-0CB4-4834-A765-F730A96A3D83}" sibTransId="{3B92DB5B-7FFD-48E4-B4CB-EC2C72D200DE}"/>
    <dgm:cxn modelId="{BB46E900-6221-47CC-804A-8125063CCDB1}" type="presOf" srcId="{5DA1CE41-50E6-4F2A-959C-D27C8970EAA9}" destId="{C25EEDEC-B738-416F-9D47-6FF575C29ED6}" srcOrd="1" destOrd="0" presId="urn:microsoft.com/office/officeart/2016/7/layout/RepeatingBendingProcessNew"/>
    <dgm:cxn modelId="{A8C9A01C-16D9-4C0A-8CE6-68B437296670}" type="presOf" srcId="{23E2ED22-753F-44B7-8F1E-DA8DABA9CBB7}" destId="{52E8D2EF-3688-4FFA-A05D-5CA35EBD44DE}" srcOrd="0" destOrd="0" presId="urn:microsoft.com/office/officeart/2016/7/layout/RepeatingBendingProcessNew"/>
    <dgm:cxn modelId="{0A1F651F-BDB7-4395-801F-227892B97CDD}" type="presOf" srcId="{B663270B-6334-4394-BF4A-36663FED88F1}" destId="{8CB3DA07-2131-4290-A57E-B3E66717E7B2}" srcOrd="0" destOrd="0" presId="urn:microsoft.com/office/officeart/2016/7/layout/RepeatingBendingProcessNew"/>
    <dgm:cxn modelId="{BFD8E722-6B8E-4566-A6CB-46FA839EED7B}" type="presOf" srcId="{4ED9EFB2-6615-4DA2-8987-4FEBBF0BD85A}" destId="{8A15C0AB-BD29-4C29-A5AA-DA88A4BAC39F}" srcOrd="0" destOrd="0" presId="urn:microsoft.com/office/officeart/2016/7/layout/RepeatingBendingProcessNew"/>
    <dgm:cxn modelId="{32664426-073D-42B6-BD83-F05E9A35645B}" srcId="{4ED9EFB2-6615-4DA2-8987-4FEBBF0BD85A}" destId="{92F0331E-6785-42B0-9B23-0A5E413ACA94}" srcOrd="4" destOrd="0" parTransId="{A0A52B16-E623-4D7C-91F2-A0725C98999A}" sibTransId="{3916721C-D340-430E-AD42-446D6B21740B}"/>
    <dgm:cxn modelId="{026FCB2A-2FCD-4A11-B3FF-DF4B3F6D0D12}" type="presOf" srcId="{3916721C-D340-430E-AD42-446D6B21740B}" destId="{F3996F25-0CBC-4315-A900-8C8C3AE019A4}" srcOrd="0" destOrd="0" presId="urn:microsoft.com/office/officeart/2016/7/layout/RepeatingBendingProcessNew"/>
    <dgm:cxn modelId="{F66E3561-147F-4C67-A07C-3E13C12A6C7B}" type="presOf" srcId="{92F0331E-6785-42B0-9B23-0A5E413ACA94}" destId="{3B1B5655-8526-4C89-9847-62CFC5920BB6}" srcOrd="0" destOrd="0" presId="urn:microsoft.com/office/officeart/2016/7/layout/RepeatingBendingProcessNew"/>
    <dgm:cxn modelId="{A5DAA844-1700-45ED-9702-E9A37BCB0076}" srcId="{4ED9EFB2-6615-4DA2-8987-4FEBBF0BD85A}" destId="{B663270B-6334-4394-BF4A-36663FED88F1}" srcOrd="1" destOrd="0" parTransId="{506E00E5-7E2D-4F9A-BB48-7A1E567A4FB0}" sibTransId="{10D315D7-21DE-4F5C-B2C6-3676CF7875FD}"/>
    <dgm:cxn modelId="{F0D4F468-14CB-4D90-BCFB-A61984E2A3C9}" type="presOf" srcId="{DBB20DF8-E0B7-4615-B84D-1DB862E3D813}" destId="{D6179191-6BAE-435D-8A1C-F8160AAB3B9A}" srcOrd="1" destOrd="0" presId="urn:microsoft.com/office/officeart/2016/7/layout/RepeatingBendingProcessNew"/>
    <dgm:cxn modelId="{8125164F-1C1E-439E-8247-8102167C9A95}" type="presOf" srcId="{5DC31B49-04B1-4FF1-9931-C23F71802DBE}" destId="{55DE33E1-76F9-4025-AA55-E3CBA5178C4A}" srcOrd="0" destOrd="0" presId="urn:microsoft.com/office/officeart/2016/7/layout/RepeatingBendingProcessNew"/>
    <dgm:cxn modelId="{1D3E5550-C5F6-4668-BF60-3410C3073B4B}" type="presOf" srcId="{10D315D7-21DE-4F5C-B2C6-3676CF7875FD}" destId="{898D3258-1F7A-4EA4-8A02-5A0D6F00E040}" srcOrd="0" destOrd="0" presId="urn:microsoft.com/office/officeart/2016/7/layout/RepeatingBendingProcessNew"/>
    <dgm:cxn modelId="{2C57B953-6FC7-4EBE-A94F-0579204DB5E4}" type="presOf" srcId="{10D315D7-21DE-4F5C-B2C6-3676CF7875FD}" destId="{DD67A4E2-B784-4820-9E68-79CEFFA20BC6}" srcOrd="1" destOrd="0" presId="urn:microsoft.com/office/officeart/2016/7/layout/RepeatingBendingProcessNew"/>
    <dgm:cxn modelId="{F51A6A75-3944-433B-9662-623982AC02AA}" type="presOf" srcId="{3916721C-D340-430E-AD42-446D6B21740B}" destId="{FF2C2AAA-EA2B-4589-8468-A53AA0ECC5D5}" srcOrd="1" destOrd="0" presId="urn:microsoft.com/office/officeart/2016/7/layout/RepeatingBendingProcessNew"/>
    <dgm:cxn modelId="{01E30F83-6EC8-4BA0-9DD0-8FB0172500D6}" type="presOf" srcId="{DACF4C66-94C5-4943-9C39-33FCB8B3087C}" destId="{BF91C23F-F583-4FED-98CA-548DE9BC7A12}" srcOrd="0" destOrd="0" presId="urn:microsoft.com/office/officeart/2016/7/layout/RepeatingBendingProcessNew"/>
    <dgm:cxn modelId="{CC604994-8102-47EF-9865-999C0CCBB8C5}" type="presOf" srcId="{5DA1CE41-50E6-4F2A-959C-D27C8970EAA9}" destId="{B7529C16-B0BB-412F-99DD-69D43ACAB18D}" srcOrd="0" destOrd="0" presId="urn:microsoft.com/office/officeart/2016/7/layout/RepeatingBendingProcessNew"/>
    <dgm:cxn modelId="{5C2327B9-994A-4C0A-9791-A3438F08B9DD}" type="presOf" srcId="{7AB1EB11-B5D5-445C-B262-DFCD3BF00857}" destId="{B2D67107-8092-471F-B283-9AA6268F91D1}" srcOrd="0" destOrd="0" presId="urn:microsoft.com/office/officeart/2016/7/layout/RepeatingBendingProcessNew"/>
    <dgm:cxn modelId="{EB987AC2-0371-4B26-A78A-09B1B806CA64}" srcId="{4ED9EFB2-6615-4DA2-8987-4FEBBF0BD85A}" destId="{5DC31B49-04B1-4FF1-9931-C23F71802DBE}" srcOrd="0" destOrd="0" parTransId="{E35B4D91-945C-46C6-BFA2-E11DB0B715EC}" sibTransId="{DACF4C66-94C5-4943-9C39-33FCB8B3087C}"/>
    <dgm:cxn modelId="{95356FDE-5CEC-4EDA-98F2-730E1EA7251B}" srcId="{4ED9EFB2-6615-4DA2-8987-4FEBBF0BD85A}" destId="{23E2ED22-753F-44B7-8F1E-DA8DABA9CBB7}" srcOrd="2" destOrd="0" parTransId="{C8A09C8F-394D-448E-90FD-444CA810A5D1}" sibTransId="{5DA1CE41-50E6-4F2A-959C-D27C8970EAA9}"/>
    <dgm:cxn modelId="{E337BDE0-3586-475E-BCF6-95389D5949A9}" type="presOf" srcId="{3F272106-663E-4860-9269-8A89ACC151DF}" destId="{0FD8D33F-C201-4195-B4B6-7F90DBCBE666}" srcOrd="0" destOrd="0" presId="urn:microsoft.com/office/officeart/2016/7/layout/RepeatingBendingProcessNew"/>
    <dgm:cxn modelId="{691A73E8-D532-4156-AD14-A87210D96CF3}" type="presOf" srcId="{DBB20DF8-E0B7-4615-B84D-1DB862E3D813}" destId="{0BE1B1B2-E7FD-44B2-98DD-225D7489FF93}" srcOrd="0" destOrd="0" presId="urn:microsoft.com/office/officeart/2016/7/layout/RepeatingBendingProcessNew"/>
    <dgm:cxn modelId="{6ABAA2F1-EFB2-403D-9E13-525B0EDC2B48}" srcId="{4ED9EFB2-6615-4DA2-8987-4FEBBF0BD85A}" destId="{3F272106-663E-4860-9269-8A89ACC151DF}" srcOrd="3" destOrd="0" parTransId="{8568CAB7-F28A-433B-9F04-A2717B7E6D8C}" sibTransId="{DBB20DF8-E0B7-4615-B84D-1DB862E3D813}"/>
    <dgm:cxn modelId="{274DACF2-A011-428A-A8F3-B4E7C2782C94}" type="presOf" srcId="{DACF4C66-94C5-4943-9C39-33FCB8B3087C}" destId="{47EA5833-4B79-4179-84C9-DCD1A6D5263F}" srcOrd="1" destOrd="0" presId="urn:microsoft.com/office/officeart/2016/7/layout/RepeatingBendingProcessNew"/>
    <dgm:cxn modelId="{CA773B61-F2DC-46F2-8A5B-043563A36E9A}" type="presParOf" srcId="{8A15C0AB-BD29-4C29-A5AA-DA88A4BAC39F}" destId="{55DE33E1-76F9-4025-AA55-E3CBA5178C4A}" srcOrd="0" destOrd="0" presId="urn:microsoft.com/office/officeart/2016/7/layout/RepeatingBendingProcessNew"/>
    <dgm:cxn modelId="{F722379E-A3FB-4447-B4B6-7714C4599C83}" type="presParOf" srcId="{8A15C0AB-BD29-4C29-A5AA-DA88A4BAC39F}" destId="{BF91C23F-F583-4FED-98CA-548DE9BC7A12}" srcOrd="1" destOrd="0" presId="urn:microsoft.com/office/officeart/2016/7/layout/RepeatingBendingProcessNew"/>
    <dgm:cxn modelId="{17999791-B13E-4E61-9E02-740F651C4690}" type="presParOf" srcId="{BF91C23F-F583-4FED-98CA-548DE9BC7A12}" destId="{47EA5833-4B79-4179-84C9-DCD1A6D5263F}" srcOrd="0" destOrd="0" presId="urn:microsoft.com/office/officeart/2016/7/layout/RepeatingBendingProcessNew"/>
    <dgm:cxn modelId="{3A4A436F-AE85-4014-A512-747F8D381D69}" type="presParOf" srcId="{8A15C0AB-BD29-4C29-A5AA-DA88A4BAC39F}" destId="{8CB3DA07-2131-4290-A57E-B3E66717E7B2}" srcOrd="2" destOrd="0" presId="urn:microsoft.com/office/officeart/2016/7/layout/RepeatingBendingProcessNew"/>
    <dgm:cxn modelId="{6AE68FE9-9B04-4058-9046-DBF97CB186F7}" type="presParOf" srcId="{8A15C0AB-BD29-4C29-A5AA-DA88A4BAC39F}" destId="{898D3258-1F7A-4EA4-8A02-5A0D6F00E040}" srcOrd="3" destOrd="0" presId="urn:microsoft.com/office/officeart/2016/7/layout/RepeatingBendingProcessNew"/>
    <dgm:cxn modelId="{40A3ED03-C6F3-4613-A813-E968B3DBB141}" type="presParOf" srcId="{898D3258-1F7A-4EA4-8A02-5A0D6F00E040}" destId="{DD67A4E2-B784-4820-9E68-79CEFFA20BC6}" srcOrd="0" destOrd="0" presId="urn:microsoft.com/office/officeart/2016/7/layout/RepeatingBendingProcessNew"/>
    <dgm:cxn modelId="{3E6E73AF-9511-4CA0-B8DE-BC4ABBCA7DA4}" type="presParOf" srcId="{8A15C0AB-BD29-4C29-A5AA-DA88A4BAC39F}" destId="{52E8D2EF-3688-4FFA-A05D-5CA35EBD44DE}" srcOrd="4" destOrd="0" presId="urn:microsoft.com/office/officeart/2016/7/layout/RepeatingBendingProcessNew"/>
    <dgm:cxn modelId="{4F317A08-CE0D-42E0-B3EA-351D43AF3175}" type="presParOf" srcId="{8A15C0AB-BD29-4C29-A5AA-DA88A4BAC39F}" destId="{B7529C16-B0BB-412F-99DD-69D43ACAB18D}" srcOrd="5" destOrd="0" presId="urn:microsoft.com/office/officeart/2016/7/layout/RepeatingBendingProcessNew"/>
    <dgm:cxn modelId="{0C128F54-DD71-400E-AA9C-5D57E6F875BA}" type="presParOf" srcId="{B7529C16-B0BB-412F-99DD-69D43ACAB18D}" destId="{C25EEDEC-B738-416F-9D47-6FF575C29ED6}" srcOrd="0" destOrd="0" presId="urn:microsoft.com/office/officeart/2016/7/layout/RepeatingBendingProcessNew"/>
    <dgm:cxn modelId="{F44AD40F-3E16-42D0-81D9-B553CDE7A392}" type="presParOf" srcId="{8A15C0AB-BD29-4C29-A5AA-DA88A4BAC39F}" destId="{0FD8D33F-C201-4195-B4B6-7F90DBCBE666}" srcOrd="6" destOrd="0" presId="urn:microsoft.com/office/officeart/2016/7/layout/RepeatingBendingProcessNew"/>
    <dgm:cxn modelId="{0D3DFB3E-3050-4BFB-9408-97890C28E766}" type="presParOf" srcId="{8A15C0AB-BD29-4C29-A5AA-DA88A4BAC39F}" destId="{0BE1B1B2-E7FD-44B2-98DD-225D7489FF93}" srcOrd="7" destOrd="0" presId="urn:microsoft.com/office/officeart/2016/7/layout/RepeatingBendingProcessNew"/>
    <dgm:cxn modelId="{BB60010C-8A9C-44AF-BAE5-443DC7E36E80}" type="presParOf" srcId="{0BE1B1B2-E7FD-44B2-98DD-225D7489FF93}" destId="{D6179191-6BAE-435D-8A1C-F8160AAB3B9A}" srcOrd="0" destOrd="0" presId="urn:microsoft.com/office/officeart/2016/7/layout/RepeatingBendingProcessNew"/>
    <dgm:cxn modelId="{A49DCC94-7AB9-43AD-9C61-B170416049D7}" type="presParOf" srcId="{8A15C0AB-BD29-4C29-A5AA-DA88A4BAC39F}" destId="{3B1B5655-8526-4C89-9847-62CFC5920BB6}" srcOrd="8" destOrd="0" presId="urn:microsoft.com/office/officeart/2016/7/layout/RepeatingBendingProcessNew"/>
    <dgm:cxn modelId="{C6266907-750B-440C-8301-1438A778244D}" type="presParOf" srcId="{8A15C0AB-BD29-4C29-A5AA-DA88A4BAC39F}" destId="{F3996F25-0CBC-4315-A900-8C8C3AE019A4}" srcOrd="9" destOrd="0" presId="urn:microsoft.com/office/officeart/2016/7/layout/RepeatingBendingProcessNew"/>
    <dgm:cxn modelId="{19B9496A-12B5-4E70-9C15-4FB1993959FF}" type="presParOf" srcId="{F3996F25-0CBC-4315-A900-8C8C3AE019A4}" destId="{FF2C2AAA-EA2B-4589-8468-A53AA0ECC5D5}" srcOrd="0" destOrd="0" presId="urn:microsoft.com/office/officeart/2016/7/layout/RepeatingBendingProcessNew"/>
    <dgm:cxn modelId="{F89E8393-1FC7-422C-AFA3-EFA1D549398A}" type="presParOf" srcId="{8A15C0AB-BD29-4C29-A5AA-DA88A4BAC39F}" destId="{B2D67107-8092-471F-B283-9AA6268F91D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572B07-669C-43C3-AD39-2DE20ABA0529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BB24B58-E30C-4F79-8C9C-1EC4E4AB4FC0}">
      <dgm:prSet phldrT="[Text]"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Standard zanimanja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24AA6F-AA0B-4CA3-A198-2C150C9A7946}" type="parTrans" cxnId="{0FA4C690-2428-459B-AC78-7D11671DF440}">
      <dgm:prSet/>
      <dgm:spPr/>
      <dgm:t>
        <a:bodyPr/>
        <a:lstStyle/>
        <a:p>
          <a:endParaRPr lang="en-GB"/>
        </a:p>
      </dgm:t>
    </dgm:pt>
    <dgm:pt modelId="{B77B642E-4539-4F54-8A35-85881C7DA570}" type="sibTrans" cxnId="{0FA4C690-2428-459B-AC78-7D11671DF440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895F66-031A-4993-9FEA-C03C52B761E7}">
      <dgm:prSet phldrT="[Text]"/>
      <dgm:spPr/>
      <dgm:t>
        <a:bodyPr/>
        <a:lstStyle/>
        <a:p>
          <a:r>
            <a:rPr lang="hr-HR">
              <a:latin typeface="Arial" panose="020B0604020202020204" pitchFamily="34" charset="0"/>
              <a:cs typeface="Arial" panose="020B0604020202020204" pitchFamily="34" charset="0"/>
            </a:rPr>
            <a:t>Standard kvalifikacije</a:t>
          </a:r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CCD120-A09B-4097-8AF8-C9C54CC3FC87}" type="parTrans" cxnId="{663802D2-985E-4824-A1A2-5AD440B909E1}">
      <dgm:prSet/>
      <dgm:spPr/>
      <dgm:t>
        <a:bodyPr/>
        <a:lstStyle/>
        <a:p>
          <a:endParaRPr lang="en-GB"/>
        </a:p>
      </dgm:t>
    </dgm:pt>
    <dgm:pt modelId="{EFA2D0E7-1E53-42B9-8859-6EFB48BC2785}" type="sibTrans" cxnId="{663802D2-985E-4824-A1A2-5AD440B909E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976C08-A960-4678-9D47-A2239B1946EE}">
      <dgm:prSet phldrT="[Text]"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Kurikulum; nastavni plan i program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737FAF-52D6-4E93-82DB-11EB009A0B6E}" type="parTrans" cxnId="{8AC10B9F-A0F0-4542-BD92-B4FC026711E2}">
      <dgm:prSet/>
      <dgm:spPr/>
      <dgm:t>
        <a:bodyPr/>
        <a:lstStyle/>
        <a:p>
          <a:endParaRPr lang="en-GB"/>
        </a:p>
      </dgm:t>
    </dgm:pt>
    <dgm:pt modelId="{2324DE45-A425-4B20-B16E-F6F9BB616413}" type="sibTrans" cxnId="{8AC10B9F-A0F0-4542-BD92-B4FC026711E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ECA067-7864-4A57-BAFA-0B5A04390674}">
      <dgm:prSet phldrT="[Text]"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Programi usavršavanja i osposobljavanja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E22329-C2D0-4F95-B47C-E252F0C0A9B1}" type="parTrans" cxnId="{55BDDF95-5DBB-4E60-AA72-8E3D1E22668C}">
      <dgm:prSet/>
      <dgm:spPr/>
      <dgm:t>
        <a:bodyPr/>
        <a:lstStyle/>
        <a:p>
          <a:endParaRPr lang="en-GB"/>
        </a:p>
      </dgm:t>
    </dgm:pt>
    <dgm:pt modelId="{E626D37A-40C6-4AEE-A831-95196992E6A8}" type="sibTrans" cxnId="{55BDDF95-5DBB-4E60-AA72-8E3D1E22668C}">
      <dgm:prSet/>
      <dgm:spPr/>
      <dgm:t>
        <a:bodyPr/>
        <a:lstStyle/>
        <a:p>
          <a:endParaRPr lang="en-GB"/>
        </a:p>
      </dgm:t>
    </dgm:pt>
    <dgm:pt modelId="{BE0D3253-F846-4470-AA42-E30838AEDED5}" type="pres">
      <dgm:prSet presAssocID="{BE572B07-669C-43C3-AD39-2DE20ABA0529}" presName="outerComposite" presStyleCnt="0">
        <dgm:presLayoutVars>
          <dgm:chMax val="5"/>
          <dgm:dir/>
          <dgm:resizeHandles val="exact"/>
        </dgm:presLayoutVars>
      </dgm:prSet>
      <dgm:spPr/>
    </dgm:pt>
    <dgm:pt modelId="{EBFB5BDC-CC84-4F8D-88FF-2AA1DE1D6FCC}" type="pres">
      <dgm:prSet presAssocID="{BE572B07-669C-43C3-AD39-2DE20ABA0529}" presName="dummyMaxCanvas" presStyleCnt="0">
        <dgm:presLayoutVars/>
      </dgm:prSet>
      <dgm:spPr/>
    </dgm:pt>
    <dgm:pt modelId="{3492DE22-FD42-4B85-8DCD-A499F35B2473}" type="pres">
      <dgm:prSet presAssocID="{BE572B07-669C-43C3-AD39-2DE20ABA0529}" presName="FourNodes_1" presStyleLbl="node1" presStyleIdx="0" presStyleCnt="4">
        <dgm:presLayoutVars>
          <dgm:bulletEnabled val="1"/>
        </dgm:presLayoutVars>
      </dgm:prSet>
      <dgm:spPr/>
    </dgm:pt>
    <dgm:pt modelId="{053152DD-CFE1-4B63-8603-30AE305C413E}" type="pres">
      <dgm:prSet presAssocID="{BE572B07-669C-43C3-AD39-2DE20ABA0529}" presName="FourNodes_2" presStyleLbl="node1" presStyleIdx="1" presStyleCnt="4">
        <dgm:presLayoutVars>
          <dgm:bulletEnabled val="1"/>
        </dgm:presLayoutVars>
      </dgm:prSet>
      <dgm:spPr/>
    </dgm:pt>
    <dgm:pt modelId="{8E288FD7-BB7C-4FA6-A668-E4469D965725}" type="pres">
      <dgm:prSet presAssocID="{BE572B07-669C-43C3-AD39-2DE20ABA0529}" presName="FourNodes_3" presStyleLbl="node1" presStyleIdx="2" presStyleCnt="4">
        <dgm:presLayoutVars>
          <dgm:bulletEnabled val="1"/>
        </dgm:presLayoutVars>
      </dgm:prSet>
      <dgm:spPr/>
    </dgm:pt>
    <dgm:pt modelId="{EF44008F-D0D7-4F6D-A0D2-3C2EB6834B32}" type="pres">
      <dgm:prSet presAssocID="{BE572B07-669C-43C3-AD39-2DE20ABA0529}" presName="FourNodes_4" presStyleLbl="node1" presStyleIdx="3" presStyleCnt="4">
        <dgm:presLayoutVars>
          <dgm:bulletEnabled val="1"/>
        </dgm:presLayoutVars>
      </dgm:prSet>
      <dgm:spPr/>
    </dgm:pt>
    <dgm:pt modelId="{98938662-5F2D-4C49-826E-E6269A4002DC}" type="pres">
      <dgm:prSet presAssocID="{BE572B07-669C-43C3-AD39-2DE20ABA0529}" presName="FourConn_1-2" presStyleLbl="fgAccFollowNode1" presStyleIdx="0" presStyleCnt="3">
        <dgm:presLayoutVars>
          <dgm:bulletEnabled val="1"/>
        </dgm:presLayoutVars>
      </dgm:prSet>
      <dgm:spPr/>
    </dgm:pt>
    <dgm:pt modelId="{1C85BEEE-78CA-4C7A-B461-029564557695}" type="pres">
      <dgm:prSet presAssocID="{BE572B07-669C-43C3-AD39-2DE20ABA0529}" presName="FourConn_2-3" presStyleLbl="fgAccFollowNode1" presStyleIdx="1" presStyleCnt="3">
        <dgm:presLayoutVars>
          <dgm:bulletEnabled val="1"/>
        </dgm:presLayoutVars>
      </dgm:prSet>
      <dgm:spPr/>
    </dgm:pt>
    <dgm:pt modelId="{B7C8E640-5983-4035-8D7E-2BCF654F3D7E}" type="pres">
      <dgm:prSet presAssocID="{BE572B07-669C-43C3-AD39-2DE20ABA0529}" presName="FourConn_3-4" presStyleLbl="fgAccFollowNode1" presStyleIdx="2" presStyleCnt="3">
        <dgm:presLayoutVars>
          <dgm:bulletEnabled val="1"/>
        </dgm:presLayoutVars>
      </dgm:prSet>
      <dgm:spPr/>
    </dgm:pt>
    <dgm:pt modelId="{90DEBC6B-964E-4C49-A012-3569C2D3F9E8}" type="pres">
      <dgm:prSet presAssocID="{BE572B07-669C-43C3-AD39-2DE20ABA0529}" presName="FourNodes_1_text" presStyleLbl="node1" presStyleIdx="3" presStyleCnt="4">
        <dgm:presLayoutVars>
          <dgm:bulletEnabled val="1"/>
        </dgm:presLayoutVars>
      </dgm:prSet>
      <dgm:spPr/>
    </dgm:pt>
    <dgm:pt modelId="{2C38F8F0-A2B4-4D9E-A5A8-519342E01EB3}" type="pres">
      <dgm:prSet presAssocID="{BE572B07-669C-43C3-AD39-2DE20ABA0529}" presName="FourNodes_2_text" presStyleLbl="node1" presStyleIdx="3" presStyleCnt="4">
        <dgm:presLayoutVars>
          <dgm:bulletEnabled val="1"/>
        </dgm:presLayoutVars>
      </dgm:prSet>
      <dgm:spPr/>
    </dgm:pt>
    <dgm:pt modelId="{4282217B-4BA7-457B-B61E-1697B93B0793}" type="pres">
      <dgm:prSet presAssocID="{BE572B07-669C-43C3-AD39-2DE20ABA0529}" presName="FourNodes_3_text" presStyleLbl="node1" presStyleIdx="3" presStyleCnt="4">
        <dgm:presLayoutVars>
          <dgm:bulletEnabled val="1"/>
        </dgm:presLayoutVars>
      </dgm:prSet>
      <dgm:spPr/>
    </dgm:pt>
    <dgm:pt modelId="{FAD3E25A-E907-4E70-BB95-9994A5C77E70}" type="pres">
      <dgm:prSet presAssocID="{BE572B07-669C-43C3-AD39-2DE20ABA052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2016529-70E5-4D00-85CB-61CA2348761C}" type="presOf" srcId="{D2ECA067-7864-4A57-BAFA-0B5A04390674}" destId="{FAD3E25A-E907-4E70-BB95-9994A5C77E70}" srcOrd="1" destOrd="0" presId="urn:microsoft.com/office/officeart/2005/8/layout/vProcess5"/>
    <dgm:cxn modelId="{A8AADB48-3446-4B47-8BE8-499D6986A928}" type="presOf" srcId="{EFA2D0E7-1E53-42B9-8859-6EFB48BC2785}" destId="{1C85BEEE-78CA-4C7A-B461-029564557695}" srcOrd="0" destOrd="0" presId="urn:microsoft.com/office/officeart/2005/8/layout/vProcess5"/>
    <dgm:cxn modelId="{0FA4C690-2428-459B-AC78-7D11671DF440}" srcId="{BE572B07-669C-43C3-AD39-2DE20ABA0529}" destId="{6BB24B58-E30C-4F79-8C9C-1EC4E4AB4FC0}" srcOrd="0" destOrd="0" parTransId="{7F24AA6F-AA0B-4CA3-A198-2C150C9A7946}" sibTransId="{B77B642E-4539-4F54-8A35-85881C7DA570}"/>
    <dgm:cxn modelId="{828DCD92-855C-43F0-A7DD-646198182485}" type="presOf" srcId="{6BB24B58-E30C-4F79-8C9C-1EC4E4AB4FC0}" destId="{3492DE22-FD42-4B85-8DCD-A499F35B2473}" srcOrd="0" destOrd="0" presId="urn:microsoft.com/office/officeart/2005/8/layout/vProcess5"/>
    <dgm:cxn modelId="{9979F792-6BC8-4057-93F2-158D5BD0C798}" type="presOf" srcId="{D2ECA067-7864-4A57-BAFA-0B5A04390674}" destId="{EF44008F-D0D7-4F6D-A0D2-3C2EB6834B32}" srcOrd="0" destOrd="0" presId="urn:microsoft.com/office/officeart/2005/8/layout/vProcess5"/>
    <dgm:cxn modelId="{55BDDF95-5DBB-4E60-AA72-8E3D1E22668C}" srcId="{BE572B07-669C-43C3-AD39-2DE20ABA0529}" destId="{D2ECA067-7864-4A57-BAFA-0B5A04390674}" srcOrd="3" destOrd="0" parTransId="{8FE22329-C2D0-4F95-B47C-E252F0C0A9B1}" sibTransId="{E626D37A-40C6-4AEE-A831-95196992E6A8}"/>
    <dgm:cxn modelId="{DB03FC9C-E586-4A7B-9782-C3E0AE9663ED}" type="presOf" srcId="{73976C08-A960-4678-9D47-A2239B1946EE}" destId="{8E288FD7-BB7C-4FA6-A668-E4469D965725}" srcOrd="0" destOrd="0" presId="urn:microsoft.com/office/officeart/2005/8/layout/vProcess5"/>
    <dgm:cxn modelId="{8AC10B9F-A0F0-4542-BD92-B4FC026711E2}" srcId="{BE572B07-669C-43C3-AD39-2DE20ABA0529}" destId="{73976C08-A960-4678-9D47-A2239B1946EE}" srcOrd="2" destOrd="0" parTransId="{EE737FAF-52D6-4E93-82DB-11EB009A0B6E}" sibTransId="{2324DE45-A425-4B20-B16E-F6F9BB616413}"/>
    <dgm:cxn modelId="{957F48AA-766D-4C3A-8B73-D51071AB5597}" type="presOf" srcId="{6BB24B58-E30C-4F79-8C9C-1EC4E4AB4FC0}" destId="{90DEBC6B-964E-4C49-A012-3569C2D3F9E8}" srcOrd="1" destOrd="0" presId="urn:microsoft.com/office/officeart/2005/8/layout/vProcess5"/>
    <dgm:cxn modelId="{BBB05BB0-A650-4737-8821-4CCA81F3D9FC}" type="presOf" srcId="{63895F66-031A-4993-9FEA-C03C52B761E7}" destId="{2C38F8F0-A2B4-4D9E-A5A8-519342E01EB3}" srcOrd="1" destOrd="0" presId="urn:microsoft.com/office/officeart/2005/8/layout/vProcess5"/>
    <dgm:cxn modelId="{08B611BE-1965-4EA7-A058-110A9E3131E8}" type="presOf" srcId="{73976C08-A960-4678-9D47-A2239B1946EE}" destId="{4282217B-4BA7-457B-B61E-1697B93B0793}" srcOrd="1" destOrd="0" presId="urn:microsoft.com/office/officeart/2005/8/layout/vProcess5"/>
    <dgm:cxn modelId="{973232BF-DEB5-4DF2-9F68-F61BF16D92B7}" type="presOf" srcId="{63895F66-031A-4993-9FEA-C03C52B761E7}" destId="{053152DD-CFE1-4B63-8603-30AE305C413E}" srcOrd="0" destOrd="0" presId="urn:microsoft.com/office/officeart/2005/8/layout/vProcess5"/>
    <dgm:cxn modelId="{663802D2-985E-4824-A1A2-5AD440B909E1}" srcId="{BE572B07-669C-43C3-AD39-2DE20ABA0529}" destId="{63895F66-031A-4993-9FEA-C03C52B761E7}" srcOrd="1" destOrd="0" parTransId="{D4CCD120-A09B-4097-8AF8-C9C54CC3FC87}" sibTransId="{EFA2D0E7-1E53-42B9-8859-6EFB48BC2785}"/>
    <dgm:cxn modelId="{62149CD6-F7FA-4EEE-BC7C-F3369BB90DC5}" type="presOf" srcId="{BE572B07-669C-43C3-AD39-2DE20ABA0529}" destId="{BE0D3253-F846-4470-AA42-E30838AEDED5}" srcOrd="0" destOrd="0" presId="urn:microsoft.com/office/officeart/2005/8/layout/vProcess5"/>
    <dgm:cxn modelId="{544E26EC-35F2-4920-9DC3-F5654CA96006}" type="presOf" srcId="{2324DE45-A425-4B20-B16E-F6F9BB616413}" destId="{B7C8E640-5983-4035-8D7E-2BCF654F3D7E}" srcOrd="0" destOrd="0" presId="urn:microsoft.com/office/officeart/2005/8/layout/vProcess5"/>
    <dgm:cxn modelId="{768812FA-AE93-4C19-9463-56E22481E4FF}" type="presOf" srcId="{B77B642E-4539-4F54-8A35-85881C7DA570}" destId="{98938662-5F2D-4C49-826E-E6269A4002DC}" srcOrd="0" destOrd="0" presId="urn:microsoft.com/office/officeart/2005/8/layout/vProcess5"/>
    <dgm:cxn modelId="{47D56FC6-F57C-4308-BFCB-F9C7F67D5E28}" type="presParOf" srcId="{BE0D3253-F846-4470-AA42-E30838AEDED5}" destId="{EBFB5BDC-CC84-4F8D-88FF-2AA1DE1D6FCC}" srcOrd="0" destOrd="0" presId="urn:microsoft.com/office/officeart/2005/8/layout/vProcess5"/>
    <dgm:cxn modelId="{60B4DC97-A175-4074-921B-41DC26B9F453}" type="presParOf" srcId="{BE0D3253-F846-4470-AA42-E30838AEDED5}" destId="{3492DE22-FD42-4B85-8DCD-A499F35B2473}" srcOrd="1" destOrd="0" presId="urn:microsoft.com/office/officeart/2005/8/layout/vProcess5"/>
    <dgm:cxn modelId="{15E8BA3F-6519-44CD-8DEE-F2973C5849C2}" type="presParOf" srcId="{BE0D3253-F846-4470-AA42-E30838AEDED5}" destId="{053152DD-CFE1-4B63-8603-30AE305C413E}" srcOrd="2" destOrd="0" presId="urn:microsoft.com/office/officeart/2005/8/layout/vProcess5"/>
    <dgm:cxn modelId="{15FA1EF8-58C9-4E8B-909D-7E901BC7C122}" type="presParOf" srcId="{BE0D3253-F846-4470-AA42-E30838AEDED5}" destId="{8E288FD7-BB7C-4FA6-A668-E4469D965725}" srcOrd="3" destOrd="0" presId="urn:microsoft.com/office/officeart/2005/8/layout/vProcess5"/>
    <dgm:cxn modelId="{BF990457-E043-4845-8665-F9613081900D}" type="presParOf" srcId="{BE0D3253-F846-4470-AA42-E30838AEDED5}" destId="{EF44008F-D0D7-4F6D-A0D2-3C2EB6834B32}" srcOrd="4" destOrd="0" presId="urn:microsoft.com/office/officeart/2005/8/layout/vProcess5"/>
    <dgm:cxn modelId="{467F62B0-C257-4C71-B7F1-700200765540}" type="presParOf" srcId="{BE0D3253-F846-4470-AA42-E30838AEDED5}" destId="{98938662-5F2D-4C49-826E-E6269A4002DC}" srcOrd="5" destOrd="0" presId="urn:microsoft.com/office/officeart/2005/8/layout/vProcess5"/>
    <dgm:cxn modelId="{E87B756C-27B4-4C99-B948-3D84B644FA09}" type="presParOf" srcId="{BE0D3253-F846-4470-AA42-E30838AEDED5}" destId="{1C85BEEE-78CA-4C7A-B461-029564557695}" srcOrd="6" destOrd="0" presId="urn:microsoft.com/office/officeart/2005/8/layout/vProcess5"/>
    <dgm:cxn modelId="{9B10C60F-438C-45AC-AADB-E9EC5FF15042}" type="presParOf" srcId="{BE0D3253-F846-4470-AA42-E30838AEDED5}" destId="{B7C8E640-5983-4035-8D7E-2BCF654F3D7E}" srcOrd="7" destOrd="0" presId="urn:microsoft.com/office/officeart/2005/8/layout/vProcess5"/>
    <dgm:cxn modelId="{DEC0DB2A-3285-42B1-ABF2-E4742C68734B}" type="presParOf" srcId="{BE0D3253-F846-4470-AA42-E30838AEDED5}" destId="{90DEBC6B-964E-4C49-A012-3569C2D3F9E8}" srcOrd="8" destOrd="0" presId="urn:microsoft.com/office/officeart/2005/8/layout/vProcess5"/>
    <dgm:cxn modelId="{956E2747-13CC-4BC0-AF13-B92CBE9B6162}" type="presParOf" srcId="{BE0D3253-F846-4470-AA42-E30838AEDED5}" destId="{2C38F8F0-A2B4-4D9E-A5A8-519342E01EB3}" srcOrd="9" destOrd="0" presId="urn:microsoft.com/office/officeart/2005/8/layout/vProcess5"/>
    <dgm:cxn modelId="{6AC3046E-A6D8-49FA-A7B8-D504D3C3FD36}" type="presParOf" srcId="{BE0D3253-F846-4470-AA42-E30838AEDED5}" destId="{4282217B-4BA7-457B-B61E-1697B93B0793}" srcOrd="10" destOrd="0" presId="urn:microsoft.com/office/officeart/2005/8/layout/vProcess5"/>
    <dgm:cxn modelId="{BBBF1074-FE25-4E14-860B-18038B9F605A}" type="presParOf" srcId="{BE0D3253-F846-4470-AA42-E30838AEDED5}" destId="{FAD3E25A-E907-4E70-BB95-9994A5C77E7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384EA-6797-4792-A019-43E8C46A267D}">
      <dsp:nvSpPr>
        <dsp:cNvPr id="0" name=""/>
        <dsp:cNvSpPr/>
      </dsp:nvSpPr>
      <dsp:spPr>
        <a:xfrm>
          <a:off x="5797815" y="0"/>
          <a:ext cx="4008283" cy="400889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E37626"/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4F3CB8-0905-463D-BAB1-F827E5226323}">
      <dsp:nvSpPr>
        <dsp:cNvPr id="0" name=""/>
        <dsp:cNvSpPr/>
      </dsp:nvSpPr>
      <dsp:spPr>
        <a:xfrm>
          <a:off x="6683777" y="1447332"/>
          <a:ext cx="2227325" cy="1113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noProof="0" dirty="0">
              <a:solidFill>
                <a:schemeClr val="bg1"/>
              </a:solidFill>
            </a:rPr>
            <a:t>Tržište rada</a:t>
          </a:r>
          <a:endParaRPr lang="hr-HR" sz="3600" kern="1200" dirty="0">
            <a:solidFill>
              <a:schemeClr val="bg1"/>
            </a:solidFill>
          </a:endParaRPr>
        </a:p>
      </dsp:txBody>
      <dsp:txXfrm>
        <a:off x="6683777" y="1447332"/>
        <a:ext cx="2227325" cy="1113396"/>
      </dsp:txXfrm>
    </dsp:sp>
    <dsp:sp modelId="{5B40CB5A-42F9-4869-8580-ACA85DF72FD7}">
      <dsp:nvSpPr>
        <dsp:cNvPr id="0" name=""/>
        <dsp:cNvSpPr/>
      </dsp:nvSpPr>
      <dsp:spPr>
        <a:xfrm>
          <a:off x="4684528" y="2303406"/>
          <a:ext cx="4008283" cy="400889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C30E60"/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BFFD52-1672-4789-BEB5-AF17C709FCE9}">
      <dsp:nvSpPr>
        <dsp:cNvPr id="0" name=""/>
        <dsp:cNvSpPr/>
      </dsp:nvSpPr>
      <dsp:spPr>
        <a:xfrm>
          <a:off x="5575007" y="3764062"/>
          <a:ext cx="2227325" cy="1113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 dirty="0">
              <a:solidFill>
                <a:schemeClr val="bg1"/>
              </a:solidFill>
            </a:rPr>
            <a:t>Analiza industrije</a:t>
          </a:r>
        </a:p>
      </dsp:txBody>
      <dsp:txXfrm>
        <a:off x="5575007" y="3764062"/>
        <a:ext cx="2227325" cy="1113396"/>
      </dsp:txXfrm>
    </dsp:sp>
    <dsp:sp modelId="{53E31C54-1EF7-4AEB-B181-2C30E4664F87}">
      <dsp:nvSpPr>
        <dsp:cNvPr id="0" name=""/>
        <dsp:cNvSpPr/>
      </dsp:nvSpPr>
      <dsp:spPr>
        <a:xfrm>
          <a:off x="6083099" y="4882455"/>
          <a:ext cx="3443736" cy="344511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E37626"/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C17A3-2F5A-41FE-91E6-8722934D7039}">
      <dsp:nvSpPr>
        <dsp:cNvPr id="0" name=""/>
        <dsp:cNvSpPr/>
      </dsp:nvSpPr>
      <dsp:spPr>
        <a:xfrm>
          <a:off x="6689046" y="6084124"/>
          <a:ext cx="2227325" cy="1113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 noProof="0" dirty="0">
              <a:solidFill>
                <a:schemeClr val="bg1"/>
              </a:solidFill>
            </a:rPr>
            <a:t>Sektorske analize</a:t>
          </a:r>
          <a:endParaRPr lang="hr-HR" sz="3800" kern="1200" dirty="0">
            <a:solidFill>
              <a:schemeClr val="bg1"/>
            </a:solidFill>
          </a:endParaRPr>
        </a:p>
      </dsp:txBody>
      <dsp:txXfrm>
        <a:off x="6689046" y="6084124"/>
        <a:ext cx="2227325" cy="1113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928EA-3AFC-4FDC-82AD-F96F4632BBD4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solidFill>
          <a:srgbClr val="E37626"/>
        </a:solidFill>
        <a:ln w="12700" cap="flat" cmpd="sng" algn="ctr">
          <a:solidFill>
            <a:srgbClr val="E376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272E2-2371-4DB1-9197-3510B505C2D7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rgbClr val="C30E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noProof="0" dirty="0">
              <a:latin typeface="Arial" panose="020B0604020202020204" pitchFamily="34" charset="0"/>
              <a:cs typeface="Arial" panose="020B0604020202020204" pitchFamily="34" charset="0"/>
            </a:rPr>
            <a:t>prije početka svake nove akademske godine obveza je provjeriti je li program ažuran i ako nije, napraviti male promjene</a:t>
          </a:r>
          <a:endParaRPr lang="en-GB" sz="25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4289" y="435133"/>
        <a:ext cx="9851585" cy="870267"/>
      </dsp:txXfrm>
    </dsp:sp>
    <dsp:sp modelId="{2211B421-DABC-4602-A03C-24B7DECA259E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rgbClr val="E3762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A13AC-F9B5-4C4B-A556-4C3581156597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rgbClr val="C30E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noProof="0" dirty="0">
              <a:latin typeface="Arial" panose="020B0604020202020204" pitchFamily="34" charset="0"/>
              <a:cs typeface="Arial" panose="020B0604020202020204" pitchFamily="34" charset="0"/>
            </a:rPr>
            <a:t>praćenje relevantnosti programa s obzirom na potrebe tržišta rada, razvoja tehnologije i sl. te po potrebi uvesti promjene</a:t>
          </a:r>
          <a:endParaRPr lang="en-GB" sz="25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0631" y="1740535"/>
        <a:ext cx="9535243" cy="870267"/>
      </dsp:txXfrm>
    </dsp:sp>
    <dsp:sp modelId="{0630A389-13BF-47F1-859F-05831D676D53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rgbClr val="E3762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B77DA-3273-49EE-9CAB-78B4499B0F90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rgbClr val="C30E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noProof="0" dirty="0">
              <a:latin typeface="Arial" panose="020B0604020202020204" pitchFamily="34" charset="0"/>
              <a:cs typeface="Arial" panose="020B0604020202020204" pitchFamily="34" charset="0"/>
            </a:rPr>
            <a:t>uključivanje bivših studenta kako bi se dobila povratna informacija o pruženim ishodima učenja te onima koji nedostaju</a:t>
          </a:r>
          <a:endParaRPr lang="en-GB" sz="25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4289" y="3045936"/>
        <a:ext cx="9851585" cy="870267"/>
      </dsp:txXfrm>
    </dsp:sp>
    <dsp:sp modelId="{68079291-0895-4C52-883A-53ED093E3C27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rgbClr val="E3762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1C23F-F583-4FED-98CA-548DE9BC7A12}">
      <dsp:nvSpPr>
        <dsp:cNvPr id="0" name=""/>
        <dsp:cNvSpPr/>
      </dsp:nvSpPr>
      <dsp:spPr>
        <a:xfrm>
          <a:off x="2750833" y="948032"/>
          <a:ext cx="602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20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6117" y="990588"/>
        <a:ext cx="31640" cy="6328"/>
      </dsp:txXfrm>
    </dsp:sp>
    <dsp:sp modelId="{55DE33E1-76F9-4025-AA55-E3CBA5178C4A}">
      <dsp:nvSpPr>
        <dsp:cNvPr id="0" name=""/>
        <dsp:cNvSpPr/>
      </dsp:nvSpPr>
      <dsp:spPr>
        <a:xfrm>
          <a:off x="1288" y="168349"/>
          <a:ext cx="2751344" cy="1650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18" tIns="141515" rIns="134818" bIns="14151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>
              <a:latin typeface="Arial" panose="020B0604020202020204" pitchFamily="34" charset="0"/>
              <a:cs typeface="Arial" panose="020B0604020202020204" pitchFamily="34" charset="0"/>
            </a:rPr>
            <a:t>IPA Primjena Hrvatskog kvalifikacijskog okvira (HKO-a) u ustanovi za obrazovanje odraslih u području računarstva</a:t>
          </a:r>
          <a:endParaRPr lang="en-US" sz="1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8" y="168349"/>
        <a:ext cx="2751344" cy="1650806"/>
      </dsp:txXfrm>
    </dsp:sp>
    <dsp:sp modelId="{898D3258-1F7A-4EA4-8A02-5A0D6F00E040}">
      <dsp:nvSpPr>
        <dsp:cNvPr id="0" name=""/>
        <dsp:cNvSpPr/>
      </dsp:nvSpPr>
      <dsp:spPr>
        <a:xfrm>
          <a:off x="1376961" y="1817355"/>
          <a:ext cx="3384153" cy="602209"/>
        </a:xfrm>
        <a:custGeom>
          <a:avLst/>
          <a:gdLst/>
          <a:ahLst/>
          <a:cxnLst/>
          <a:rect l="0" t="0" r="0" b="0"/>
          <a:pathLst>
            <a:path>
              <a:moveTo>
                <a:pt x="3384153" y="0"/>
              </a:moveTo>
              <a:lnTo>
                <a:pt x="3384153" y="318204"/>
              </a:lnTo>
              <a:lnTo>
                <a:pt x="0" y="318204"/>
              </a:lnTo>
              <a:lnTo>
                <a:pt x="0" y="60220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2967" y="2115296"/>
        <a:ext cx="172140" cy="6328"/>
      </dsp:txXfrm>
    </dsp:sp>
    <dsp:sp modelId="{8CB3DA07-2131-4290-A57E-B3E66717E7B2}">
      <dsp:nvSpPr>
        <dsp:cNvPr id="0" name=""/>
        <dsp:cNvSpPr/>
      </dsp:nvSpPr>
      <dsp:spPr>
        <a:xfrm>
          <a:off x="3385442" y="168349"/>
          <a:ext cx="2751344" cy="16508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18" tIns="141515" rIns="134818" bIns="14151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IPA „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Konkurentno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hrvatsko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visoko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obrazovanje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za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bolju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zapošljivost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hr-HR" sz="130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razvoj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6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standarda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kvalifikacija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studijskih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programa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razvoj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ishoda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učenja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vrednovanje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kriterija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procedura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te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razvoj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priznavanja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prethodnog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učenja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5442" y="168349"/>
        <a:ext cx="2751344" cy="1650806"/>
      </dsp:txXfrm>
    </dsp:sp>
    <dsp:sp modelId="{B7529C16-B0BB-412F-99DD-69D43ACAB18D}">
      <dsp:nvSpPr>
        <dsp:cNvPr id="0" name=""/>
        <dsp:cNvSpPr/>
      </dsp:nvSpPr>
      <dsp:spPr>
        <a:xfrm>
          <a:off x="2750833" y="3231648"/>
          <a:ext cx="602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20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6117" y="3274204"/>
        <a:ext cx="31640" cy="6328"/>
      </dsp:txXfrm>
    </dsp:sp>
    <dsp:sp modelId="{52E8D2EF-3688-4FFA-A05D-5CA35EBD44DE}">
      <dsp:nvSpPr>
        <dsp:cNvPr id="0" name=""/>
        <dsp:cNvSpPr/>
      </dsp:nvSpPr>
      <dsp:spPr>
        <a:xfrm>
          <a:off x="1288" y="2451965"/>
          <a:ext cx="2751344" cy="16508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18" tIns="141515" rIns="134818" bIns="14151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>
              <a:latin typeface="Arial" panose="020B0604020202020204" pitchFamily="34" charset="0"/>
              <a:cs typeface="Arial" panose="020B0604020202020204" pitchFamily="34" charset="0"/>
            </a:rPr>
            <a:t>ESF Provedba Hrvatskog kvalifikacijskog okvira u području multimedije 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8" y="2451965"/>
        <a:ext cx="2751344" cy="1650806"/>
      </dsp:txXfrm>
    </dsp:sp>
    <dsp:sp modelId="{0BE1B1B2-E7FD-44B2-98DD-225D7489FF93}">
      <dsp:nvSpPr>
        <dsp:cNvPr id="0" name=""/>
        <dsp:cNvSpPr/>
      </dsp:nvSpPr>
      <dsp:spPr>
        <a:xfrm>
          <a:off x="1376961" y="4100971"/>
          <a:ext cx="3384153" cy="602209"/>
        </a:xfrm>
        <a:custGeom>
          <a:avLst/>
          <a:gdLst/>
          <a:ahLst/>
          <a:cxnLst/>
          <a:rect l="0" t="0" r="0" b="0"/>
          <a:pathLst>
            <a:path>
              <a:moveTo>
                <a:pt x="3384153" y="0"/>
              </a:moveTo>
              <a:lnTo>
                <a:pt x="3384153" y="318204"/>
              </a:lnTo>
              <a:lnTo>
                <a:pt x="0" y="318204"/>
              </a:lnTo>
              <a:lnTo>
                <a:pt x="0" y="602209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2967" y="4398912"/>
        <a:ext cx="172140" cy="6328"/>
      </dsp:txXfrm>
    </dsp:sp>
    <dsp:sp modelId="{0FD8D33F-C201-4195-B4B6-7F90DBCBE666}">
      <dsp:nvSpPr>
        <dsp:cNvPr id="0" name=""/>
        <dsp:cNvSpPr/>
      </dsp:nvSpPr>
      <dsp:spPr>
        <a:xfrm>
          <a:off x="3385442" y="2451965"/>
          <a:ext cx="2751344" cy="16508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18" tIns="141515" rIns="134818" bIns="14151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>
              <a:latin typeface="Arial" panose="020B0604020202020204" pitchFamily="34" charset="0"/>
              <a:cs typeface="Arial" panose="020B0604020202020204" pitchFamily="34" charset="0"/>
            </a:rPr>
            <a:t>ESF Provedba Hrvatskog </a:t>
          </a:r>
          <a:r>
            <a:rPr lang="hr-HR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kvaliﬁkacijskog</a:t>
          </a:r>
          <a:r>
            <a:rPr lang="hr-HR" sz="1300" kern="1200" dirty="0">
              <a:latin typeface="Arial" panose="020B0604020202020204" pitchFamily="34" charset="0"/>
              <a:cs typeface="Arial" panose="020B0604020202020204" pitchFamily="34" charset="0"/>
            </a:rPr>
            <a:t> okvira u ustanovi za obrazovanje odraslih u području zelenih zanimanja 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5442" y="2451965"/>
        <a:ext cx="2751344" cy="1650806"/>
      </dsp:txXfrm>
    </dsp:sp>
    <dsp:sp modelId="{F3996F25-0CBC-4315-A900-8C8C3AE019A4}">
      <dsp:nvSpPr>
        <dsp:cNvPr id="0" name=""/>
        <dsp:cNvSpPr/>
      </dsp:nvSpPr>
      <dsp:spPr>
        <a:xfrm>
          <a:off x="2750833" y="5515264"/>
          <a:ext cx="602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209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6117" y="5557820"/>
        <a:ext cx="31640" cy="6328"/>
      </dsp:txXfrm>
    </dsp:sp>
    <dsp:sp modelId="{3B1B5655-8526-4C89-9847-62CFC5920BB6}">
      <dsp:nvSpPr>
        <dsp:cNvPr id="0" name=""/>
        <dsp:cNvSpPr/>
      </dsp:nvSpPr>
      <dsp:spPr>
        <a:xfrm>
          <a:off x="1288" y="4735581"/>
          <a:ext cx="2751344" cy="16508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18" tIns="141515" rIns="134818" bIns="14151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Provedba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HKO-a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na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razini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visokog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obrazovanja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iz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Europskog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socijalnog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fonda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(ESF),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Operativni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program „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Učinkoviti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ljudski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potencijali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” 2014.-2020. 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8" y="4735581"/>
        <a:ext cx="2751344" cy="1650806"/>
      </dsp:txXfrm>
    </dsp:sp>
    <dsp:sp modelId="{B2D67107-8092-471F-B283-9AA6268F91D1}">
      <dsp:nvSpPr>
        <dsp:cNvPr id="0" name=""/>
        <dsp:cNvSpPr/>
      </dsp:nvSpPr>
      <dsp:spPr>
        <a:xfrm>
          <a:off x="3385442" y="4735581"/>
          <a:ext cx="2751344" cy="1650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18" tIns="141515" rIns="134818" bIns="14151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>
              <a:latin typeface="Arial" panose="020B0604020202020204" pitchFamily="34" charset="0"/>
              <a:cs typeface="Arial" panose="020B0604020202020204" pitchFamily="34" charset="0"/>
            </a:rPr>
            <a:t>ESF Provedba HKO-a u području grafičkog inženjerstva, multimedije i vizualne komunikacije 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5442" y="4735581"/>
        <a:ext cx="2751344" cy="1650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2DE22-FD42-4B85-8DCD-A499F35B2473}">
      <dsp:nvSpPr>
        <dsp:cNvPr id="0" name=""/>
        <dsp:cNvSpPr/>
      </dsp:nvSpPr>
      <dsp:spPr>
        <a:xfrm>
          <a:off x="0" y="0"/>
          <a:ext cx="8724052" cy="9666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>
              <a:latin typeface="Arial" panose="020B0604020202020204" pitchFamily="34" charset="0"/>
              <a:cs typeface="Arial" panose="020B0604020202020204" pitchFamily="34" charset="0"/>
            </a:rPr>
            <a:t>Standard zanimanja</a:t>
          </a:r>
          <a:endParaRPr lang="en-GB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13" y="28313"/>
        <a:ext cx="7599249" cy="910050"/>
      </dsp:txXfrm>
    </dsp:sp>
    <dsp:sp modelId="{053152DD-CFE1-4B63-8603-30AE305C413E}">
      <dsp:nvSpPr>
        <dsp:cNvPr id="0" name=""/>
        <dsp:cNvSpPr/>
      </dsp:nvSpPr>
      <dsp:spPr>
        <a:xfrm>
          <a:off x="730639" y="1142435"/>
          <a:ext cx="8724052" cy="966676"/>
        </a:xfrm>
        <a:prstGeom prst="roundRect">
          <a:avLst>
            <a:gd name="adj" fmla="val 10000"/>
          </a:avLst>
        </a:prstGeom>
        <a:solidFill>
          <a:schemeClr val="accent2">
            <a:hueOff val="-644023"/>
            <a:satOff val="-31054"/>
            <a:lumOff val="118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>
              <a:latin typeface="Arial" panose="020B0604020202020204" pitchFamily="34" charset="0"/>
              <a:cs typeface="Arial" panose="020B0604020202020204" pitchFamily="34" charset="0"/>
            </a:rPr>
            <a:t>Standard kvalifikacije</a:t>
          </a:r>
          <a:endParaRPr lang="en-GB" sz="3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8952" y="1170748"/>
        <a:ext cx="7308447" cy="910050"/>
      </dsp:txXfrm>
    </dsp:sp>
    <dsp:sp modelId="{8E288FD7-BB7C-4FA6-A668-E4469D965725}">
      <dsp:nvSpPr>
        <dsp:cNvPr id="0" name=""/>
        <dsp:cNvSpPr/>
      </dsp:nvSpPr>
      <dsp:spPr>
        <a:xfrm>
          <a:off x="1450373" y="2284870"/>
          <a:ext cx="8724052" cy="966676"/>
        </a:xfrm>
        <a:prstGeom prst="roundRect">
          <a:avLst>
            <a:gd name="adj" fmla="val 10000"/>
          </a:avLst>
        </a:prstGeom>
        <a:solidFill>
          <a:schemeClr val="accent2">
            <a:hueOff val="-1288046"/>
            <a:satOff val="-62108"/>
            <a:lumOff val="237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>
              <a:latin typeface="Arial" panose="020B0604020202020204" pitchFamily="34" charset="0"/>
              <a:cs typeface="Arial" panose="020B0604020202020204" pitchFamily="34" charset="0"/>
            </a:rPr>
            <a:t>Kurikulum; nastavni plan i program</a:t>
          </a:r>
          <a:endParaRPr lang="en-GB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8686" y="2313183"/>
        <a:ext cx="7319353" cy="910050"/>
      </dsp:txXfrm>
    </dsp:sp>
    <dsp:sp modelId="{EF44008F-D0D7-4F6D-A0D2-3C2EB6834B32}">
      <dsp:nvSpPr>
        <dsp:cNvPr id="0" name=""/>
        <dsp:cNvSpPr/>
      </dsp:nvSpPr>
      <dsp:spPr>
        <a:xfrm>
          <a:off x="2181013" y="3427305"/>
          <a:ext cx="8724052" cy="966676"/>
        </a:xfrm>
        <a:prstGeom prst="roundRect">
          <a:avLst>
            <a:gd name="adj" fmla="val 10000"/>
          </a:avLst>
        </a:prstGeom>
        <a:solidFill>
          <a:schemeClr val="accent2">
            <a:hueOff val="-1932069"/>
            <a:satOff val="-93162"/>
            <a:lumOff val="356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>
              <a:latin typeface="Arial" panose="020B0604020202020204" pitchFamily="34" charset="0"/>
              <a:cs typeface="Arial" panose="020B0604020202020204" pitchFamily="34" charset="0"/>
            </a:rPr>
            <a:t>Programi usavršavanja i osposobljavanja</a:t>
          </a:r>
          <a:endParaRPr lang="en-GB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9326" y="3455618"/>
        <a:ext cx="7308447" cy="910050"/>
      </dsp:txXfrm>
    </dsp:sp>
    <dsp:sp modelId="{98938662-5F2D-4C49-826E-E6269A4002DC}">
      <dsp:nvSpPr>
        <dsp:cNvPr id="0" name=""/>
        <dsp:cNvSpPr/>
      </dsp:nvSpPr>
      <dsp:spPr>
        <a:xfrm>
          <a:off x="8095713" y="740385"/>
          <a:ext cx="628339" cy="6283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37089" y="740385"/>
        <a:ext cx="345587" cy="472825"/>
      </dsp:txXfrm>
    </dsp:sp>
    <dsp:sp modelId="{1C85BEEE-78CA-4C7A-B461-029564557695}">
      <dsp:nvSpPr>
        <dsp:cNvPr id="0" name=""/>
        <dsp:cNvSpPr/>
      </dsp:nvSpPr>
      <dsp:spPr>
        <a:xfrm>
          <a:off x="8826352" y="1882821"/>
          <a:ext cx="628339" cy="6283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94208"/>
            <a:satOff val="-44148"/>
            <a:lumOff val="334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94208"/>
              <a:satOff val="-44148"/>
              <a:lumOff val="33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67728" y="1882821"/>
        <a:ext cx="345587" cy="472825"/>
      </dsp:txXfrm>
    </dsp:sp>
    <dsp:sp modelId="{B7C8E640-5983-4035-8D7E-2BCF654F3D7E}">
      <dsp:nvSpPr>
        <dsp:cNvPr id="0" name=""/>
        <dsp:cNvSpPr/>
      </dsp:nvSpPr>
      <dsp:spPr>
        <a:xfrm>
          <a:off x="9546087" y="3025256"/>
          <a:ext cx="628339" cy="6283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88416"/>
            <a:satOff val="-88295"/>
            <a:lumOff val="668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88416"/>
              <a:satOff val="-88295"/>
              <a:lumOff val="66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87463" y="3025256"/>
        <a:ext cx="345587" cy="472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C743-9E9C-41E2-B116-BCE88757B36B}" type="datetimeFigureOut">
              <a:rPr lang="hr-HR" smtClean="0"/>
              <a:t>2.7.2021.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DBF-2415-4A52-AC8D-5734A655AD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43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1C21-0523-4F95-826E-9B12210F8486}" type="datetimeFigureOut">
              <a:rPr lang="hr-HR" smtClean="0"/>
              <a:t>2.7.2021.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EF887-2EE9-4511-8BEE-25CD7A2B83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6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8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C0C92-97E4-9540-AC90-F1BBF9189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37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C0C92-97E4-9540-AC90-F1BBF9189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850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3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C0C92-97E4-9540-AC90-F1BBF9189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709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2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0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1457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  <p15:guide id="4" pos="67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4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52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8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3" pos="674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072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27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341" userDrawn="1">
          <p15:clr>
            <a:srgbClr val="FBAE40"/>
          </p15:clr>
        </p15:guide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2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2341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6255" y="1600199"/>
            <a:ext cx="5829301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28663"/>
            <a:ext cx="6476999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788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8311" y="1651001"/>
            <a:ext cx="11029245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178" y="3276599"/>
            <a:ext cx="11006665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57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38">
          <p15:clr>
            <a:srgbClr val="FBAE40"/>
          </p15:clr>
        </p15:guide>
        <p15:guide id="2" pos="5057">
          <p15:clr>
            <a:srgbClr val="FBAE40"/>
          </p15:clr>
        </p15:guide>
        <p15:guide id="3" orient="horz" pos="3475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8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95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5057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8311" y="3090333"/>
            <a:ext cx="11029245" cy="2946400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04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145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pos="505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431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74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3542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123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3459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601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5300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6255" y="1600199"/>
            <a:ext cx="5829301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28663"/>
            <a:ext cx="6476999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359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63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7447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411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243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133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3336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7388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55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15108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45186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77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334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15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95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3" orient="horz" pos="1457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9" r:id="rId3"/>
    <p:sldLayoutId id="2147483685" r:id="rId4"/>
    <p:sldLayoutId id="2147483686" r:id="rId5"/>
    <p:sldLayoutId id="2147483676" r:id="rId6"/>
    <p:sldLayoutId id="2147483677" r:id="rId7"/>
    <p:sldLayoutId id="2147483684" r:id="rId8"/>
    <p:sldLayoutId id="2147483673" r:id="rId9"/>
    <p:sldLayoutId id="2147483683" r:id="rId10"/>
    <p:sldLayoutId id="2147483665" r:id="rId11"/>
    <p:sldLayoutId id="2147483682" r:id="rId12"/>
    <p:sldLayoutId id="2147483671" r:id="rId13"/>
    <p:sldLayoutId id="2147483681" r:id="rId14"/>
    <p:sldLayoutId id="2147483667" r:id="rId15"/>
    <p:sldLayoutId id="2147483674" r:id="rId16"/>
    <p:sldLayoutId id="2147483680" r:id="rId17"/>
    <p:sldLayoutId id="2147483687" r:id="rId18"/>
    <p:sldLayoutId id="2147483688" r:id="rId19"/>
    <p:sldLayoutId id="2147483690" r:id="rId20"/>
    <p:sldLayoutId id="2147483691" r:id="rId21"/>
    <p:sldLayoutId id="214748369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93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39"/>
          <a:stretch/>
        </p:blipFill>
        <p:spPr>
          <a:xfrm>
            <a:off x="0" y="6238959"/>
            <a:ext cx="9886950" cy="6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7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673" y="140847"/>
            <a:ext cx="11005227" cy="2014537"/>
          </a:xfrm>
        </p:spPr>
        <p:txBody>
          <a:bodyPr>
            <a:normAutofit fontScale="90000"/>
          </a:bodyPr>
          <a:lstStyle/>
          <a:p>
            <a:pPr algn="ctr"/>
            <a:r>
              <a:rPr lang="nn-NO" dirty="0">
                <a:latin typeface="+mj-lt"/>
              </a:rPr>
              <a:t>Kako raditi programe temeljem standarda</a:t>
            </a:r>
            <a:r>
              <a:rPr lang="hr-HR" dirty="0">
                <a:latin typeface="+mj-lt"/>
              </a:rPr>
              <a:t> zanimanja i kvalifikacija?</a:t>
            </a:r>
            <a:br>
              <a:rPr lang="hr-HR" dirty="0">
                <a:latin typeface="+mj-lt"/>
              </a:rPr>
            </a:br>
            <a:r>
              <a:rPr lang="hr-HR" dirty="0">
                <a:latin typeface="+mj-lt"/>
              </a:rPr>
              <a:t> </a:t>
            </a:r>
            <a:r>
              <a:rPr lang="hr-HR" sz="3600" dirty="0">
                <a:latin typeface="+mj-lt"/>
              </a:rPr>
              <a:t>p</a:t>
            </a:r>
            <a:r>
              <a:rPr lang="hr-HR" sz="3600" b="1" i="0" dirty="0">
                <a:effectLst/>
                <a:latin typeface="+mj-lt"/>
              </a:rPr>
              <a:t>rimjeri dobre prakse u Algebri</a:t>
            </a:r>
            <a:br>
              <a:rPr lang="en-GB" dirty="0"/>
            </a:br>
            <a:br>
              <a:rPr lang="en-GB" dirty="0"/>
            </a:br>
            <a:endParaRPr lang="en-GB" noProof="0" dirty="0">
              <a:solidFill>
                <a:srgbClr val="C30E6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DA79BE-F852-4F53-9594-ED87575841A9}"/>
              </a:ext>
            </a:extLst>
          </p:cNvPr>
          <p:cNvSpPr txBox="1">
            <a:spLocks/>
          </p:cNvSpPr>
          <p:nvPr/>
        </p:nvSpPr>
        <p:spPr>
          <a:xfrm>
            <a:off x="1837678" y="3195961"/>
            <a:ext cx="10221157" cy="4572000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r-HR" sz="2800" dirty="0">
                <a:latin typeface="+mj-lt"/>
              </a:rPr>
              <a:t>Silvio Papić, </a:t>
            </a:r>
            <a:r>
              <a:rPr lang="hr-HR" sz="2300" dirty="0">
                <a:latin typeface="+mj-lt"/>
              </a:rPr>
              <a:t>Voditelj studija Sistemskog inženjerstva</a:t>
            </a:r>
          </a:p>
          <a:p>
            <a:pPr algn="ctr"/>
            <a:r>
              <a:rPr lang="hr-HR" sz="2800" dirty="0">
                <a:latin typeface="+mj-lt"/>
              </a:rPr>
              <a:t>Jasenka Begić, </a:t>
            </a:r>
            <a:r>
              <a:rPr lang="hr-HR" sz="2300" dirty="0">
                <a:latin typeface="+mj-lt"/>
              </a:rPr>
              <a:t>Konzultant u području razvoja sustava obrazovanja</a:t>
            </a:r>
          </a:p>
          <a:p>
            <a:pPr algn="ctr"/>
            <a:endParaRPr lang="hr-HR" sz="2800" dirty="0">
              <a:latin typeface="+mj-lt"/>
            </a:endParaRPr>
          </a:p>
          <a:p>
            <a:pPr algn="ctr"/>
            <a:r>
              <a:rPr lang="hr-HR" sz="2500" dirty="0">
                <a:latin typeface="+mj-lt"/>
              </a:rPr>
              <a:t>05. srpnja 2021.</a:t>
            </a:r>
          </a:p>
          <a:p>
            <a:pPr algn="ctr"/>
            <a:endParaRPr lang="hr-HR" sz="3000" dirty="0">
              <a:latin typeface="+mj-lt"/>
            </a:endParaRPr>
          </a:p>
          <a:p>
            <a:pPr algn="ctr"/>
            <a:endParaRPr lang="hr-HR" sz="3000" dirty="0">
              <a:latin typeface="+mj-lt"/>
            </a:endParaRPr>
          </a:p>
          <a:p>
            <a:pPr algn="ctr"/>
            <a:r>
              <a:rPr lang="hr-HR" sz="3100" dirty="0">
                <a:latin typeface="+mj-lt"/>
              </a:rPr>
              <a:t>Projekt „Bolje akademske kvalifikacije uz osiguravanje kvalitete“ (BAQUAL)</a:t>
            </a:r>
          </a:p>
        </p:txBody>
      </p:sp>
    </p:spTree>
    <p:extLst>
      <p:ext uri="{BB962C8B-B14F-4D97-AF65-F5344CB8AC3E}">
        <p14:creationId xmlns:p14="http://schemas.microsoft.com/office/powerpoint/2010/main" val="1205774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hr-HR" sz="7400">
                <a:solidFill>
                  <a:schemeClr val="bg1"/>
                </a:solidFill>
              </a:rPr>
              <a:t>Ključni pojmovi</a:t>
            </a:r>
            <a:endParaRPr lang="en-US" sz="740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92C92178-E0BC-409D-91C8-136D25DF0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851" y="641985"/>
            <a:ext cx="5791200" cy="6216015"/>
          </a:xfrm>
        </p:spPr>
        <p:txBody>
          <a:bodyPr anchor="ctr">
            <a:normAutofit lnSpcReduction="10000"/>
          </a:bodyPr>
          <a:lstStyle/>
          <a:p>
            <a:pPr lvl="1"/>
            <a:r>
              <a:rPr lang="hr-HR" sz="2500" b="1" dirty="0">
                <a:solidFill>
                  <a:schemeClr val="bg1"/>
                </a:solidFill>
              </a:rPr>
              <a:t>Kvalifikacijski okvir </a:t>
            </a:r>
            <a:r>
              <a:rPr lang="hr-HR" sz="2500" dirty="0">
                <a:solidFill>
                  <a:schemeClr val="bg1"/>
                </a:solidFill>
              </a:rPr>
              <a:t>– instrument uređenja sustava kvalifikacija.</a:t>
            </a:r>
            <a:br>
              <a:rPr lang="hr-HR" sz="2500" dirty="0">
                <a:solidFill>
                  <a:schemeClr val="bg1"/>
                </a:solidFill>
              </a:rPr>
            </a:br>
            <a:endParaRPr lang="hr-HR" sz="2500" dirty="0">
              <a:solidFill>
                <a:schemeClr val="bg1"/>
              </a:solidFill>
            </a:endParaRPr>
          </a:p>
          <a:p>
            <a:pPr lvl="1"/>
            <a:r>
              <a:rPr lang="hr-HR" sz="2500" b="1" dirty="0">
                <a:solidFill>
                  <a:schemeClr val="bg1"/>
                </a:solidFill>
              </a:rPr>
              <a:t>Standard zanimanja</a:t>
            </a:r>
            <a:r>
              <a:rPr lang="hr-HR" sz="2500" dirty="0">
                <a:solidFill>
                  <a:schemeClr val="bg1"/>
                </a:solidFill>
              </a:rPr>
              <a:t> – mehanizam koji služi kao podloga za izradu standarda kvalifikacije.</a:t>
            </a:r>
          </a:p>
          <a:p>
            <a:pPr lvl="1"/>
            <a:endParaRPr lang="hr-HR" sz="2500" dirty="0">
              <a:solidFill>
                <a:schemeClr val="bg1"/>
              </a:solidFill>
            </a:endParaRPr>
          </a:p>
          <a:p>
            <a:pPr lvl="1"/>
            <a:r>
              <a:rPr lang="hr-HR" sz="2500" b="1" dirty="0">
                <a:solidFill>
                  <a:schemeClr val="bg1"/>
                </a:solidFill>
              </a:rPr>
              <a:t>Kompetencije</a:t>
            </a:r>
            <a:r>
              <a:rPr lang="hr-HR" sz="2500" dirty="0">
                <a:solidFill>
                  <a:schemeClr val="bg1"/>
                </a:solidFill>
              </a:rPr>
              <a:t> – ključni koncept za razumijevanje kvalifikacijskog okvira; </a:t>
            </a:r>
            <a:r>
              <a:rPr lang="hr-HR" sz="2500" b="1" dirty="0">
                <a:solidFill>
                  <a:schemeClr val="bg1"/>
                </a:solidFill>
              </a:rPr>
              <a:t>što osoba zna uspješno raditi </a:t>
            </a:r>
            <a:r>
              <a:rPr lang="hr-HR" sz="2500" dirty="0">
                <a:solidFill>
                  <a:schemeClr val="bg1"/>
                </a:solidFill>
              </a:rPr>
              <a:t>na temelju svojih znanja, vještina i drugih sposobnosti.</a:t>
            </a:r>
            <a:br>
              <a:rPr lang="hr-HR" sz="2500" dirty="0">
                <a:solidFill>
                  <a:schemeClr val="bg1"/>
                </a:solidFill>
              </a:rPr>
            </a:br>
            <a:endParaRPr lang="hr-HR" sz="2500" dirty="0">
              <a:solidFill>
                <a:schemeClr val="bg1"/>
              </a:solidFill>
            </a:endParaRPr>
          </a:p>
          <a:p>
            <a:pPr lvl="1"/>
            <a:r>
              <a:rPr lang="hr-HR" sz="2500" b="1" dirty="0">
                <a:solidFill>
                  <a:schemeClr val="bg1"/>
                </a:solidFill>
              </a:rPr>
              <a:t>Standard kvalifikacije </a:t>
            </a:r>
            <a:r>
              <a:rPr lang="hr-HR" sz="2500" dirty="0">
                <a:solidFill>
                  <a:schemeClr val="bg1"/>
                </a:solidFill>
              </a:rPr>
              <a:t>–</a:t>
            </a:r>
            <a:r>
              <a:rPr lang="hr-HR" sz="2500" b="1" dirty="0">
                <a:solidFill>
                  <a:schemeClr val="bg1"/>
                </a:solidFill>
              </a:rPr>
              <a:t> </a:t>
            </a:r>
            <a:r>
              <a:rPr lang="hr-HR" sz="2500" dirty="0">
                <a:solidFill>
                  <a:schemeClr val="bg1"/>
                </a:solidFill>
              </a:rPr>
              <a:t>potvrda da je osoba stekla minimalni standard onoga </a:t>
            </a:r>
            <a:r>
              <a:rPr lang="hr-HR" sz="2500" b="1" dirty="0">
                <a:solidFill>
                  <a:schemeClr val="bg1"/>
                </a:solidFill>
              </a:rPr>
              <a:t>„što mora znati i može raditi”, </a:t>
            </a:r>
            <a:r>
              <a:rPr lang="hr-HR" sz="2500" dirty="0">
                <a:solidFill>
                  <a:schemeClr val="bg1"/>
                </a:solidFill>
              </a:rPr>
              <a:t>izraženo u ishodima učenja. </a:t>
            </a:r>
          </a:p>
          <a:p>
            <a:pPr lvl="1"/>
            <a:endParaRPr lang="hr-HR" sz="1700" dirty="0">
              <a:solidFill>
                <a:schemeClr val="bg1"/>
              </a:solidFill>
            </a:endParaRPr>
          </a:p>
          <a:p>
            <a:pPr lvl="1"/>
            <a:endParaRPr lang="hr-HR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9AFC7-D210-475A-83B3-0A79BD25B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Standardizacija 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2159B4-4E46-4E7B-89B0-87199A7FB1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907194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513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hr-HR" altLang="sr-Latn-R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to izgleda u praksi?</a:t>
            </a:r>
            <a:endParaRPr lang="en-GB" alt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6096000" y="820880"/>
            <a:ext cx="5885793" cy="5748086"/>
          </a:xfrm>
        </p:spPr>
        <p:txBody>
          <a:bodyPr anchor="t">
            <a:normAutofit/>
          </a:bodyPr>
          <a:lstStyle/>
          <a:p>
            <a:r>
              <a:rPr lang="hr-HR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zanimanja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sadrži skupove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kompetencija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ključne za bavljenje određenom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profesijom.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kvalifikacije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sadrži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ključne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skupove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ishoda učenja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koje mora sadržavati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svaki nastavni/studijski program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koji vodi do te kvalifikacije.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r-HR" sz="2400" b="1" u="sng" dirty="0">
                <a:solidFill>
                  <a:schemeClr val="accent4"/>
                </a:solidFill>
              </a:rPr>
              <a:t>Skupovi kompetencija</a:t>
            </a:r>
            <a:r>
              <a:rPr lang="hr-HR" sz="2400" b="1" dirty="0">
                <a:solidFill>
                  <a:schemeClr val="accent4"/>
                </a:solidFill>
              </a:rPr>
              <a:t>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2400" b="1" u="sng" dirty="0">
                <a:solidFill>
                  <a:schemeClr val="accent4"/>
                </a:solidFill>
              </a:rPr>
              <a:t>skupovi ishoda učenja</a:t>
            </a:r>
            <a:r>
              <a:rPr lang="hr-HR" sz="2400" b="1" dirty="0">
                <a:solidFill>
                  <a:schemeClr val="accent4"/>
                </a:solidFill>
              </a:rPr>
              <a:t>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točke dodira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FD308C-65E9-422B-91D0-3F684C672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57" t="19770" r="38987" b="13768"/>
          <a:stretch/>
        </p:blipFill>
        <p:spPr>
          <a:xfrm>
            <a:off x="114957" y="0"/>
            <a:ext cx="5499678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1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3806637" y="16857"/>
            <a:ext cx="7259707" cy="1325563"/>
          </a:xfrm>
        </p:spPr>
        <p:txBody>
          <a:bodyPr/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Standardizacija</a:t>
            </a: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1280635" y="4398797"/>
            <a:ext cx="10515600" cy="2195512"/>
          </a:xfrm>
        </p:spPr>
        <p:txBody>
          <a:bodyPr/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Standardizacijom kvalifikacija omogućuje se jednoznačno i jednostavno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reguliranje zahtjeva profesije prema obrazovnome sustavu.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Primjenom HKO-a uspostavlja se poveznica između zahtjeva profesija i obrazovnih programa!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461" y="1239248"/>
            <a:ext cx="8621078" cy="2645887"/>
          </a:xfrm>
          <a:prstGeom prst="rect">
            <a:avLst/>
          </a:prstGeom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952593" y="3539303"/>
            <a:ext cx="838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400" dirty="0">
                <a:solidFill>
                  <a:srgbClr val="000000"/>
                </a:solidFill>
              </a:rPr>
              <a:t>Izvor: MRMS (2014), Smjernice za izradu standarda zanimanja</a:t>
            </a:r>
            <a:endParaRPr lang="hr-HR" altLang="sr-Latn-RS" sz="1400" dirty="0"/>
          </a:p>
        </p:txBody>
      </p:sp>
      <p:sp>
        <p:nvSpPr>
          <p:cNvPr id="3" name="Oval 2"/>
          <p:cNvSpPr/>
          <p:nvPr/>
        </p:nvSpPr>
        <p:spPr>
          <a:xfrm>
            <a:off x="5435192" y="1361447"/>
            <a:ext cx="1103243" cy="25046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bsvetec\Desktop\HKO logo_hr_v1.jpg">
            <a:extLst>
              <a:ext uri="{FF2B5EF4-FFF2-40B4-BE49-F238E27FC236}">
                <a16:creationId xmlns:a16="http://schemas.microsoft.com/office/drawing/2014/main" id="{8C6CDB3E-0DEB-4E5A-B157-154F32C7D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385" y="93481"/>
            <a:ext cx="1638324" cy="63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8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97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414" y="1270007"/>
            <a:ext cx="5845097" cy="43179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 kern="1200" dirty="0" err="1">
                <a:ea typeface="+mj-ea"/>
              </a:rPr>
              <a:t>Kako</a:t>
            </a:r>
            <a:r>
              <a:rPr lang="en-US" sz="7200" kern="1200" dirty="0">
                <a:ea typeface="+mj-ea"/>
              </a:rPr>
              <a:t> to </a:t>
            </a:r>
            <a:r>
              <a:rPr lang="en-US" sz="7200" kern="1200" dirty="0" err="1">
                <a:ea typeface="+mj-ea"/>
              </a:rPr>
              <a:t>radimo</a:t>
            </a:r>
            <a:r>
              <a:rPr lang="hr-HR" sz="7200" kern="1200" dirty="0">
                <a:ea typeface="+mj-ea"/>
              </a:rPr>
              <a:t> u Algebri</a:t>
            </a:r>
            <a:r>
              <a:rPr lang="en-US" sz="7200" kern="1200" noProof="0" dirty="0">
                <a:ea typeface="+mj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4763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E1CA04-DC6C-4458-9298-38533CA88BF0}"/>
              </a:ext>
            </a:extLst>
          </p:cNvPr>
          <p:cNvSpPr txBox="1"/>
          <p:nvPr/>
        </p:nvSpPr>
        <p:spPr>
          <a:xfrm>
            <a:off x="687486" y="3254487"/>
            <a:ext cx="3582072" cy="2793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sz="3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Ciljevi&amp;Vrijeme</a:t>
            </a:r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EBE75-C8E1-4C25-B7A7-4DAE518C7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4" t="24952" r="62912" b="12287"/>
          <a:stretch/>
        </p:blipFill>
        <p:spPr>
          <a:xfrm>
            <a:off x="5461838" y="308709"/>
            <a:ext cx="6270479" cy="64082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49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19C28-528D-4F9B-B919-4EF9DB24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79" y="2134417"/>
            <a:ext cx="330813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Unaprijed</a:t>
            </a:r>
            <a:r>
              <a:rPr lang="en-US" sz="54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54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definiran</a:t>
            </a:r>
            <a:r>
              <a:rPr lang="en-US" sz="54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B5C956-AB7F-421B-A450-6C569B412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27" t="20139" r="34017" b="8750"/>
          <a:stretch/>
        </p:blipFill>
        <p:spPr>
          <a:xfrm>
            <a:off x="5799010" y="525724"/>
            <a:ext cx="5300250" cy="616069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79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EE18A-E392-4B02-AC8C-BED20ABC6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869" y="167877"/>
            <a:ext cx="9484225" cy="1461778"/>
          </a:xfrm>
        </p:spPr>
        <p:txBody>
          <a:bodyPr>
            <a:normAutofit/>
          </a:bodyPr>
          <a:lstStyle/>
          <a:p>
            <a:r>
              <a:rPr lang="hr-HR" sz="4000" dirty="0"/>
              <a:t>Umjesto zaključka: Savjeti i preporuke</a:t>
            </a:r>
            <a:endParaRPr lang="en-GB" sz="4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8790767-76E1-43F9-B364-145D5C035E80}"/>
              </a:ext>
            </a:extLst>
          </p:cNvPr>
          <p:cNvSpPr txBox="1"/>
          <p:nvPr/>
        </p:nvSpPr>
        <p:spPr>
          <a:xfrm>
            <a:off x="3826277" y="1629655"/>
            <a:ext cx="70755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Sve ovisi o vrsti zadatka, ali…. </a:t>
            </a:r>
            <a:b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Fleksibilnost unutar forme. </a:t>
            </a:r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lvl="0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Poštivanje pravila metodologije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Unaprijed definirane uloge i terminski planovi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Uvažavanje različitih mišljenja</a:t>
            </a:r>
          </a:p>
          <a:p>
            <a:pPr lvl="1"/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A kada je riječ o ESF projektima: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Minimalna odstupanja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od dogovora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Samostalno </a:t>
            </a:r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pripremiti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završiti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sve korake </a:t>
            </a:r>
            <a:b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do kraja aktivnosti / zadataka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Pravovremeno dostaviti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sve dokaznice </a:t>
            </a:r>
            <a:b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PM-u i asistentu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Provjeriti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sive zone interno i eksterno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C3E224-B350-454A-AFA3-7C9A0634E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7" y="6139579"/>
            <a:ext cx="970409" cy="5537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6C7318-193A-4EC8-A806-24264D626555}"/>
              </a:ext>
            </a:extLst>
          </p:cNvPr>
          <p:cNvSpPr txBox="1"/>
          <p:nvPr/>
        </p:nvSpPr>
        <p:spPr>
          <a:xfrm>
            <a:off x="430387" y="6231796"/>
            <a:ext cx="331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/>
              <a:t>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38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74" y="2566827"/>
            <a:ext cx="5091531" cy="3636807"/>
          </a:xfrm>
          <a:prstGeom prst="rect">
            <a:avLst/>
          </a:prstGeom>
        </p:spPr>
      </p:pic>
      <p:pic>
        <p:nvPicPr>
          <p:cNvPr id="7" name="Slika 1">
            <a:extLst>
              <a:ext uri="{FF2B5EF4-FFF2-40B4-BE49-F238E27FC236}">
                <a16:creationId xmlns:a16="http://schemas.microsoft.com/office/drawing/2014/main" id="{60204965-D906-446C-A058-51D6AA1D8A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0" b="32908"/>
          <a:stretch/>
        </p:blipFill>
        <p:spPr>
          <a:xfrm>
            <a:off x="2384818" y="323061"/>
            <a:ext cx="8283183" cy="2035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59" y="2566826"/>
            <a:ext cx="5091529" cy="3636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41" y="97085"/>
            <a:ext cx="970409" cy="5537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220" y="18918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47254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F87C90-22CC-4E22-922F-B907322D1593}"/>
              </a:ext>
            </a:extLst>
          </p:cNvPr>
          <p:cNvSpPr txBox="1"/>
          <p:nvPr/>
        </p:nvSpPr>
        <p:spPr>
          <a:xfrm>
            <a:off x="2084032" y="734629"/>
            <a:ext cx="849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chemeClr val="bg1"/>
                </a:solidFill>
                <a:latin typeface="+mj-lt"/>
              </a:rPr>
              <a:t>Hvala na pozornosti! Ima li pitanja?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612E9-FA34-47B3-B012-7047A5187EF8}"/>
              </a:ext>
            </a:extLst>
          </p:cNvPr>
          <p:cNvSpPr txBox="1"/>
          <p:nvPr/>
        </p:nvSpPr>
        <p:spPr>
          <a:xfrm>
            <a:off x="2779080" y="5242676"/>
            <a:ext cx="663383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000" b="1" dirty="0">
                <a:solidFill>
                  <a:schemeClr val="bg1"/>
                </a:solidFill>
                <a:latin typeface="+mj-lt"/>
              </a:rPr>
              <a:t>Ostanimo u kontaktu! </a:t>
            </a:r>
            <a:br>
              <a:rPr lang="hr-HR" sz="3000" dirty="0">
                <a:solidFill>
                  <a:schemeClr val="bg1"/>
                </a:solidFill>
                <a:latin typeface="+mj-lt"/>
              </a:rPr>
            </a:br>
            <a:r>
              <a:rPr lang="pl-PL" sz="2800" dirty="0">
                <a:solidFill>
                  <a:schemeClr val="bg1"/>
                </a:solidFill>
                <a:latin typeface="+mj-lt"/>
              </a:rPr>
              <a:t>silvio.papic@racunarstvo.hr</a:t>
            </a:r>
            <a:br>
              <a:rPr lang="hr-HR" sz="2800" dirty="0">
                <a:solidFill>
                  <a:schemeClr val="bg1"/>
                </a:solidFill>
                <a:latin typeface="+mj-lt"/>
              </a:rPr>
            </a:br>
            <a:r>
              <a:rPr lang="hr-HR" sz="2800" dirty="0">
                <a:solidFill>
                  <a:schemeClr val="bg1"/>
                </a:solidFill>
                <a:latin typeface="+mj-lt"/>
              </a:rPr>
              <a:t>jasenka.begic@algebra.hr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651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5023" y="554977"/>
            <a:ext cx="11048293" cy="3152774"/>
          </a:xfrm>
        </p:spPr>
        <p:txBody>
          <a:bodyPr/>
          <a:lstStyle/>
          <a:p>
            <a:r>
              <a:rPr lang="hr-HR" noProof="0" dirty="0">
                <a:solidFill>
                  <a:schemeClr val="bg1"/>
                </a:solidFill>
              </a:rPr>
              <a:t>Sadržaj</a:t>
            </a:r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1434246" y="2154903"/>
            <a:ext cx="7422260" cy="4351338"/>
          </a:xfrm>
        </p:spPr>
        <p:txBody>
          <a:bodyPr>
            <a:normAutofit/>
          </a:bodyPr>
          <a:lstStyle/>
          <a:p>
            <a:pPr lvl="1"/>
            <a:r>
              <a:rPr lang="hr-HR" sz="3200" dirty="0">
                <a:solidFill>
                  <a:schemeClr val="bg1"/>
                </a:solidFill>
              </a:rPr>
              <a:t>O nama</a:t>
            </a:r>
            <a:endParaRPr lang="en-GB" sz="2000" dirty="0">
              <a:solidFill>
                <a:schemeClr val="bg1"/>
              </a:solidFill>
            </a:endParaRPr>
          </a:p>
          <a:p>
            <a:pPr lvl="1"/>
            <a:r>
              <a:rPr lang="hr-HR" sz="3200" dirty="0">
                <a:solidFill>
                  <a:schemeClr val="bg1"/>
                </a:solidFill>
              </a:rPr>
              <a:t>Razvoj studijskih programa; </a:t>
            </a:r>
            <a:br>
              <a:rPr lang="hr-HR" sz="3200" dirty="0">
                <a:solidFill>
                  <a:schemeClr val="bg1"/>
                </a:solidFill>
              </a:rPr>
            </a:br>
            <a:r>
              <a:rPr lang="hr-HR" sz="3200" dirty="0">
                <a:solidFill>
                  <a:schemeClr val="bg1"/>
                </a:solidFill>
              </a:rPr>
              <a:t>što, kako i zašto </a:t>
            </a:r>
          </a:p>
          <a:p>
            <a:pPr lvl="1"/>
            <a:r>
              <a:rPr lang="hr-HR" sz="3200" dirty="0">
                <a:solidFill>
                  <a:schemeClr val="bg1"/>
                </a:solidFill>
              </a:rPr>
              <a:t>Uloga europskih projekata u području HKO-a</a:t>
            </a:r>
            <a:endParaRPr lang="en-GB" sz="2800" dirty="0">
              <a:solidFill>
                <a:schemeClr val="bg1"/>
              </a:solidFill>
            </a:endParaRPr>
          </a:p>
          <a:p>
            <a:pPr lvl="1"/>
            <a:r>
              <a:rPr lang="hr-HR" sz="3200" dirty="0">
                <a:solidFill>
                  <a:schemeClr val="bg1"/>
                </a:solidFill>
              </a:rPr>
              <a:t>Zaključak</a:t>
            </a:r>
            <a:endParaRPr lang="en-GB" sz="2800" dirty="0">
              <a:solidFill>
                <a:schemeClr val="bg1"/>
              </a:solidFill>
            </a:endParaRPr>
          </a:p>
          <a:p>
            <a:pPr marL="502920" lvl="1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22" y="0"/>
            <a:ext cx="4110978" cy="3611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6" y="2075890"/>
            <a:ext cx="970409" cy="5537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646" y="215490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6" y="2854591"/>
            <a:ext cx="970409" cy="5537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1646" y="290592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0" y="3624867"/>
            <a:ext cx="970409" cy="55376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1646" y="368890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8" y="4426696"/>
            <a:ext cx="970409" cy="5537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3409" y="4518797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9186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7BE4196-4508-483F-8573-D1B0CBB5930C}"/>
              </a:ext>
            </a:extLst>
          </p:cNvPr>
          <p:cNvGrpSpPr/>
          <p:nvPr/>
        </p:nvGrpSpPr>
        <p:grpSpPr>
          <a:xfrm>
            <a:off x="8423848" y="316612"/>
            <a:ext cx="2733510" cy="1323439"/>
            <a:chOff x="4973747" y="368510"/>
            <a:chExt cx="2733510" cy="13234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B2779B-248E-42D5-8FBF-84316C8F9639}"/>
                </a:ext>
              </a:extLst>
            </p:cNvPr>
            <p:cNvSpPr txBox="1"/>
            <p:nvPr/>
          </p:nvSpPr>
          <p:spPr>
            <a:xfrm>
              <a:off x="4973747" y="368510"/>
              <a:ext cx="86914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8000" dirty="0">
                  <a:solidFill>
                    <a:srgbClr val="F78835"/>
                  </a:solidFill>
                  <a:latin typeface="Arial Black" panose="020B0A04020102020204" pitchFamily="34" charset="0"/>
                </a:rPr>
                <a:t>6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96F59F-7AA8-478D-80B0-D2305AA856A7}"/>
                </a:ext>
              </a:extLst>
            </p:cNvPr>
            <p:cNvSpPr txBox="1"/>
            <p:nvPr/>
          </p:nvSpPr>
          <p:spPr>
            <a:xfrm>
              <a:off x="5842896" y="528809"/>
              <a:ext cx="18643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chemeClr val="bg1"/>
                  </a:solidFill>
                </a:rPr>
                <a:t>Preddiplomskih stručnih studija/</a:t>
              </a:r>
            </a:p>
            <a:p>
              <a:r>
                <a:rPr lang="hr-HR" dirty="0">
                  <a:solidFill>
                    <a:schemeClr val="bg1"/>
                  </a:solidFill>
                </a:rPr>
                <a:t>specijalizacija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45FD543-5A73-489D-9BCB-A108FC8FCC49}"/>
              </a:ext>
            </a:extLst>
          </p:cNvPr>
          <p:cNvGrpSpPr/>
          <p:nvPr/>
        </p:nvGrpSpPr>
        <p:grpSpPr>
          <a:xfrm>
            <a:off x="2709770" y="1560623"/>
            <a:ext cx="2525702" cy="1360628"/>
            <a:chOff x="5842896" y="2694266"/>
            <a:chExt cx="2525702" cy="13606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D02ECD-E50D-4BEC-9EF4-4B4A080BF846}"/>
                </a:ext>
              </a:extLst>
            </p:cNvPr>
            <p:cNvSpPr txBox="1"/>
            <p:nvPr/>
          </p:nvSpPr>
          <p:spPr>
            <a:xfrm>
              <a:off x="5842896" y="2694266"/>
              <a:ext cx="86914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8000" dirty="0">
                  <a:solidFill>
                    <a:srgbClr val="DF7425"/>
                  </a:solidFill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11652F-9FBD-4797-9816-30A27501AE88}"/>
                </a:ext>
              </a:extLst>
            </p:cNvPr>
            <p:cNvSpPr txBox="1"/>
            <p:nvPr/>
          </p:nvSpPr>
          <p:spPr>
            <a:xfrm>
              <a:off x="6712045" y="2854565"/>
              <a:ext cx="16565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chemeClr val="bg1"/>
                  </a:solidFill>
                </a:rPr>
                <a:t>Diplomskih stručnih studija/</a:t>
              </a:r>
              <a:br>
                <a:rPr lang="hr-HR" dirty="0">
                  <a:solidFill>
                    <a:schemeClr val="bg1"/>
                  </a:solidFill>
                </a:rPr>
              </a:br>
              <a:r>
                <a:rPr lang="hr-HR" dirty="0">
                  <a:solidFill>
                    <a:schemeClr val="bg1"/>
                  </a:solidFill>
                </a:rPr>
                <a:t>specijalizacija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C4ABBE-03C0-4C8E-A6D7-EF33B9BE342A}"/>
              </a:ext>
            </a:extLst>
          </p:cNvPr>
          <p:cNvGrpSpPr/>
          <p:nvPr/>
        </p:nvGrpSpPr>
        <p:grpSpPr>
          <a:xfrm>
            <a:off x="7346616" y="2774669"/>
            <a:ext cx="4428735" cy="1323439"/>
            <a:chOff x="5189234" y="4637868"/>
            <a:chExt cx="4428735" cy="132343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64CF15-4844-4A48-BA95-38950F15DC54}"/>
                </a:ext>
              </a:extLst>
            </p:cNvPr>
            <p:cNvSpPr txBox="1"/>
            <p:nvPr/>
          </p:nvSpPr>
          <p:spPr>
            <a:xfrm>
              <a:off x="5189234" y="4637868"/>
              <a:ext cx="223811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8000" dirty="0">
                  <a:solidFill>
                    <a:srgbClr val="F78835"/>
                  </a:solidFill>
                  <a:latin typeface="Arial Black" panose="020B0A04020102020204" pitchFamily="34" charset="0"/>
                </a:rPr>
                <a:t>100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871171-16A6-4711-969C-36BBE9BBF463}"/>
                </a:ext>
              </a:extLst>
            </p:cNvPr>
            <p:cNvSpPr txBox="1"/>
            <p:nvPr/>
          </p:nvSpPr>
          <p:spPr>
            <a:xfrm>
              <a:off x="7317339" y="4798167"/>
              <a:ext cx="2300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>
                  <a:solidFill>
                    <a:schemeClr val="bg1"/>
                  </a:solidFill>
                </a:rPr>
                <a:t>Potpuno opremljenih</a:t>
              </a:r>
            </a:p>
            <a:p>
              <a:r>
                <a:rPr lang="hr-HR" dirty="0">
                  <a:solidFill>
                    <a:schemeClr val="bg1"/>
                  </a:solidFill>
                </a:rPr>
                <a:t>IT učionica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B1C4D6-DF8C-4166-83DD-DFE3F203F241}"/>
              </a:ext>
            </a:extLst>
          </p:cNvPr>
          <p:cNvGrpSpPr/>
          <p:nvPr/>
        </p:nvGrpSpPr>
        <p:grpSpPr>
          <a:xfrm>
            <a:off x="2430541" y="2946949"/>
            <a:ext cx="4742046" cy="1323439"/>
            <a:chOff x="7533105" y="789257"/>
            <a:chExt cx="4742046" cy="132343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59B3B5-60D4-4089-8C67-40FA87F6A71C}"/>
                </a:ext>
              </a:extLst>
            </p:cNvPr>
            <p:cNvSpPr txBox="1"/>
            <p:nvPr/>
          </p:nvSpPr>
          <p:spPr>
            <a:xfrm>
              <a:off x="7533105" y="789257"/>
              <a:ext cx="291618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8000" dirty="0">
                  <a:solidFill>
                    <a:srgbClr val="C11C67"/>
                  </a:solidFill>
                  <a:latin typeface="Arial Black" panose="020B0A04020102020204" pitchFamily="34" charset="0"/>
                </a:rPr>
                <a:t>500+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6EFFD5-4A0A-49B2-A35F-2C3237E6CECD}"/>
                </a:ext>
              </a:extLst>
            </p:cNvPr>
            <p:cNvSpPr txBox="1"/>
            <p:nvPr/>
          </p:nvSpPr>
          <p:spPr>
            <a:xfrm>
              <a:off x="10404730" y="1072343"/>
              <a:ext cx="18704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chemeClr val="bg1"/>
                  </a:solidFill>
                </a:rPr>
                <a:t>Suradnici/</a:t>
              </a:r>
              <a:br>
                <a:rPr lang="hr-HR" dirty="0">
                  <a:solidFill>
                    <a:schemeClr val="bg1"/>
                  </a:solidFill>
                </a:rPr>
              </a:br>
              <a:r>
                <a:rPr lang="hr-HR" dirty="0">
                  <a:solidFill>
                    <a:schemeClr val="bg1"/>
                  </a:solidFill>
                </a:rPr>
                <a:t>Zaposlenici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994138-3EE1-4188-85CF-FE78F1D030B6}"/>
              </a:ext>
            </a:extLst>
          </p:cNvPr>
          <p:cNvGrpSpPr/>
          <p:nvPr/>
        </p:nvGrpSpPr>
        <p:grpSpPr>
          <a:xfrm>
            <a:off x="5293182" y="1603481"/>
            <a:ext cx="6446498" cy="1323439"/>
            <a:chOff x="233525" y="3288805"/>
            <a:chExt cx="6446498" cy="13234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081DB7-1D51-4D4B-B3D5-5B7B9A8C1ADD}"/>
                </a:ext>
              </a:extLst>
            </p:cNvPr>
            <p:cNvSpPr txBox="1"/>
            <p:nvPr/>
          </p:nvSpPr>
          <p:spPr>
            <a:xfrm>
              <a:off x="233525" y="3288805"/>
              <a:ext cx="394210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8000" dirty="0">
                  <a:solidFill>
                    <a:srgbClr val="C11C67"/>
                  </a:solidFill>
                  <a:latin typeface="Arial Black" panose="020B0A04020102020204" pitchFamily="34" charset="0"/>
                </a:rPr>
                <a:t>1.000+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974C4B-1F3C-4092-A1C8-BC1EB0999077}"/>
                </a:ext>
              </a:extLst>
            </p:cNvPr>
            <p:cNvSpPr txBox="1"/>
            <p:nvPr/>
          </p:nvSpPr>
          <p:spPr>
            <a:xfrm>
              <a:off x="4097265" y="3564257"/>
              <a:ext cx="2582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>
                  <a:solidFill>
                    <a:schemeClr val="bg1"/>
                  </a:solidFill>
                </a:rPr>
                <a:t>Računala u učionicama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EE5FC8-790D-46BC-A449-F39D821450A5}"/>
              </a:ext>
            </a:extLst>
          </p:cNvPr>
          <p:cNvGrpSpPr/>
          <p:nvPr/>
        </p:nvGrpSpPr>
        <p:grpSpPr>
          <a:xfrm>
            <a:off x="1746811" y="341185"/>
            <a:ext cx="6507956" cy="1323439"/>
            <a:chOff x="155135" y="4647806"/>
            <a:chExt cx="6507956" cy="132343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D7F15D-49C3-4019-A400-B407A74A2CD8}"/>
                </a:ext>
              </a:extLst>
            </p:cNvPr>
            <p:cNvSpPr txBox="1"/>
            <p:nvPr/>
          </p:nvSpPr>
          <p:spPr>
            <a:xfrm>
              <a:off x="4029665" y="4946134"/>
              <a:ext cx="2633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chemeClr val="bg1"/>
                  </a:solidFill>
                </a:rPr>
                <a:t>Studenata u visokom obrazovanju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B1FDCE-0348-4E19-9632-C62B3771560E}"/>
                </a:ext>
              </a:extLst>
            </p:cNvPr>
            <p:cNvSpPr txBox="1"/>
            <p:nvPr/>
          </p:nvSpPr>
          <p:spPr>
            <a:xfrm>
              <a:off x="155135" y="4647806"/>
              <a:ext cx="394210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8000" dirty="0">
                  <a:solidFill>
                    <a:srgbClr val="C11C67"/>
                  </a:solidFill>
                  <a:latin typeface="Arial Black" panose="020B0A04020102020204" pitchFamily="34" charset="0"/>
                </a:rPr>
                <a:t>1.450+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98F218-4992-428B-A428-C9343A0209CE}"/>
              </a:ext>
            </a:extLst>
          </p:cNvPr>
          <p:cNvGrpSpPr/>
          <p:nvPr/>
        </p:nvGrpSpPr>
        <p:grpSpPr>
          <a:xfrm>
            <a:off x="4789507" y="4124058"/>
            <a:ext cx="6602393" cy="1386230"/>
            <a:chOff x="3485242" y="5833474"/>
            <a:chExt cx="6602393" cy="13862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1B5541-A120-44B9-9584-1CCE6ED87166}"/>
                </a:ext>
              </a:extLst>
            </p:cNvPr>
            <p:cNvSpPr txBox="1"/>
            <p:nvPr/>
          </p:nvSpPr>
          <p:spPr>
            <a:xfrm>
              <a:off x="7347845" y="6019375"/>
              <a:ext cx="27397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chemeClr val="bg1"/>
                  </a:solidFill>
                </a:rPr>
                <a:t>Individualnih polaznika po godini u kratkim programima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endParaRPr lang="hr-HR" dirty="0">
                <a:solidFill>
                  <a:schemeClr val="bg1"/>
                </a:solidFill>
              </a:endParaRPr>
            </a:p>
            <a:p>
              <a:r>
                <a:rPr lang="en-GB" dirty="0">
                  <a:solidFill>
                    <a:schemeClr val="bg1"/>
                  </a:solidFill>
                </a:rPr>
                <a:t>(</a:t>
              </a:r>
              <a:r>
                <a:rPr lang="hr-HR" dirty="0">
                  <a:solidFill>
                    <a:schemeClr val="bg1"/>
                  </a:solidFill>
                </a:rPr>
                <a:t>npr. jedan semestar)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endParaRPr lang="hr-HR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D3F2D2-950C-4C84-819D-C553FF863BE2}"/>
                </a:ext>
              </a:extLst>
            </p:cNvPr>
            <p:cNvSpPr txBox="1"/>
            <p:nvPr/>
          </p:nvSpPr>
          <p:spPr>
            <a:xfrm>
              <a:off x="3485242" y="5833474"/>
              <a:ext cx="394851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8000" dirty="0">
                  <a:solidFill>
                    <a:srgbClr val="C11C67"/>
                  </a:solidFill>
                  <a:latin typeface="Arial Black" panose="020B0A04020102020204" pitchFamily="34" charset="0"/>
                </a:rPr>
                <a:t>15.000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804790-7790-4606-AE4A-8B23C97C77EB}"/>
              </a:ext>
            </a:extLst>
          </p:cNvPr>
          <p:cNvGrpSpPr/>
          <p:nvPr/>
        </p:nvGrpSpPr>
        <p:grpSpPr>
          <a:xfrm>
            <a:off x="1978170" y="5427671"/>
            <a:ext cx="7182193" cy="1323439"/>
            <a:chOff x="2934379" y="7281795"/>
            <a:chExt cx="7182193" cy="132343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0CA8F6-08F4-4FA8-BCCB-0992C5172761}"/>
                </a:ext>
              </a:extLst>
            </p:cNvPr>
            <p:cNvSpPr txBox="1"/>
            <p:nvPr/>
          </p:nvSpPr>
          <p:spPr>
            <a:xfrm>
              <a:off x="7193585" y="7598365"/>
              <a:ext cx="29229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chemeClr val="bg1"/>
                  </a:solidFill>
                </a:rPr>
                <a:t>Privatni pružatelj usluge obrazovanja u Hrvatskoj</a:t>
              </a:r>
            </a:p>
            <a:p>
              <a:endParaRPr lang="hr-HR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91E692-EC27-47B6-A495-102F055B300B}"/>
                </a:ext>
              </a:extLst>
            </p:cNvPr>
            <p:cNvSpPr txBox="1"/>
            <p:nvPr/>
          </p:nvSpPr>
          <p:spPr>
            <a:xfrm>
              <a:off x="2934379" y="7281795"/>
              <a:ext cx="437562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8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Najveći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62D25C8-D50B-427B-B974-6A8EF6EC3D47}"/>
              </a:ext>
            </a:extLst>
          </p:cNvPr>
          <p:cNvSpPr txBox="1"/>
          <p:nvPr/>
        </p:nvSpPr>
        <p:spPr>
          <a:xfrm rot="16200000">
            <a:off x="-1415955" y="2920544"/>
            <a:ext cx="4442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err="1">
                <a:solidFill>
                  <a:schemeClr val="bg1"/>
                </a:solidFill>
              </a:rPr>
              <a:t>Algerbra</a:t>
            </a:r>
            <a:r>
              <a:rPr lang="hr-HR" sz="3600" dirty="0">
                <a:solidFill>
                  <a:schemeClr val="bg1"/>
                </a:solidFill>
              </a:rPr>
              <a:t> u brojevima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64CF15-4844-4A48-BA95-38950F15DC54}"/>
              </a:ext>
            </a:extLst>
          </p:cNvPr>
          <p:cNvSpPr txBox="1"/>
          <p:nvPr/>
        </p:nvSpPr>
        <p:spPr>
          <a:xfrm>
            <a:off x="1275408" y="4094596"/>
            <a:ext cx="21691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>
                <a:solidFill>
                  <a:srgbClr val="F78835"/>
                </a:solidFill>
                <a:latin typeface="Arial Black" panose="020B0A04020102020204" pitchFamily="34" charset="0"/>
              </a:rPr>
              <a:t>20</a:t>
            </a:r>
            <a:r>
              <a:rPr lang="hr-HR" sz="4800" dirty="0">
                <a:solidFill>
                  <a:srgbClr val="F78835"/>
                </a:solidFill>
                <a:latin typeface="Arial Black" panose="020B0A04020102020204" pitchFamily="34" charset="0"/>
              </a:rPr>
              <a:t>%</a:t>
            </a:r>
            <a:endParaRPr lang="hr-HR" sz="8000" dirty="0">
              <a:solidFill>
                <a:srgbClr val="F78835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11652F-9FBD-4797-9816-30A27501AE88}"/>
              </a:ext>
            </a:extLst>
          </p:cNvPr>
          <p:cNvSpPr txBox="1"/>
          <p:nvPr/>
        </p:nvSpPr>
        <p:spPr>
          <a:xfrm>
            <a:off x="3393230" y="4294650"/>
            <a:ext cx="159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Rast broja pristupnika za upis na studij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41" y="97085"/>
            <a:ext cx="970409" cy="553766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57403" y="14313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8869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C4A74DC-997D-4F83-92F9-909CEE2C3A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75999" y="1235533"/>
            <a:ext cx="4095750" cy="4313238"/>
          </a:xfrm>
          <a:prstGeom prst="rect">
            <a:avLst/>
          </a:prstGeom>
        </p:spPr>
        <p:txBody>
          <a:bodyPr/>
          <a:lstStyle/>
          <a:p>
            <a:r>
              <a:rPr lang="hr-HR" dirty="0"/>
              <a:t>W</a:t>
            </a:r>
            <a:r>
              <a:rPr lang="en-US" dirty="0"/>
              <a:t>ell connected to other parts of the city with few</a:t>
            </a:r>
            <a:r>
              <a:rPr lang="hr-HR" dirty="0"/>
              <a:t> </a:t>
            </a:r>
            <a:r>
              <a:rPr lang="en-US" dirty="0"/>
              <a:t>tram lines</a:t>
            </a:r>
            <a:r>
              <a:rPr lang="hr-HR" dirty="0"/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A7FBAC-BB54-4A60-AC72-7B36E9AA8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33" y="3535805"/>
            <a:ext cx="2107438" cy="10958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C06D0F-5D05-44AF-9E31-66CCC5715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32" y="4888639"/>
            <a:ext cx="2107439" cy="10958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64D9778-C7B3-4F1A-88D3-8B6CAA74F986}"/>
              </a:ext>
            </a:extLst>
          </p:cNvPr>
          <p:cNvSpPr txBox="1"/>
          <p:nvPr/>
        </p:nvSpPr>
        <p:spPr>
          <a:xfrm>
            <a:off x="5021180" y="537698"/>
            <a:ext cx="6396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78835"/>
                </a:solidFill>
                <a:latin typeface="Arial Black" panose="020B0A04020102020204" pitchFamily="34" charset="0"/>
              </a:rPr>
              <a:t>PRVI</a:t>
            </a:r>
            <a:r>
              <a:rPr lang="en-US" sz="3600" dirty="0">
                <a:solidFill>
                  <a:srgbClr val="F78835"/>
                </a:solidFill>
                <a:latin typeface="Arial Black" panose="020B0A04020102020204" pitchFamily="34" charset="0"/>
              </a:rPr>
              <a:t> </a:t>
            </a:r>
            <a:endParaRPr lang="hr-HR" sz="3600" dirty="0">
              <a:solidFill>
                <a:srgbClr val="F78835"/>
              </a:solidFill>
              <a:latin typeface="Arial Black" panose="020B0A040201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</a:rPr>
              <a:t>prema rezultatima vanjske prosudbe sustava osiguravanja kvalitete U Hrvatskoj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C38FEC-C65D-43A7-9AEB-FCE86BF9E908}"/>
              </a:ext>
            </a:extLst>
          </p:cNvPr>
          <p:cNvSpPr txBox="1"/>
          <p:nvPr/>
        </p:nvSpPr>
        <p:spPr>
          <a:xfrm>
            <a:off x="5021180" y="2643545"/>
            <a:ext cx="61350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srgbClr val="F78835"/>
                </a:solidFill>
                <a:latin typeface="Arial Black" panose="020B0A04020102020204" pitchFamily="34" charset="0"/>
              </a:rPr>
              <a:t>NAJBOLJA</a:t>
            </a:r>
          </a:p>
          <a:p>
            <a:r>
              <a:rPr lang="hr-HR" dirty="0">
                <a:solidFill>
                  <a:schemeClr val="bg1"/>
                </a:solidFill>
              </a:rPr>
              <a:t>obrazovna institucija </a:t>
            </a:r>
            <a:r>
              <a:rPr lang="hr-HR" b="1" dirty="0">
                <a:solidFill>
                  <a:schemeClr val="bg1"/>
                </a:solidFill>
              </a:rPr>
              <a:t>u svijetu </a:t>
            </a:r>
            <a:r>
              <a:rPr lang="hr-HR" dirty="0">
                <a:solidFill>
                  <a:schemeClr val="bg1"/>
                </a:solidFill>
              </a:rPr>
              <a:t>između</a:t>
            </a:r>
            <a:r>
              <a:rPr lang="en-US" dirty="0">
                <a:solidFill>
                  <a:schemeClr val="bg1"/>
                </a:solidFill>
              </a:rPr>
              <a:t> 3,200 </a:t>
            </a:r>
            <a:r>
              <a:rPr lang="hr-HR" dirty="0">
                <a:solidFill>
                  <a:schemeClr val="bg1"/>
                </a:solidFill>
              </a:rPr>
              <a:t>organizacija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procjenjivanih od strane </a:t>
            </a:r>
            <a:r>
              <a:rPr lang="en-US" b="1" dirty="0">
                <a:solidFill>
                  <a:schemeClr val="bg1"/>
                </a:solidFill>
              </a:rPr>
              <a:t>Microsoft</a:t>
            </a:r>
            <a:r>
              <a:rPr lang="hr-HR" b="1" dirty="0">
                <a:solidFill>
                  <a:schemeClr val="bg1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hr-HR" b="1" dirty="0">
                <a:solidFill>
                  <a:schemeClr val="bg1"/>
                </a:solidFill>
              </a:rPr>
              <a:t>u</a:t>
            </a:r>
            <a:r>
              <a:rPr lang="en-US" dirty="0">
                <a:solidFill>
                  <a:schemeClr val="bg1"/>
                </a:solidFill>
              </a:rPr>
              <a:t> 2014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30BF6E-CC66-4F11-A6B9-0103DA817E9D}"/>
              </a:ext>
            </a:extLst>
          </p:cNvPr>
          <p:cNvSpPr txBox="1"/>
          <p:nvPr/>
        </p:nvSpPr>
        <p:spPr>
          <a:xfrm>
            <a:off x="5021181" y="4888639"/>
            <a:ext cx="683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C11C67"/>
                </a:solidFill>
                <a:latin typeface="Arial Black" panose="020B0A04020102020204" pitchFamily="34" charset="0"/>
              </a:rPr>
              <a:t>JEDINA</a:t>
            </a:r>
          </a:p>
          <a:p>
            <a:r>
              <a:rPr lang="hr-HR" dirty="0">
                <a:solidFill>
                  <a:schemeClr val="bg1"/>
                </a:solidFill>
              </a:rPr>
              <a:t>institucija u Hrvatskoj koja zadovoljava kriterije Nizozemsko –Flamanske akreditacijske agencije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NVAO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F1DF08-E208-4179-B2E9-3D4EE4852E3C}"/>
              </a:ext>
            </a:extLst>
          </p:cNvPr>
          <p:cNvSpPr txBox="1"/>
          <p:nvPr/>
        </p:nvSpPr>
        <p:spPr>
          <a:xfrm rot="16200000">
            <a:off x="-469381" y="2828212"/>
            <a:ext cx="2549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>
                <a:solidFill>
                  <a:schemeClr val="bg1"/>
                </a:solidFill>
              </a:rPr>
              <a:t>Nagrade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42" y="675841"/>
            <a:ext cx="2363017" cy="24353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41" y="97085"/>
            <a:ext cx="970409" cy="5537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403" y="14313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2785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19" y="565920"/>
            <a:ext cx="3505200" cy="2000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037" y="973585"/>
            <a:ext cx="6764783" cy="3783610"/>
          </a:xfrm>
        </p:spPr>
        <p:txBody>
          <a:bodyPr/>
          <a:lstStyle/>
          <a:p>
            <a:br>
              <a:rPr lang="hr-HR" sz="2800" b="0" dirty="0"/>
            </a:br>
            <a:r>
              <a:rPr lang="hr-HR" sz="5400" b="0" dirty="0"/>
              <a:t>Vizija</a:t>
            </a:r>
            <a:br>
              <a:rPr lang="hr-HR" sz="4400" b="0" dirty="0"/>
            </a:br>
            <a:r>
              <a:rPr lang="hr-HR" sz="2800" b="0" dirty="0"/>
              <a:t> </a:t>
            </a:r>
            <a:br>
              <a:rPr lang="hr-HR" sz="2800" b="0" dirty="0"/>
            </a:br>
            <a:br>
              <a:rPr lang="hr-HR" sz="2800" b="0" dirty="0"/>
            </a:br>
            <a:r>
              <a:rPr lang="en-US" sz="3200" b="0" dirty="0" err="1"/>
              <a:t>Cilj</a:t>
            </a:r>
            <a:r>
              <a:rPr lang="en-US" sz="3200" b="0" dirty="0"/>
              <a:t> </a:t>
            </a:r>
            <a:r>
              <a:rPr lang="en-US" sz="3200" b="0" dirty="0" err="1"/>
              <a:t>nam</a:t>
            </a:r>
            <a:r>
              <a:rPr lang="en-US" sz="3200" b="0" dirty="0"/>
              <a:t> je </a:t>
            </a:r>
            <a:r>
              <a:rPr lang="en-US" sz="3200" b="0" dirty="0" err="1"/>
              <a:t>postati</a:t>
            </a:r>
            <a:r>
              <a:rPr lang="en-US" sz="3200" b="0" dirty="0"/>
              <a:t> </a:t>
            </a:r>
            <a:r>
              <a:rPr lang="en-US" sz="2800" dirty="0" err="1">
                <a:solidFill>
                  <a:srgbClr val="DE6616"/>
                </a:solidFill>
                <a:ea typeface="+mn-ea"/>
                <a:cs typeface="+mn-cs"/>
              </a:rPr>
              <a:t>prvi</a:t>
            </a:r>
            <a:r>
              <a:rPr lang="en-US" sz="2800" dirty="0">
                <a:solidFill>
                  <a:srgbClr val="DE6616"/>
                </a:solidFill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DE6616"/>
                </a:solidFill>
                <a:ea typeface="+mn-ea"/>
                <a:cs typeface="+mn-cs"/>
              </a:rPr>
              <a:t>izbor</a:t>
            </a:r>
            <a:r>
              <a:rPr lang="en-US" sz="2800" dirty="0">
                <a:solidFill>
                  <a:srgbClr val="DE6616"/>
                </a:solidFill>
                <a:ea typeface="+mn-ea"/>
                <a:cs typeface="+mn-cs"/>
              </a:rPr>
              <a:t> za </a:t>
            </a:r>
            <a:r>
              <a:rPr lang="en-US" sz="2800" dirty="0" err="1">
                <a:solidFill>
                  <a:srgbClr val="DE6616"/>
                </a:solidFill>
                <a:ea typeface="+mn-ea"/>
                <a:cs typeface="+mn-cs"/>
              </a:rPr>
              <a:t>hrvatske</a:t>
            </a:r>
            <a:r>
              <a:rPr lang="en-US" sz="2800" dirty="0">
                <a:solidFill>
                  <a:srgbClr val="DE6616"/>
                </a:solidFill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DE6616"/>
                </a:solidFill>
                <a:ea typeface="+mn-ea"/>
                <a:cs typeface="+mn-cs"/>
              </a:rPr>
              <a:t>i</a:t>
            </a:r>
            <a:r>
              <a:rPr lang="en-US" sz="2800" dirty="0">
                <a:solidFill>
                  <a:srgbClr val="DE6616"/>
                </a:solidFill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DE6616"/>
                </a:solidFill>
                <a:ea typeface="+mn-ea"/>
                <a:cs typeface="+mn-cs"/>
              </a:rPr>
              <a:t>inozemne</a:t>
            </a:r>
            <a:r>
              <a:rPr lang="en-US" sz="2800" dirty="0">
                <a:solidFill>
                  <a:srgbClr val="DE6616"/>
                </a:solidFill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DE6616"/>
                </a:solidFill>
                <a:ea typeface="+mn-ea"/>
                <a:cs typeface="+mn-cs"/>
              </a:rPr>
              <a:t>studente</a:t>
            </a:r>
            <a:r>
              <a:rPr lang="en-US" sz="2800" dirty="0">
                <a:solidFill>
                  <a:srgbClr val="DE6616"/>
                </a:solidFill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DE6616"/>
                </a:solidFill>
                <a:ea typeface="+mn-ea"/>
                <a:cs typeface="+mn-cs"/>
              </a:rPr>
              <a:t>zainteresirane</a:t>
            </a:r>
            <a:r>
              <a:rPr lang="en-US" sz="2800" dirty="0">
                <a:solidFill>
                  <a:srgbClr val="DE6616"/>
                </a:solidFill>
                <a:ea typeface="+mn-ea"/>
                <a:cs typeface="+mn-cs"/>
              </a:rPr>
              <a:t> za </a:t>
            </a:r>
            <a:r>
              <a:rPr lang="en-US" sz="2800" dirty="0" err="1">
                <a:solidFill>
                  <a:srgbClr val="DE6616"/>
                </a:solidFill>
                <a:ea typeface="+mn-ea"/>
                <a:cs typeface="+mn-cs"/>
              </a:rPr>
              <a:t>izgradnju</a:t>
            </a:r>
            <a:r>
              <a:rPr lang="en-US" sz="2800" dirty="0">
                <a:solidFill>
                  <a:srgbClr val="DE6616"/>
                </a:solidFill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DE6616"/>
                </a:solidFill>
                <a:ea typeface="+mn-ea"/>
                <a:cs typeface="+mn-cs"/>
              </a:rPr>
              <a:t>karijere</a:t>
            </a:r>
            <a:r>
              <a:rPr lang="en-US" sz="2800" dirty="0">
                <a:solidFill>
                  <a:srgbClr val="DE6616"/>
                </a:solidFill>
                <a:ea typeface="+mn-ea"/>
                <a:cs typeface="+mn-cs"/>
              </a:rPr>
              <a:t> u</a:t>
            </a:r>
            <a:br>
              <a:rPr lang="en-US" sz="2800" dirty="0">
                <a:solidFill>
                  <a:srgbClr val="DE6616"/>
                </a:solidFill>
                <a:ea typeface="+mn-ea"/>
                <a:cs typeface="+mn-cs"/>
              </a:rPr>
            </a:br>
            <a:r>
              <a:rPr lang="en-US" sz="2800" dirty="0" err="1">
                <a:solidFill>
                  <a:srgbClr val="DE6616"/>
                </a:solidFill>
                <a:ea typeface="+mn-ea"/>
                <a:cs typeface="+mn-cs"/>
              </a:rPr>
              <a:t>digitalnim</a:t>
            </a:r>
            <a:r>
              <a:rPr lang="en-US" sz="2800" dirty="0">
                <a:solidFill>
                  <a:srgbClr val="DE6616"/>
                </a:solidFill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DE6616"/>
                </a:solidFill>
                <a:ea typeface="+mn-ea"/>
                <a:cs typeface="+mn-cs"/>
              </a:rPr>
              <a:t>tehnologijama</a:t>
            </a:r>
            <a:r>
              <a:rPr lang="en-US" sz="3200" b="0" dirty="0"/>
              <a:t> </a:t>
            </a:r>
            <a:r>
              <a:rPr lang="en-US" sz="3200" b="0" dirty="0" err="1"/>
              <a:t>kroz</a:t>
            </a:r>
            <a:r>
              <a:rPr lang="en-US" sz="3200" b="0" dirty="0"/>
              <a:t> </a:t>
            </a:r>
            <a:r>
              <a:rPr lang="en-US" sz="3200" b="0" dirty="0" err="1"/>
              <a:t>razvoj</a:t>
            </a:r>
            <a:r>
              <a:rPr lang="en-US" sz="3200" b="0" dirty="0"/>
              <a:t> </a:t>
            </a:r>
            <a:r>
              <a:rPr lang="en-US" sz="3200" b="0" dirty="0" err="1"/>
              <a:t>izvrsnosti</a:t>
            </a:r>
            <a:r>
              <a:rPr lang="en-US" sz="3200" b="0" dirty="0"/>
              <a:t> u </a:t>
            </a:r>
            <a:r>
              <a:rPr lang="en-US" sz="3200" b="0" dirty="0" err="1"/>
              <a:t>svim</a:t>
            </a:r>
            <a:r>
              <a:rPr lang="en-US" sz="3200" b="0" dirty="0"/>
              <a:t> </a:t>
            </a:r>
            <a:r>
              <a:rPr lang="en-US" sz="3200" b="0" dirty="0" err="1"/>
              <a:t>područjima</a:t>
            </a:r>
            <a:r>
              <a:rPr lang="en-US" sz="3200" b="0" dirty="0"/>
              <a:t> </a:t>
            </a:r>
            <a:r>
              <a:rPr lang="en-US" sz="3200" b="0" dirty="0" err="1"/>
              <a:t>našeg</a:t>
            </a:r>
            <a:r>
              <a:rPr lang="en-US" sz="3200" b="0" dirty="0"/>
              <a:t> </a:t>
            </a:r>
            <a:r>
              <a:rPr lang="en-US" sz="3200" b="0" dirty="0" err="1"/>
              <a:t>rada</a:t>
            </a:r>
            <a:r>
              <a:rPr lang="en-US" sz="3200" b="0" dirty="0"/>
              <a:t>: </a:t>
            </a:r>
            <a:r>
              <a:rPr lang="en-US" sz="3200" b="0" dirty="0" err="1"/>
              <a:t>infrastrukturi</a:t>
            </a:r>
            <a:r>
              <a:rPr lang="en-US" sz="3200" b="0" dirty="0"/>
              <a:t>, </a:t>
            </a:r>
            <a:r>
              <a:rPr lang="en-US" sz="3200" b="0" dirty="0" err="1"/>
              <a:t>osoblju</a:t>
            </a:r>
            <a:r>
              <a:rPr lang="en-US" sz="3200" b="0" dirty="0"/>
              <a:t>, </a:t>
            </a:r>
            <a:r>
              <a:rPr lang="en-US" sz="3200" b="0" dirty="0" err="1"/>
              <a:t>primijenjenim</a:t>
            </a:r>
            <a:r>
              <a:rPr lang="en-US" sz="3200" b="0" dirty="0"/>
              <a:t> </a:t>
            </a:r>
            <a:r>
              <a:rPr lang="en-US" sz="3200" b="0" dirty="0" err="1"/>
              <a:t>istraživanjima</a:t>
            </a:r>
            <a:r>
              <a:rPr lang="en-US" sz="3200" b="0" dirty="0"/>
              <a:t>, </a:t>
            </a:r>
            <a:r>
              <a:rPr lang="en-US" sz="3200" b="0" dirty="0" err="1"/>
              <a:t>suradnji</a:t>
            </a:r>
            <a:r>
              <a:rPr lang="en-US" sz="3200" b="0" dirty="0"/>
              <a:t> s </a:t>
            </a:r>
            <a:r>
              <a:rPr lang="en-US" sz="3200" b="0" dirty="0" err="1"/>
              <a:t>industrijom</a:t>
            </a:r>
            <a:r>
              <a:rPr lang="en-US" sz="3200" b="0" dirty="0"/>
              <a:t> </a:t>
            </a:r>
            <a:r>
              <a:rPr lang="en-US" sz="3200" b="0" dirty="0" err="1"/>
              <a:t>i</a:t>
            </a:r>
            <a:r>
              <a:rPr lang="en-US" sz="3200" b="0" dirty="0"/>
              <a:t> </a:t>
            </a:r>
            <a:r>
              <a:rPr lang="en-US" sz="3200" b="0" dirty="0" err="1"/>
              <a:t>internacionalizaciji</a:t>
            </a:r>
            <a:r>
              <a:rPr lang="en-US" sz="3200" b="0" dirty="0"/>
              <a:t>.</a:t>
            </a:r>
            <a:br>
              <a:rPr lang="en-US" sz="3200" b="0" dirty="0"/>
            </a:br>
            <a:endParaRPr lang="hr-HR" sz="2800" b="0" dirty="0">
              <a:solidFill>
                <a:srgbClr val="DF742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B6BACA-42D3-473B-ACC6-25BA0844B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40" y="97084"/>
            <a:ext cx="970409" cy="5537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12CB64-65EB-41BE-A83C-DBA14821D437}"/>
              </a:ext>
            </a:extLst>
          </p:cNvPr>
          <p:cNvSpPr/>
          <p:nvPr/>
        </p:nvSpPr>
        <p:spPr>
          <a:xfrm>
            <a:off x="457403" y="14313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704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871807" y="166461"/>
            <a:ext cx="6022181" cy="2014537"/>
          </a:xfrm>
        </p:spPr>
        <p:txBody>
          <a:bodyPr/>
          <a:lstStyle/>
          <a:p>
            <a:r>
              <a:rPr lang="hr-HR" dirty="0"/>
              <a:t>Razvoj programa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42549226"/>
              </p:ext>
            </p:extLst>
          </p:nvPr>
        </p:nvGraphicFramePr>
        <p:xfrm>
          <a:off x="1576685" y="-1077687"/>
          <a:ext cx="14490627" cy="8327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kstniOkvir 7"/>
          <p:cNvSpPr txBox="1"/>
          <p:nvPr/>
        </p:nvSpPr>
        <p:spPr>
          <a:xfrm>
            <a:off x="603951" y="1964353"/>
            <a:ext cx="58357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dionici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poslodavci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predstavnici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dobavljača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tehnologija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nevladine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organizacije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...) </a:t>
            </a: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članovi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programskog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odbora</a:t>
            </a:r>
            <a:endParaRPr lang="hr-H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Anketa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poslodavaca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naših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bivših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studenata</a:t>
            </a:r>
            <a:endParaRPr lang="en-GB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hr-H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Radionice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hr-H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kumimoji="0" lang="hr-HR" sz="24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hr-H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Aktivno sudjelovanje u ESF projektima</a:t>
            </a:r>
            <a:endParaRPr kumimoji="0" lang="en-GB" sz="24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A7CC21-8A4B-46F5-80D3-EFF45141F5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47" y="180317"/>
            <a:ext cx="970409" cy="5537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4C04A8-F0B8-4A0E-B01E-C6793A341B15}"/>
              </a:ext>
            </a:extLst>
          </p:cNvPr>
          <p:cNvSpPr/>
          <p:nvPr/>
        </p:nvSpPr>
        <p:spPr>
          <a:xfrm>
            <a:off x="425056" y="226367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6553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Ažurnost programa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7305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1152524" y="2361138"/>
            <a:ext cx="59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FFFFFF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1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1069657" y="5033814"/>
            <a:ext cx="756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haroni" panose="02010803020104030203" pitchFamily="2" charset="-79"/>
              </a:rPr>
              <a:t>3</a:t>
            </a:r>
            <a:endParaRPr kumimoji="0" lang="hr-HR" sz="32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1399222" y="3697476"/>
            <a:ext cx="756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haroni" panose="02010803020104030203" pitchFamily="2" charset="-79"/>
              </a:rPr>
              <a:t>2</a:t>
            </a:r>
            <a:endParaRPr kumimoji="0" lang="hr-HR" sz="32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941" y="97085"/>
            <a:ext cx="970409" cy="5537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6220" y="189186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5893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6370" y="541606"/>
            <a:ext cx="3811621" cy="21918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600" kern="1200" noProof="0" dirty="0" err="1">
                <a:solidFill>
                  <a:srgbClr val="FFFFFF"/>
                </a:solidFill>
                <a:ea typeface="+mj-ea"/>
              </a:rPr>
              <a:t>Sudjelovanje</a:t>
            </a:r>
            <a:r>
              <a:rPr lang="en-US" sz="4600" kern="1200" noProof="0" dirty="0">
                <a:solidFill>
                  <a:srgbClr val="FFFFFF"/>
                </a:solidFill>
                <a:ea typeface="+mj-ea"/>
              </a:rPr>
              <a:t> u ESF </a:t>
            </a:r>
            <a:r>
              <a:rPr lang="en-US" sz="4600" kern="1200" noProof="0" dirty="0" err="1">
                <a:solidFill>
                  <a:srgbClr val="FFFFFF"/>
                </a:solidFill>
                <a:ea typeface="+mj-ea"/>
              </a:rPr>
              <a:t>projektima</a:t>
            </a:r>
            <a:endParaRPr lang="en-US" sz="4600" kern="1200" noProof="0" dirty="0">
              <a:solidFill>
                <a:srgbClr val="FFFFFF"/>
              </a:solidFill>
              <a:ea typeface="+mj-ea"/>
            </a:endParaRPr>
          </a:p>
        </p:txBody>
      </p:sp>
      <p:graphicFrame>
        <p:nvGraphicFramePr>
          <p:cNvPr id="17" name="Rezervirano mjesto sadržaja 2">
            <a:extLst>
              <a:ext uri="{FF2B5EF4-FFF2-40B4-BE49-F238E27FC236}">
                <a16:creationId xmlns:a16="http://schemas.microsoft.com/office/drawing/2014/main" id="{DC5A1258-5FEE-4A0F-9FD3-FAB88FA6760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0484728"/>
              </p:ext>
            </p:extLst>
          </p:nvPr>
        </p:nvGraphicFramePr>
        <p:xfrm>
          <a:off x="5507554" y="108709"/>
          <a:ext cx="6138076" cy="655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99164DEB-E68A-447E-86FB-FE1C417725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941" y="6109681"/>
            <a:ext cx="970409" cy="5537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903AFA9-97A4-4C58-9CF9-76B7F473ACB4}"/>
              </a:ext>
            </a:extLst>
          </p:cNvPr>
          <p:cNvSpPr txBox="1"/>
          <p:nvPr/>
        </p:nvSpPr>
        <p:spPr>
          <a:xfrm>
            <a:off x="466471" y="6186509"/>
            <a:ext cx="52782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500" b="1" dirty="0">
                <a:solidFill>
                  <a:schemeClr val="bg1"/>
                </a:solidFill>
              </a:rPr>
              <a:t>C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20182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4289" y="97085"/>
            <a:ext cx="10515600" cy="768801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Savjeti iz iskustva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9884F8-C6FE-447F-8401-E1E88FE02307}"/>
              </a:ext>
            </a:extLst>
          </p:cNvPr>
          <p:cNvGrpSpPr/>
          <p:nvPr/>
        </p:nvGrpSpPr>
        <p:grpSpPr>
          <a:xfrm>
            <a:off x="466220" y="1820874"/>
            <a:ext cx="10395502" cy="1087834"/>
            <a:chOff x="570372" y="757103"/>
            <a:chExt cx="10395502" cy="108783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878E17E-3619-4C5A-9117-23EF2F5FDC96}"/>
                </a:ext>
              </a:extLst>
            </p:cNvPr>
            <p:cNvSpPr/>
            <p:nvPr/>
          </p:nvSpPr>
          <p:spPr>
            <a:xfrm>
              <a:off x="1114289" y="865886"/>
              <a:ext cx="9851585" cy="870267"/>
            </a:xfrm>
            <a:custGeom>
              <a:avLst/>
              <a:gdLst>
                <a:gd name="connsiteX0" fmla="*/ 0 w 9851585"/>
                <a:gd name="connsiteY0" fmla="*/ 0 h 870267"/>
                <a:gd name="connsiteX1" fmla="*/ 9851585 w 9851585"/>
                <a:gd name="connsiteY1" fmla="*/ 0 h 870267"/>
                <a:gd name="connsiteX2" fmla="*/ 9851585 w 9851585"/>
                <a:gd name="connsiteY2" fmla="*/ 870267 h 870267"/>
                <a:gd name="connsiteX3" fmla="*/ 0 w 9851585"/>
                <a:gd name="connsiteY3" fmla="*/ 870267 h 870267"/>
                <a:gd name="connsiteX4" fmla="*/ 0 w 9851585"/>
                <a:gd name="connsiteY4" fmla="*/ 0 h 87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1585" h="870267">
                  <a:moveTo>
                    <a:pt x="0" y="0"/>
                  </a:moveTo>
                  <a:lnTo>
                    <a:pt x="9851585" y="0"/>
                  </a:lnTo>
                  <a:lnTo>
                    <a:pt x="9851585" y="870267"/>
                  </a:lnTo>
                  <a:lnTo>
                    <a:pt x="0" y="870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E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0775" tIns="55880" rIns="55880" bIns="5588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0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NE PODRAZUMIJEVATI DA LJUDI KOJI SU UKLJUČENI ZNAJU ŠTO ZNAČE KOJI POJMOVI </a:t>
              </a:r>
              <a:r>
                <a:rPr lang="hr-HR" sz="16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hr-HR" sz="1600" dirty="0">
                  <a:latin typeface="Arial" panose="020B0604020202020204" pitchFamily="34" charset="0"/>
                  <a:cs typeface="Arial" panose="020B0604020202020204" pitchFamily="34" charset="0"/>
                </a:rPr>
                <a:t>Ključni poslovi, znanja, vještine, kompetencije, razine samostalnosti i odgovornosti, glagoli…DEFINICIJE!</a:t>
              </a:r>
              <a:r>
                <a:rPr lang="hr-HR" sz="16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sz="22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A87825-A719-4839-9701-4771B5C2260A}"/>
                </a:ext>
              </a:extLst>
            </p:cNvPr>
            <p:cNvSpPr/>
            <p:nvPr/>
          </p:nvSpPr>
          <p:spPr>
            <a:xfrm>
              <a:off x="570372" y="757103"/>
              <a:ext cx="1087834" cy="1087834"/>
            </a:xfrm>
            <a:prstGeom prst="ellipse">
              <a:avLst/>
            </a:prstGeom>
            <a:solidFill>
              <a:srgbClr val="E37626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TekstniOkvir 4"/>
            <p:cNvSpPr txBox="1"/>
            <p:nvPr/>
          </p:nvSpPr>
          <p:spPr>
            <a:xfrm>
              <a:off x="824324" y="966266"/>
              <a:ext cx="590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lgerian" panose="04020705040A02060702" pitchFamily="82" charset="0"/>
                  <a:ea typeface="+mn-ea"/>
                  <a:cs typeface="Aharoni" panose="02010803020104030203" pitchFamily="2" charset="-79"/>
                </a:rPr>
                <a:t>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85419E-C543-4111-875B-4716B9E705BD}"/>
              </a:ext>
            </a:extLst>
          </p:cNvPr>
          <p:cNvGrpSpPr/>
          <p:nvPr/>
        </p:nvGrpSpPr>
        <p:grpSpPr>
          <a:xfrm>
            <a:off x="494935" y="569289"/>
            <a:ext cx="10395502" cy="1087834"/>
            <a:chOff x="570372" y="3367906"/>
            <a:chExt cx="10395502" cy="108783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9D61C9C-A529-43D1-90CA-00AAC35CAC91}"/>
                </a:ext>
              </a:extLst>
            </p:cNvPr>
            <p:cNvSpPr/>
            <p:nvPr/>
          </p:nvSpPr>
          <p:spPr>
            <a:xfrm>
              <a:off x="1114289" y="3476689"/>
              <a:ext cx="9851585" cy="870267"/>
            </a:xfrm>
            <a:custGeom>
              <a:avLst/>
              <a:gdLst>
                <a:gd name="connsiteX0" fmla="*/ 0 w 9851585"/>
                <a:gd name="connsiteY0" fmla="*/ 0 h 870267"/>
                <a:gd name="connsiteX1" fmla="*/ 9851585 w 9851585"/>
                <a:gd name="connsiteY1" fmla="*/ 0 h 870267"/>
                <a:gd name="connsiteX2" fmla="*/ 9851585 w 9851585"/>
                <a:gd name="connsiteY2" fmla="*/ 870267 h 870267"/>
                <a:gd name="connsiteX3" fmla="*/ 0 w 9851585"/>
                <a:gd name="connsiteY3" fmla="*/ 870267 h 870267"/>
                <a:gd name="connsiteX4" fmla="*/ 0 w 9851585"/>
                <a:gd name="connsiteY4" fmla="*/ 0 h 87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1585" h="870267">
                  <a:moveTo>
                    <a:pt x="0" y="0"/>
                  </a:moveTo>
                  <a:lnTo>
                    <a:pt x="9851585" y="0"/>
                  </a:lnTo>
                  <a:lnTo>
                    <a:pt x="9851585" y="870267"/>
                  </a:lnTo>
                  <a:lnTo>
                    <a:pt x="0" y="870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E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0775" tIns="55880" rIns="55880" bIns="5588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USPOSTAVITI JASNU, PRECIZNU I JEDNOSTAVNU/INTUITIVNU STRUKTURU RADA I DRŽATI SE TE STRUKTURE (Što se radi, tko radi, kako se radi, gdje je </a:t>
              </a:r>
              <a:r>
                <a:rPr lang="hr-HR" b="1" u="sng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jedan glavni dokument</a:t>
              </a:r>
              <a:r>
                <a:rPr lang="hr-HR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2283D00-94F8-443D-80F8-D332457CCEB7}"/>
                </a:ext>
              </a:extLst>
            </p:cNvPr>
            <p:cNvSpPr/>
            <p:nvPr/>
          </p:nvSpPr>
          <p:spPr>
            <a:xfrm>
              <a:off x="570372" y="3367906"/>
              <a:ext cx="1087834" cy="1087834"/>
            </a:xfrm>
            <a:prstGeom prst="ellipse">
              <a:avLst/>
            </a:prstGeom>
            <a:solidFill>
              <a:srgbClr val="E37626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kstniOkvir 7"/>
            <p:cNvSpPr txBox="1"/>
            <p:nvPr/>
          </p:nvSpPr>
          <p:spPr>
            <a:xfrm>
              <a:off x="741457" y="3638942"/>
              <a:ext cx="756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3200" dirty="0">
                  <a:solidFill>
                    <a:srgbClr val="FFFFFF"/>
                  </a:solidFill>
                  <a:latin typeface="Algerian" panose="04020705040A02060702" pitchFamily="82" charset="0"/>
                  <a:cs typeface="Aharoni" panose="02010803020104030203" pitchFamily="2" charset="-79"/>
                </a:rPr>
                <a:t>1</a:t>
              </a:r>
              <a:endParaRPr kumimoji="0" lang="hr-HR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haroni" panose="02010803020104030203" pitchFamily="2" charset="-79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1FDA5F-AEC3-445B-9EAC-16C2468FCD23}"/>
              </a:ext>
            </a:extLst>
          </p:cNvPr>
          <p:cNvGrpSpPr/>
          <p:nvPr/>
        </p:nvGrpSpPr>
        <p:grpSpPr>
          <a:xfrm>
            <a:off x="498281" y="3109027"/>
            <a:ext cx="10363441" cy="1087834"/>
            <a:chOff x="602433" y="2045256"/>
            <a:chExt cx="10363441" cy="108783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E6BF12-F739-43DF-B7BA-A005821FC93B}"/>
                </a:ext>
              </a:extLst>
            </p:cNvPr>
            <p:cNvSpPr/>
            <p:nvPr/>
          </p:nvSpPr>
          <p:spPr>
            <a:xfrm>
              <a:off x="1146350" y="2154040"/>
              <a:ext cx="9819524" cy="870267"/>
            </a:xfrm>
            <a:custGeom>
              <a:avLst/>
              <a:gdLst>
                <a:gd name="connsiteX0" fmla="*/ 0 w 9535243"/>
                <a:gd name="connsiteY0" fmla="*/ 0 h 870267"/>
                <a:gd name="connsiteX1" fmla="*/ 9535243 w 9535243"/>
                <a:gd name="connsiteY1" fmla="*/ 0 h 870267"/>
                <a:gd name="connsiteX2" fmla="*/ 9535243 w 9535243"/>
                <a:gd name="connsiteY2" fmla="*/ 870267 h 870267"/>
                <a:gd name="connsiteX3" fmla="*/ 0 w 9535243"/>
                <a:gd name="connsiteY3" fmla="*/ 870267 h 870267"/>
                <a:gd name="connsiteX4" fmla="*/ 0 w 9535243"/>
                <a:gd name="connsiteY4" fmla="*/ 0 h 87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5243" h="870267">
                  <a:moveTo>
                    <a:pt x="0" y="0"/>
                  </a:moveTo>
                  <a:lnTo>
                    <a:pt x="9535243" y="0"/>
                  </a:lnTo>
                  <a:lnTo>
                    <a:pt x="9535243" y="870267"/>
                  </a:lnTo>
                  <a:lnTo>
                    <a:pt x="0" y="870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E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0775" tIns="55880" rIns="55880" bIns="5588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0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NE PODRAZUMIJEVATI DA LJUDI KOJI SU UKLJUČENI RAZUMIJU METODOLOGIJU I SVE OSTALE DOKUMENTE (samo zato što su dobili zadatak da je pročitaju)</a:t>
              </a:r>
              <a:endParaRPr lang="en-GB" sz="20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5EF0455-9D28-418F-8331-732B85790AB8}"/>
                </a:ext>
              </a:extLst>
            </p:cNvPr>
            <p:cNvSpPr/>
            <p:nvPr/>
          </p:nvSpPr>
          <p:spPr>
            <a:xfrm>
              <a:off x="602433" y="2045256"/>
              <a:ext cx="1087834" cy="1087834"/>
            </a:xfrm>
            <a:prstGeom prst="ellipse">
              <a:avLst/>
            </a:prstGeom>
            <a:solidFill>
              <a:srgbClr val="E37626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kstniOkvir 8"/>
            <p:cNvSpPr txBox="1"/>
            <p:nvPr/>
          </p:nvSpPr>
          <p:spPr>
            <a:xfrm>
              <a:off x="786741" y="2285356"/>
              <a:ext cx="756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3200" dirty="0">
                  <a:solidFill>
                    <a:srgbClr val="FFFFFF"/>
                  </a:solidFill>
                  <a:latin typeface="Algerian" panose="04020705040A02060702" pitchFamily="82" charset="0"/>
                  <a:cs typeface="Aharoni" panose="02010803020104030203" pitchFamily="2" charset="-79"/>
                </a:rPr>
                <a:t>3</a:t>
              </a:r>
              <a:endParaRPr kumimoji="0" lang="hr-HR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haroni" panose="02010803020104030203" pitchFamily="2" charset="-79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41" y="97085"/>
            <a:ext cx="970409" cy="5537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6220" y="189186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9D5AC4-01D5-451C-807B-C50EFFDDE5C6}"/>
              </a:ext>
            </a:extLst>
          </p:cNvPr>
          <p:cNvGrpSpPr/>
          <p:nvPr/>
        </p:nvGrpSpPr>
        <p:grpSpPr>
          <a:xfrm>
            <a:off x="527105" y="4411896"/>
            <a:ext cx="10395502" cy="1087834"/>
            <a:chOff x="527105" y="4597177"/>
            <a:chExt cx="10395502" cy="108783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98D4377-7AFB-4A68-BFA9-A770EA422B49}"/>
                </a:ext>
              </a:extLst>
            </p:cNvPr>
            <p:cNvSpPr/>
            <p:nvPr/>
          </p:nvSpPr>
          <p:spPr>
            <a:xfrm>
              <a:off x="1071022" y="4705960"/>
              <a:ext cx="9851585" cy="870267"/>
            </a:xfrm>
            <a:custGeom>
              <a:avLst/>
              <a:gdLst>
                <a:gd name="connsiteX0" fmla="*/ 0 w 9851585"/>
                <a:gd name="connsiteY0" fmla="*/ 0 h 870267"/>
                <a:gd name="connsiteX1" fmla="*/ 9851585 w 9851585"/>
                <a:gd name="connsiteY1" fmla="*/ 0 h 870267"/>
                <a:gd name="connsiteX2" fmla="*/ 9851585 w 9851585"/>
                <a:gd name="connsiteY2" fmla="*/ 870267 h 870267"/>
                <a:gd name="connsiteX3" fmla="*/ 0 w 9851585"/>
                <a:gd name="connsiteY3" fmla="*/ 870267 h 870267"/>
                <a:gd name="connsiteX4" fmla="*/ 0 w 9851585"/>
                <a:gd name="connsiteY4" fmla="*/ 0 h 87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1585" h="870267">
                  <a:moveTo>
                    <a:pt x="0" y="0"/>
                  </a:moveTo>
                  <a:lnTo>
                    <a:pt x="9851585" y="0"/>
                  </a:lnTo>
                  <a:lnTo>
                    <a:pt x="9851585" y="870267"/>
                  </a:lnTo>
                  <a:lnTo>
                    <a:pt x="0" y="870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E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0775" tIns="55880" rIns="55880" bIns="5588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200" dirty="0">
                  <a:latin typeface="Arial" panose="020B0604020202020204" pitchFamily="34" charset="0"/>
                  <a:cs typeface="Arial" panose="020B0604020202020204" pitchFamily="34" charset="0"/>
                </a:rPr>
                <a:t>REDOVITO PRATITI LJUDE I DATI IM </a:t>
              </a:r>
              <a:r>
                <a:rPr lang="hr-HR" sz="2400" dirty="0">
                  <a:latin typeface="Arial" panose="020B0604020202020204" pitchFamily="34" charset="0"/>
                  <a:cs typeface="Arial" panose="020B0604020202020204" pitchFamily="34" charset="0"/>
                </a:rPr>
                <a:t>PODRŠKU</a:t>
              </a:r>
              <a:r>
                <a:rPr lang="hr-H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600" dirty="0">
                  <a:latin typeface="Arial" panose="020B0604020202020204" pitchFamily="34" charset="0"/>
                  <a:cs typeface="Arial" panose="020B0604020202020204" pitchFamily="34" charset="0"/>
                </a:rPr>
                <a:t>(DA NE ZABORAVE 1,2 i 3 kontinuirano ponavljati isto na isti način-ne smije biti novih elemenata..</a:t>
              </a:r>
              <a:r>
                <a:rPr lang="hr-H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npr</a:t>
              </a:r>
              <a:r>
                <a:rPr lang="hr-HR" sz="1600" dirty="0">
                  <a:latin typeface="Arial" panose="020B0604020202020204" pitchFamily="34" charset="0"/>
                  <a:cs typeface="Arial" panose="020B0604020202020204" pitchFamily="34" charset="0"/>
                </a:rPr>
                <a:t>. Novi obrazac, novo tumačenje metodologije, promjena u načinu rada…)</a:t>
              </a:r>
              <a:endParaRPr lang="en-GB" sz="22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3AF6233-1A8F-407B-8C2F-B3C31E5784AF}"/>
                </a:ext>
              </a:extLst>
            </p:cNvPr>
            <p:cNvSpPr/>
            <p:nvPr/>
          </p:nvSpPr>
          <p:spPr>
            <a:xfrm>
              <a:off x="527105" y="4597177"/>
              <a:ext cx="1087834" cy="1087834"/>
            </a:xfrm>
            <a:prstGeom prst="ellipse">
              <a:avLst/>
            </a:prstGeom>
            <a:solidFill>
              <a:srgbClr val="E37626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kstniOkvir 7">
              <a:extLst>
                <a:ext uri="{FF2B5EF4-FFF2-40B4-BE49-F238E27FC236}">
                  <a16:creationId xmlns:a16="http://schemas.microsoft.com/office/drawing/2014/main" id="{60EBEDCF-9104-4E11-B8AC-504F6A66B65A}"/>
                </a:ext>
              </a:extLst>
            </p:cNvPr>
            <p:cNvSpPr txBox="1"/>
            <p:nvPr/>
          </p:nvSpPr>
          <p:spPr>
            <a:xfrm>
              <a:off x="698190" y="4868213"/>
              <a:ext cx="756285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3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lgerian" panose="04020705040A02060702" pitchFamily="82" charset="0"/>
                  <a:ea typeface="+mn-ea"/>
                  <a:cs typeface="Aharoni" panose="02010803020104030203" pitchFamily="2" charset="-79"/>
                </a:rPr>
                <a:t>4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B76C20-363F-4905-B3F6-CBF1A7581FD4}"/>
              </a:ext>
            </a:extLst>
          </p:cNvPr>
          <p:cNvGrpSpPr/>
          <p:nvPr/>
        </p:nvGrpSpPr>
        <p:grpSpPr>
          <a:xfrm>
            <a:off x="527105" y="5587152"/>
            <a:ext cx="10395502" cy="1087834"/>
            <a:chOff x="527105" y="4597177"/>
            <a:chExt cx="10395502" cy="108783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CA36BB3-9DF7-42D5-B878-44FBC6E41C4D}"/>
                </a:ext>
              </a:extLst>
            </p:cNvPr>
            <p:cNvSpPr/>
            <p:nvPr/>
          </p:nvSpPr>
          <p:spPr>
            <a:xfrm>
              <a:off x="1071022" y="4705960"/>
              <a:ext cx="9851585" cy="870267"/>
            </a:xfrm>
            <a:custGeom>
              <a:avLst/>
              <a:gdLst>
                <a:gd name="connsiteX0" fmla="*/ 0 w 9851585"/>
                <a:gd name="connsiteY0" fmla="*/ 0 h 870267"/>
                <a:gd name="connsiteX1" fmla="*/ 9851585 w 9851585"/>
                <a:gd name="connsiteY1" fmla="*/ 0 h 870267"/>
                <a:gd name="connsiteX2" fmla="*/ 9851585 w 9851585"/>
                <a:gd name="connsiteY2" fmla="*/ 870267 h 870267"/>
                <a:gd name="connsiteX3" fmla="*/ 0 w 9851585"/>
                <a:gd name="connsiteY3" fmla="*/ 870267 h 870267"/>
                <a:gd name="connsiteX4" fmla="*/ 0 w 9851585"/>
                <a:gd name="connsiteY4" fmla="*/ 0 h 87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1585" h="870267">
                  <a:moveTo>
                    <a:pt x="0" y="0"/>
                  </a:moveTo>
                  <a:lnTo>
                    <a:pt x="9851585" y="0"/>
                  </a:lnTo>
                  <a:lnTo>
                    <a:pt x="9851585" y="870267"/>
                  </a:lnTo>
                  <a:lnTo>
                    <a:pt x="0" y="870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E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0775" tIns="55880" rIns="55880" bIns="5588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200" dirty="0">
                  <a:latin typeface="Arial" panose="020B0604020202020204" pitchFamily="34" charset="0"/>
                  <a:cs typeface="Arial" panose="020B0604020202020204" pitchFamily="34" charset="0"/>
                </a:rPr>
                <a:t>JEDNA OSOBA SE BRINE O FINALNIM DOKUMENTIMA (nikako ne dopustiti da svi imaju mogućnost mijenjanja dokumenata npr. Na </a:t>
              </a:r>
              <a:r>
                <a:rPr lang="hr-HR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Teamsima</a:t>
              </a:r>
              <a:r>
                <a:rPr lang="hr-HR" sz="2200" dirty="0">
                  <a:latin typeface="Arial" panose="020B0604020202020204" pitchFamily="34" charset="0"/>
                  <a:cs typeface="Arial" panose="020B0604020202020204" pitchFamily="34" charset="0"/>
                </a:rPr>
                <a:t> ili drugim kolaboracijskim alatima)</a:t>
              </a:r>
              <a:endParaRPr lang="en-GB" sz="22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2746569-FDB3-4F80-9AA9-12A00B168D63}"/>
                </a:ext>
              </a:extLst>
            </p:cNvPr>
            <p:cNvSpPr/>
            <p:nvPr/>
          </p:nvSpPr>
          <p:spPr>
            <a:xfrm>
              <a:off x="527105" y="4597177"/>
              <a:ext cx="1087834" cy="1087834"/>
            </a:xfrm>
            <a:prstGeom prst="ellipse">
              <a:avLst/>
            </a:prstGeom>
            <a:solidFill>
              <a:srgbClr val="E37626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kstniOkvir 7">
              <a:extLst>
                <a:ext uri="{FF2B5EF4-FFF2-40B4-BE49-F238E27FC236}">
                  <a16:creationId xmlns:a16="http://schemas.microsoft.com/office/drawing/2014/main" id="{37ECA394-EA08-4C94-A568-A01A38707C7B}"/>
                </a:ext>
              </a:extLst>
            </p:cNvPr>
            <p:cNvSpPr txBox="1"/>
            <p:nvPr/>
          </p:nvSpPr>
          <p:spPr>
            <a:xfrm>
              <a:off x="698190" y="4868213"/>
              <a:ext cx="756285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3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lgerian" panose="04020705040A02060702" pitchFamily="82" charset="0"/>
                  <a:ea typeface="+mn-ea"/>
                  <a:cs typeface="Aharoni" panose="02010803020104030203" pitchFamily="2" charset="-79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1864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2.xml><?xml version="1.0" encoding="utf-8"?>
<a:theme xmlns:a="http://schemas.openxmlformats.org/drawingml/2006/main" name="1_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1166D5A238DE4984367E2665909627" ma:contentTypeVersion="5" ma:contentTypeDescription="Create a new document." ma:contentTypeScope="" ma:versionID="33bd2e387a7e4df273abb2d1d7cf47f7">
  <xsd:schema xmlns:xsd="http://www.w3.org/2001/XMLSchema" xmlns:xs="http://www.w3.org/2001/XMLSchema" xmlns:p="http://schemas.microsoft.com/office/2006/metadata/properties" xmlns:ns3="7a5a7bfb-284a-4ba4-8f95-a179eb199481" targetNamespace="http://schemas.microsoft.com/office/2006/metadata/properties" ma:root="true" ma:fieldsID="52c30e09e8f5539d1fa33b492f37e6e7" ns3:_="">
    <xsd:import namespace="7a5a7bfb-284a-4ba4-8f95-a179eb1994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a7bfb-284a-4ba4-8f95-a179eb199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CB3BE5-981F-405E-B5C5-9ED54E3E16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561CD8-0DCC-4575-AC9B-1E21D2F2E6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a7bfb-284a-4ba4-8f95-a179eb1994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135659-EBBD-4D2D-B02C-EF32D4CF6301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7a5a7bfb-284a-4ba4-8f95-a179eb199481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Algebra-PPT-16-9</Template>
  <TotalTime>17129</TotalTime>
  <Words>918</Words>
  <Application>Microsoft Office PowerPoint</Application>
  <PresentationFormat>Widescreen</PresentationFormat>
  <Paragraphs>139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Black</vt:lpstr>
      <vt:lpstr>Arial</vt:lpstr>
      <vt:lpstr>Algerian</vt:lpstr>
      <vt:lpstr>Calibri</vt:lpstr>
      <vt:lpstr>Calibri Light</vt:lpstr>
      <vt:lpstr>ARS Maquette Pro</vt:lpstr>
      <vt:lpstr>Office Theme</vt:lpstr>
      <vt:lpstr>1_Office Theme</vt:lpstr>
      <vt:lpstr>Kako raditi programe temeljem standarda zanimanja i kvalifikacija?  primjeri dobre prakse u Algebri  </vt:lpstr>
      <vt:lpstr>Sadržaj</vt:lpstr>
      <vt:lpstr>PowerPoint Presentation</vt:lpstr>
      <vt:lpstr>PowerPoint Presentation</vt:lpstr>
      <vt:lpstr> Vizija    Cilj nam je postati prvi izbor za hrvatske i inozemne studente zainteresirane za izgradnju karijere u digitalnim tehnologijama kroz razvoj izvrsnosti u svim područjima našeg rada: infrastrukturi, osoblju, primijenjenim istraživanjima, suradnji s industrijom i internacionalizaciji. </vt:lpstr>
      <vt:lpstr>Razvoj programa</vt:lpstr>
      <vt:lpstr>Ažurnost programa</vt:lpstr>
      <vt:lpstr>Sudjelovanje u ESF projektima</vt:lpstr>
      <vt:lpstr>Savjeti iz iskustva</vt:lpstr>
      <vt:lpstr>Ključni pojmovi</vt:lpstr>
      <vt:lpstr>Standardizacija </vt:lpstr>
      <vt:lpstr>Kako to izgleda u praksi?</vt:lpstr>
      <vt:lpstr>Standardizacija</vt:lpstr>
      <vt:lpstr>Kako to radimo u Algebri?</vt:lpstr>
      <vt:lpstr>PowerPoint Presentation</vt:lpstr>
      <vt:lpstr>Unaprijed definiran plan</vt:lpstr>
      <vt:lpstr>Umjesto zaključka: Savjeti i preporuke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Josipa</dc:creator>
  <cp:lastModifiedBy>Jasenka Begić</cp:lastModifiedBy>
  <cp:revision>202</cp:revision>
  <dcterms:created xsi:type="dcterms:W3CDTF">2017-11-15T14:56:38Z</dcterms:created>
  <dcterms:modified xsi:type="dcterms:W3CDTF">2021-07-02T09:12:27Z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0x010100C91166D5A238DE4984367E2665909627</vt:lpwstr>
  </property>
</Properties>
</file>