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8" r:id="rId5"/>
    <p:sldId id="259" r:id="rId6"/>
    <p:sldId id="469" r:id="rId7"/>
    <p:sldId id="270" r:id="rId8"/>
    <p:sldId id="269" r:id="rId9"/>
    <p:sldId id="271" r:id="rId10"/>
    <p:sldId id="448" r:id="rId11"/>
    <p:sldId id="464" r:id="rId12"/>
    <p:sldId id="273" r:id="rId13"/>
    <p:sldId id="465" r:id="rId14"/>
    <p:sldId id="274" r:id="rId15"/>
    <p:sldId id="265" r:id="rId16"/>
    <p:sldId id="268" r:id="rId17"/>
    <p:sldId id="261" r:id="rId18"/>
    <p:sldId id="262" r:id="rId19"/>
    <p:sldId id="263" r:id="rId20"/>
    <p:sldId id="267" r:id="rId21"/>
    <p:sldId id="1254" r:id="rId22"/>
    <p:sldId id="1253" r:id="rId23"/>
    <p:sldId id="472" r:id="rId24"/>
    <p:sldId id="473" r:id="rId25"/>
    <p:sldId id="447" r:id="rId26"/>
    <p:sldId id="475" r:id="rId27"/>
    <p:sldId id="476" r:id="rId28"/>
    <p:sldId id="1255" r:id="rId29"/>
    <p:sldId id="453" r:id="rId30"/>
    <p:sldId id="454" r:id="rId31"/>
    <p:sldId id="477" r:id="rId32"/>
    <p:sldId id="478" r:id="rId33"/>
    <p:sldId id="462" r:id="rId34"/>
    <p:sldId id="459" r:id="rId35"/>
    <p:sldId id="1256" r:id="rId36"/>
    <p:sldId id="474" r:id="rId37"/>
    <p:sldId id="463" r:id="rId38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B13FC2B-41E5-4350-820C-FB563F3E1BCE}">
          <p14:sldIdLst>
            <p14:sldId id="258"/>
            <p14:sldId id="259"/>
            <p14:sldId id="469"/>
            <p14:sldId id="270"/>
            <p14:sldId id="269"/>
            <p14:sldId id="271"/>
            <p14:sldId id="448"/>
            <p14:sldId id="464"/>
            <p14:sldId id="273"/>
            <p14:sldId id="465"/>
            <p14:sldId id="274"/>
            <p14:sldId id="265"/>
            <p14:sldId id="268"/>
            <p14:sldId id="261"/>
            <p14:sldId id="262"/>
            <p14:sldId id="263"/>
            <p14:sldId id="267"/>
            <p14:sldId id="1254"/>
            <p14:sldId id="1253"/>
            <p14:sldId id="472"/>
            <p14:sldId id="473"/>
            <p14:sldId id="447"/>
            <p14:sldId id="475"/>
            <p14:sldId id="476"/>
            <p14:sldId id="1255"/>
            <p14:sldId id="453"/>
            <p14:sldId id="454"/>
            <p14:sldId id="477"/>
            <p14:sldId id="478"/>
            <p14:sldId id="462"/>
            <p14:sldId id="459"/>
            <p14:sldId id="1256"/>
            <p14:sldId id="474"/>
            <p14:sldId id="4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1" autoAdjust="0"/>
    <p:restoredTop sz="93795" autoAdjust="0"/>
  </p:normalViewPr>
  <p:slideViewPr>
    <p:cSldViewPr snapToGrid="0">
      <p:cViewPr varScale="1">
        <p:scale>
          <a:sx n="107" d="100"/>
          <a:sy n="107" d="100"/>
        </p:scale>
        <p:origin x="360" y="102"/>
      </p:cViewPr>
      <p:guideLst/>
    </p:cSldViewPr>
  </p:slideViewPr>
  <p:outlineViewPr>
    <p:cViewPr>
      <p:scale>
        <a:sx n="33" d="100"/>
        <a:sy n="33" d="100"/>
      </p:scale>
      <p:origin x="0" y="-178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enen Magalie" userId="f9755bf2-ac6a-469d-9fb5-dabc6354c67b" providerId="ADAL" clId="{0E5E17BC-9DE4-4745-B194-BCF69032F0E6}"/>
    <pc:docChg chg="custSel modSld">
      <pc:chgData name="Soenen Magalie" userId="f9755bf2-ac6a-469d-9fb5-dabc6354c67b" providerId="ADAL" clId="{0E5E17BC-9DE4-4745-B194-BCF69032F0E6}" dt="2021-07-05T10:35:27.703" v="91" actId="20577"/>
      <pc:docMkLst>
        <pc:docMk/>
      </pc:docMkLst>
      <pc:sldChg chg="modSp mod">
        <pc:chgData name="Soenen Magalie" userId="f9755bf2-ac6a-469d-9fb5-dabc6354c67b" providerId="ADAL" clId="{0E5E17BC-9DE4-4745-B194-BCF69032F0E6}" dt="2021-07-05T10:34:57.963" v="86" actId="255"/>
        <pc:sldMkLst>
          <pc:docMk/>
          <pc:sldMk cId="1381561617" sldId="459"/>
        </pc:sldMkLst>
        <pc:spChg chg="mod">
          <ac:chgData name="Soenen Magalie" userId="f9755bf2-ac6a-469d-9fb5-dabc6354c67b" providerId="ADAL" clId="{0E5E17BC-9DE4-4745-B194-BCF69032F0E6}" dt="2021-07-05T10:34:57.963" v="86" actId="255"/>
          <ac:spMkLst>
            <pc:docMk/>
            <pc:sldMk cId="1381561617" sldId="459"/>
            <ac:spMk id="3" creationId="{00000000-0000-0000-0000-000000000000}"/>
          </ac:spMkLst>
        </pc:spChg>
      </pc:sldChg>
      <pc:sldChg chg="modSp mod">
        <pc:chgData name="Soenen Magalie" userId="f9755bf2-ac6a-469d-9fb5-dabc6354c67b" providerId="ADAL" clId="{0E5E17BC-9DE4-4745-B194-BCF69032F0E6}" dt="2021-07-05T10:34:44.247" v="85" actId="6549"/>
        <pc:sldMkLst>
          <pc:docMk/>
          <pc:sldMk cId="3085515175" sldId="462"/>
        </pc:sldMkLst>
        <pc:spChg chg="mod">
          <ac:chgData name="Soenen Magalie" userId="f9755bf2-ac6a-469d-9fb5-dabc6354c67b" providerId="ADAL" clId="{0E5E17BC-9DE4-4745-B194-BCF69032F0E6}" dt="2021-07-05T10:34:44.247" v="85" actId="6549"/>
          <ac:spMkLst>
            <pc:docMk/>
            <pc:sldMk cId="3085515175" sldId="462"/>
            <ac:spMk id="3" creationId="{43AD6B5C-C8DD-409A-947E-56665FDBA07E}"/>
          </ac:spMkLst>
        </pc:spChg>
      </pc:sldChg>
      <pc:sldChg chg="modSp mod">
        <pc:chgData name="Soenen Magalie" userId="f9755bf2-ac6a-469d-9fb5-dabc6354c67b" providerId="ADAL" clId="{0E5E17BC-9DE4-4745-B194-BCF69032F0E6}" dt="2021-07-05T10:31:58.206" v="63" actId="20577"/>
        <pc:sldMkLst>
          <pc:docMk/>
          <pc:sldMk cId="2785546571" sldId="465"/>
        </pc:sldMkLst>
        <pc:spChg chg="mod">
          <ac:chgData name="Soenen Magalie" userId="f9755bf2-ac6a-469d-9fb5-dabc6354c67b" providerId="ADAL" clId="{0E5E17BC-9DE4-4745-B194-BCF69032F0E6}" dt="2021-07-05T10:31:58.206" v="63" actId="20577"/>
          <ac:spMkLst>
            <pc:docMk/>
            <pc:sldMk cId="2785546571" sldId="465"/>
            <ac:spMk id="3" creationId="{7C561474-962C-4BB3-B286-60246DFF531C}"/>
          </ac:spMkLst>
        </pc:spChg>
      </pc:sldChg>
      <pc:sldChg chg="modSp mod">
        <pc:chgData name="Soenen Magalie" userId="f9755bf2-ac6a-469d-9fb5-dabc6354c67b" providerId="ADAL" clId="{0E5E17BC-9DE4-4745-B194-BCF69032F0E6}" dt="2021-07-05T10:35:27.703" v="91" actId="20577"/>
        <pc:sldMkLst>
          <pc:docMk/>
          <pc:sldMk cId="1579791801" sldId="474"/>
        </pc:sldMkLst>
        <pc:spChg chg="mod">
          <ac:chgData name="Soenen Magalie" userId="f9755bf2-ac6a-469d-9fb5-dabc6354c67b" providerId="ADAL" clId="{0E5E17BC-9DE4-4745-B194-BCF69032F0E6}" dt="2021-07-05T10:35:27.703" v="91" actId="20577"/>
          <ac:spMkLst>
            <pc:docMk/>
            <pc:sldMk cId="1579791801" sldId="474"/>
            <ac:spMk id="3" creationId="{00000000-0000-0000-0000-000000000000}"/>
          </ac:spMkLst>
        </pc:spChg>
      </pc:sldChg>
      <pc:sldChg chg="modSp mod">
        <pc:chgData name="Soenen Magalie" userId="f9755bf2-ac6a-469d-9fb5-dabc6354c67b" providerId="ADAL" clId="{0E5E17BC-9DE4-4745-B194-BCF69032F0E6}" dt="2021-07-05T10:35:16.176" v="90" actId="255"/>
        <pc:sldMkLst>
          <pc:docMk/>
          <pc:sldMk cId="3513530339" sldId="1256"/>
        </pc:sldMkLst>
        <pc:spChg chg="mod">
          <ac:chgData name="Soenen Magalie" userId="f9755bf2-ac6a-469d-9fb5-dabc6354c67b" providerId="ADAL" clId="{0E5E17BC-9DE4-4745-B194-BCF69032F0E6}" dt="2021-07-05T10:35:16.176" v="90" actId="255"/>
          <ac:spMkLst>
            <pc:docMk/>
            <pc:sldMk cId="3513530339" sldId="125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isapetrucci\Desktop\Microbol%20survey\microbol%20survey_workingdoc_11.12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Users\elisapetrucci\Desktop\Microbol%20survey\microbol%20survey_workingdoc_11.12.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[microbol survey_workingdoc_11.12.2020.xlsx]Q1!Tabella pivot5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>
        <c:manualLayout>
          <c:xMode val="edge"/>
          <c:yMode val="edge"/>
          <c:x val="0.31578579930415679"/>
          <c:y val="3.6730945821854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nl-BE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>
        <c:manualLayout>
          <c:layoutTarget val="inner"/>
          <c:xMode val="edge"/>
          <c:yMode val="edge"/>
          <c:x val="2.0785395219712496E-2"/>
          <c:y val="5.972132601945785E-2"/>
          <c:w val="0.61791344485889166"/>
          <c:h val="0.7504107566321242"/>
        </c:manualLayout>
      </c:layout>
      <c:pieChart>
        <c:varyColors val="1"/>
        <c:ser>
          <c:idx val="0"/>
          <c:order val="0"/>
          <c:tx>
            <c:strRef>
              <c:f>'Q1'!$B$4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17-0243-9C96-BA3CF52418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17-0243-9C96-BA3CF52418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17-0243-9C96-BA3CF52418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17-0243-9C96-BA3CF52418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'Q1'!$A$5:$A$9</c:f>
              <c:strCache>
                <c:ptCount val="4"/>
                <c:pt idx="0">
                  <c:v>I do not know</c:v>
                </c:pt>
                <c:pt idx="1">
                  <c:v>No</c:v>
                </c:pt>
                <c:pt idx="2">
                  <c:v>Yes</c:v>
                </c:pt>
                <c:pt idx="3">
                  <c:v>Being developed</c:v>
                </c:pt>
              </c:strCache>
            </c:strRef>
          </c:cat>
          <c:val>
            <c:numRef>
              <c:f>'Q1'!$B$5:$B$9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21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17-0243-9C96-BA3CF524189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73871577024079"/>
          <c:y val="0.22851714087331743"/>
          <c:w val="0.33139806065874833"/>
          <c:h val="0.40927254546025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'Examples of microcred'!$AD$6:$AD$25</cx:f>
        <cx:lvl ptCount="20">
          <cx:pt idx="0">Specialisation courses</cx:pt>
          <cx:pt idx="1">Single courses module</cx:pt>
          <cx:pt idx="2">Short programmes and executive programmes</cx:pt>
          <cx:pt idx="3">short lifelong programmes</cx:pt>
          <cx:pt idx="4">Postgraduate lifelong learning programmes</cx:pt>
          <cx:pt idx="5">Open studies</cx:pt>
          <cx:pt idx="6">Informal learning</cx:pt>
          <cx:pt idx="7">Exit qualification</cx:pt>
          <cx:pt idx="8">Digital credentials</cx:pt>
          <cx:pt idx="9">Credit certification </cx:pt>
          <cx:pt idx="10">Badges</cx:pt>
          <cx:pt idx="11">Supplementary additional courses</cx:pt>
          <cx:pt idx="12">Supplemental award</cx:pt>
          <cx:pt idx="13">Postgraduate education</cx:pt>
          <cx:pt idx="14">Further adult training</cx:pt>
          <cx:pt idx="15">Stackable modules </cx:pt>
          <cx:pt idx="16">Modular units/single courses (micro-degrees)</cx:pt>
          <cx:pt idx="17">Special purpose awards</cx:pt>
          <cx:pt idx="18">MOOCs</cx:pt>
          <cx:pt idx="19">Modules/course units part of degree programmes (also online)</cx:pt>
        </cx:lvl>
      </cx:strDim>
      <cx:numDim type="size">
        <cx:f>'Examples of microcred'!$AE$6:$AE$25</cx:f>
        <cx:lvl ptCount="20" formatCode="Standard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2</cx:pt>
          <cx:pt idx="12">2</cx:pt>
          <cx:pt idx="13">2</cx:pt>
          <cx:pt idx="14">2</cx:pt>
          <cx:pt idx="15">2</cx:pt>
          <cx:pt idx="16">2</cx:pt>
          <cx:pt idx="17">3</cx:pt>
          <cx:pt idx="18">4</cx:pt>
          <cx:pt idx="19">8</cx:pt>
        </cx:lvl>
      </cx:numDim>
    </cx:data>
  </cx:chartData>
  <cx:chart>
    <cx:plotArea>
      <cx:plotAreaRegion>
        <cx:series layoutId="treemap" uniqueId="{C7E67F72-E7E3-DF4F-ABD9-EFE044091FEC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/>
                </a:pPr>
                <a:endParaRPr lang="it-IT" sz="1600" b="1" i="0" u="none" strike="noStrike" baseline="0">
                  <a:solidFill>
                    <a:prstClr val="white"/>
                  </a:solidFill>
                  <a:latin typeface="Calibri" panose="020F0502020204030204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10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10D5937-AB38-4618-9535-90E0BF92A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D4B694-C41A-49CA-A998-6169872740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DB76EC-D5DB-4F80-A22D-EB41FE91C41F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25D8DC45-F242-4E63-80F6-17CD1DD9F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4B55D196-C1FA-480F-BF37-97F14006E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A2EC98-00AC-432A-9AB8-E31413FB09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327185-CE92-4267-9497-8A4E52135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38F200-B70D-4B27-A5BC-2635827A9AF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what extent micro-credentials are already offered in the national context, and what are the trends of their development;</a:t>
            </a:r>
            <a:endParaRPr lang="it-IT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err="1"/>
              <a:t>Role</a:t>
            </a:r>
            <a:r>
              <a:rPr lang="it-IT"/>
              <a:t> of </a:t>
            </a:r>
            <a:r>
              <a:rPr lang="it-IT" err="1"/>
              <a:t>Europaen</a:t>
            </a:r>
            <a:r>
              <a:rPr lang="it-IT"/>
              <a:t> </a:t>
            </a:r>
            <a:r>
              <a:rPr lang="it-IT" err="1"/>
              <a:t>univesities</a:t>
            </a:r>
            <a:r>
              <a:rPr lang="it-IT"/>
              <a:t> in </a:t>
            </a:r>
            <a:r>
              <a:rPr lang="it-IT" err="1"/>
              <a:t>development</a:t>
            </a:r>
            <a:r>
              <a:rPr lang="it-IT"/>
              <a:t> of </a:t>
            </a:r>
            <a:r>
              <a:rPr lang="it-IT" err="1"/>
              <a:t>MCs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D0B1C-85A4-DE40-9631-C42774FA2C3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95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CADBE1-9C59-4964-B24A-9836A193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B0FA-B8C5-4FE5-99DD-28A7AE1185B6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39353-24AC-4B94-8282-42AE758F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03CCF6-574D-4409-9088-F8BB8D7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D054-2522-433B-86A0-F5DB8ADB5CA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25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C87CA3-AA0A-4231-8ECE-15621765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35A7-8E43-4FAF-BEE4-2DC4F2BB5336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F2ACA-9DE1-43EE-BD8F-B6C91541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F2A62B-27EA-4F76-B1A7-77BA8931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E703-21A4-488F-B517-E23F8AE6FB0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14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06797B-BD74-47BE-A660-6A056786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0F40-AF4D-4A86-A415-1184A3ACDD1F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DBE310-D2C5-48A6-898C-E1F3F6B4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442859-A5C6-4021-AB93-6C60EAFF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10F3-AB3B-4094-BAC2-902052CE9C2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08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05117" y="964630"/>
            <a:ext cx="4429958" cy="4568906"/>
          </a:xfrm>
        </p:spPr>
        <p:txBody>
          <a:bodyPr rtlCol="0">
            <a:normAutofit/>
          </a:bodyPr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5B4A3E-DFB8-4211-8E5E-671E208947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0F60-8C93-4C37-B51A-4DDAE36F7E9B}" type="datetime1">
              <a:rPr lang="nl-BE"/>
              <a:pPr>
                <a:defRPr/>
              </a:pPr>
              <a:t>5/07/2021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D27CDA-5653-4EA0-A353-04B8F5BF70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B47277-5A2D-427A-84BC-DAA41DB8C0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63275" y="6292850"/>
            <a:ext cx="647700" cy="365125"/>
          </a:xfrm>
        </p:spPr>
        <p:txBody>
          <a:bodyPr/>
          <a:lstStyle>
            <a:lvl1pPr algn="r">
              <a:defRPr sz="1200" smtClean="0">
                <a:solidFill>
                  <a:srgbClr val="1E64C8"/>
                </a:solidFill>
              </a:defRPr>
            </a:lvl1pPr>
          </a:lstStyle>
          <a:p>
            <a:pPr>
              <a:defRPr/>
            </a:pPr>
            <a:fld id="{21313C4E-1F12-4E9C-AD73-CD72D94C79E9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908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B00405-227C-4DF0-94AC-307FA2F1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FD1A-8150-4447-A5F4-6D077CD2E78F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39697-D1F3-47FB-9313-EC0AB451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DC33D5-0180-4E4D-AFB7-9527093D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25FA-8A39-4D60-BF25-6E2AE9EECFB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79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DC05D7-73A5-4133-A87F-AAC16771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6279-210B-4061-ACEE-95ABFD8A35C6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2012A4-CEAF-436A-910B-E4F806C3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B7CC2-90A8-4F64-8EF9-33A9933A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55A1-5068-4D88-9008-88E88B87BB0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554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4A2AABF-04C1-40F2-AD44-8EE189DD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17EB-57E0-4F56-BD4A-7D7A4D6E18A8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4279D3E-359C-498D-AEBF-DE7E2283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744A737-D4B6-46AF-94BD-C4F1C60B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3FF8-ECFF-49E0-8F2E-9FD8E4DCCE7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80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04BDEA27-BDDA-46B3-B602-66361C92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86C9-73F3-4654-B987-557A1831144A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35AECA8-8376-494F-8A54-7B6177C4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34D5A4BC-87A8-4421-B1E7-FF7A6FDF2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AAB3-C96D-4766-B4FF-49379DDC0DA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233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38260F4-62DD-40AF-AA7C-D9C046AD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5282-0BD5-496A-86A1-8FAA560EEF95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B02C4A14-2185-432F-AF2E-8B9B917E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49180A2-4E98-48DA-BE76-66B37DC0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5208-52C8-4DF2-8A7E-5A62E9F39D9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75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0FCA0F2A-D9E1-45EB-960F-DA27C74F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AFF8-C225-43DD-8B2E-B764DE188AE6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0580882-DE9F-41B4-A34F-67E3103A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4A32018E-81FC-414C-91B1-C2FF32EA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5DF-2AD7-44F1-965E-D87A8297DE7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60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5EA246D5-0D5A-4C79-8C51-137C2A73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AA89-2167-4182-A0F1-655566E75A54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A1DF2C2-3BA4-42E9-9261-2D1B6951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057CA62-436B-4D87-8DB6-6080355D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1AEE-C28B-4261-B42D-45FD8F0F6C6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799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70FC156-54AE-477E-AA7E-D86FF2D9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5176-9F3C-41AC-8ECD-0956F25649E8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3515A32-631E-4C60-9874-4D17AFC8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1861C673-FE59-4230-A356-F61459A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92BA-29FE-4CF5-B0E2-491CC304D2B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76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B17B434A-8BCF-4B34-BBD5-7F999029A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stijl te bewerken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C87CC299-F4A3-48E7-9502-1887615B6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Klikken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101C87-9523-4345-8B02-4EEFB3BC6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38025F-14D6-4C31-9DA3-9C8C15311FC4}" type="datetimeFigureOut">
              <a:rPr lang="nl-BE"/>
              <a:pPr>
                <a:defRPr/>
              </a:pPr>
              <a:t>5/07/2021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0BB8D-1C50-4753-BC80-869FCB47B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F53E3B-954E-48E9-8117-A220D01B8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384CBF-1590-43BE-B674-9D4C65B3161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crobolproject@gmail.com" TargetMode="External"/><Relationship Id="rId2" Type="http://schemas.openxmlformats.org/officeDocument/2006/relationships/hyperlink" Target="http://www.microcredential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credentials.eu/blog/microbolconference2020/" TargetMode="External"/><Relationship Id="rId2" Type="http://schemas.openxmlformats.org/officeDocument/2006/relationships/hyperlink" Target="https://microcredentials.eu/wp-content/uploads/sites/20/2020/09/MICROBOL-Desk-Research-Repor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microcredentials.eu/wp-content/uploads/sites/20/2021/07/MICROBOL-Recommendations-1.pdf" TargetMode="External"/><Relationship Id="rId4" Type="http://schemas.openxmlformats.org/officeDocument/2006/relationships/hyperlink" Target="https://microcredentials.eu/wp-content/uploads/sites/20/2021/02/Microbol_State-of-play-of-MCs-in-the-EHEA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Magalie.Soenen@ond.vlaanderen.be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c.europa.eu/education/sites/default/files/document-library-docs/european-approach-micro-credentials-higher-education-consultation-group-output-executive-summary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7BB7B-7BCA-4C92-AFEC-45732ABC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4" y="493789"/>
            <a:ext cx="8534669" cy="407323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</a:t>
            </a:r>
            <a:r>
              <a:rPr lang="nl-B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l-B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nl-B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volumes of </a:t>
            </a:r>
            <a:r>
              <a:rPr lang="nl-B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nl-B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0B5CAD-4F3A-4095-A1F8-1D8AF86E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5" y="4272742"/>
            <a:ext cx="10474036" cy="1936046"/>
          </a:xfrm>
        </p:spPr>
        <p:txBody>
          <a:bodyPr rtlCol="0">
            <a:normAutofit fontScale="6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Magalie Soenen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Flemish</a:t>
            </a:r>
            <a:r>
              <a:rPr lang="nl-BE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nl-BE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Education and Training – MICROBOL project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nl-NL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nl-NL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nl-BE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B141F89-878C-4A7F-9407-ADF50883CD7E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B7A595F-56B4-4F5D-BB6F-6D7FE4C6CCC5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7BEF0-B3E2-411A-A941-1CC79E85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Higher Education Consultation Group on MC’s 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561474-962C-4BB3-B286-60246DFF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309"/>
            <a:ext cx="10763250" cy="4654709"/>
          </a:xfrm>
        </p:spPr>
        <p:txBody>
          <a:bodyPr numCol="1"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and transparent DEFINITION and an EU STANDARD for micro-credentials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to the national and European QUALIFICATIONS FRAMEWORKS (*)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standards for short learning courses – guidelines (*)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Credit Transfer and Accumulation System (ECTS) – adaption Users’ Guide (*)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– role ENIC/NARICs(*)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and PORTABILITY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LEVEL ACTIONS – Consultation phase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 LEARNING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(“Ensuring better permeability between education and training sectors”)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 by higher education institutions, VET and other education and training institutions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Explicit link with MICROBOL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95DC863-7FFA-4FBD-B456-BF17793A7218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F1EBC9-E9FD-416C-AD9E-509D228A3379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554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85F300-2622-4BCC-915D-82CE3DEA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12" y="2890837"/>
            <a:ext cx="7727950" cy="901234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MICROBOL project</a:t>
            </a:r>
          </a:p>
        </p:txBody>
      </p:sp>
      <p:pic>
        <p:nvPicPr>
          <p:cNvPr id="11267" name="Afbeelding 3">
            <a:extLst>
              <a:ext uri="{FF2B5EF4-FFF2-40B4-BE49-F238E27FC236}">
                <a16:creationId xmlns:a16="http://schemas.microsoft.com/office/drawing/2014/main" id="{E9A9D5B4-962E-4B2C-86C3-64170A5E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49" y="2504281"/>
            <a:ext cx="2047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CE4D283-D604-42A8-A947-5DF7B1BA0F6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49EB437-B221-4A92-8D53-B3744A447ABA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1270" name="Afbeelding 1">
            <a:extLst>
              <a:ext uri="{FF2B5EF4-FFF2-40B4-BE49-F238E27FC236}">
                <a16:creationId xmlns:a16="http://schemas.microsoft.com/office/drawing/2014/main" id="{2D0974F1-2D8D-4A3B-B87C-161DA579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5781675"/>
            <a:ext cx="28162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6544FA6-C3CD-4A4A-AF22-AA7CCD32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EHEA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F685-E562-4B7C-9F62-2DC4FB50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6219"/>
            <a:ext cx="7728857" cy="1224189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C0865-D190-4BC3-97AD-F8EF001B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265589"/>
            <a:ext cx="10068263" cy="3516086"/>
          </a:xfrm>
        </p:spPr>
        <p:txBody>
          <a:bodyPr>
            <a:normAutofit fontScale="92500" lnSpcReduction="20000"/>
          </a:bodyPr>
          <a:lstStyle/>
          <a:p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Micro-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Bologna 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</a:t>
            </a:r>
            <a:endParaRPr lang="nl-B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KA3: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 to support the implementation of European Higher Education Area (EHEA) reforms, 2019</a:t>
            </a:r>
            <a:endParaRPr lang="nl-B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B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– </a:t>
            </a:r>
            <a:r>
              <a:rPr lang="nl-B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endParaRPr lang="nl-BE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www.microcredentials.eu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>
              <a:buNone/>
            </a:pP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Email: 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Microbolproject@gmail.com</a:t>
            </a:r>
            <a:r>
              <a:rPr lang="nl-B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756BB0-5342-430A-A692-D116AC80C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461" y="5461581"/>
            <a:ext cx="108518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675D-CC3C-4B22-91D1-C685767F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0113D-E95E-4BCF-8826-3E1CDCBB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11182253" cy="46069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Belgium/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Flemish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Community, Departement Education &amp; Training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 –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Education and Culture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– CIMEA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 (European University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Assiocation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ENQA (European Association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Assurance in Higher Education)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Experts: 	Anthony F. Camilleri, Frederik De Decker, Ann 				Katherine Isaacs, George Ubachs, Peter Van der Hijden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partner: EQAR (European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Assurance Register)</a:t>
            </a:r>
          </a:p>
          <a:p>
            <a:pPr fontAlgn="auto">
              <a:spcAft>
                <a:spcPts val="0"/>
              </a:spcAft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Afbeelding 3">
            <a:extLst>
              <a:ext uri="{FF2B5EF4-FFF2-40B4-BE49-F238E27FC236}">
                <a16:creationId xmlns:a16="http://schemas.microsoft.com/office/drawing/2014/main" id="{4E077202-D118-4C6B-A837-F1C6EDA5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CF1FE59-0E5C-4BA8-9B64-03F52973DE7D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4FD983-A446-4BD5-A246-EDB6B5EAE4C0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1530E-FA9C-4F28-B153-DE1F310B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ADEDE-4F3B-4DEC-89C6-F6090767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38242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awareness among national governments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and guide national governments to put the topic of micro-credentials on their policy agenda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whether existing Bologna tools can be used for micro-credentials and, if necessary, make proposals for adjustments at European level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recommendations to check national legislations and adapt them where necessary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European framework for micro-credentials and propose this to the ministers in the Bologna Process</a:t>
            </a:r>
          </a:p>
        </p:txBody>
      </p:sp>
      <p:pic>
        <p:nvPicPr>
          <p:cNvPr id="13316" name="Afbeelding 3">
            <a:extLst>
              <a:ext uri="{FF2B5EF4-FFF2-40B4-BE49-F238E27FC236}">
                <a16:creationId xmlns:a16="http://schemas.microsoft.com/office/drawing/2014/main" id="{177361B1-A982-4638-B4E2-4E5A49C2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EF78DEA-E201-4F3D-B330-81F2148386C0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7E9FB7A-894C-4C47-A4CC-3A3637C2B635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08F87-2268-41E8-813B-205E27AF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6B5B5D-1FA6-454A-9C86-02F7C6B5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938" cy="41243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Desk research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Sept 2020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Kick-off conference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Webinar (&gt;150 deelnemers)</a:t>
            </a:r>
          </a:p>
          <a:p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Assurance</a:t>
            </a:r>
          </a:p>
          <a:p>
            <a:pPr lvl="2"/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stakeholder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participants, 33 countries, 5 stakeholder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stakeholder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Survey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EHEA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(Feb 2021)</a:t>
            </a:r>
          </a:p>
          <a:p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Recommendations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QA,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QF&amp;ECTS (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2021)</a:t>
            </a:r>
          </a:p>
          <a:p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 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Micro-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-Dec 2021)</a:t>
            </a:r>
          </a:p>
          <a:p>
            <a:r>
              <a:rPr lang="nl-B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(Jan 2022)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Afbeelding 3">
            <a:extLst>
              <a:ext uri="{FF2B5EF4-FFF2-40B4-BE49-F238E27FC236}">
                <a16:creationId xmlns:a16="http://schemas.microsoft.com/office/drawing/2014/main" id="{92307CD1-4CC4-4F12-87B1-12107B8D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BA42EEC-AE51-4A23-A027-1DED01D7B641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8F39993-E3E8-4249-AD98-A1A105FE9FDF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C3BC-0ECA-4C7A-8A56-ADAC8601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738DD0-19E4-4834-9961-41199FD7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9113" cy="440055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micro-credential is a small volume of learning certified by a credential. In the EHEA context, it can be offered by higher education institutions or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them using recognition procedures in line with the Lisbon Recognition Convention or recognition of prior learning, where applicable. A micro-credential is designed to provide the learner with specific knowledge, skills or competences that respond to societal, personal, cultural or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needs. Micro-credentials have explicitly defined learning outcomes at a QF-EHEA/NQF level, an indication of associated workload in ECTS credits, assessment methods and criteria, and are subject to quality assurance in line with the ESG.”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Afbeelding 3">
            <a:extLst>
              <a:ext uri="{FF2B5EF4-FFF2-40B4-BE49-F238E27FC236}">
                <a16:creationId xmlns:a16="http://schemas.microsoft.com/office/drawing/2014/main" id="{5FB22198-C194-47E7-A3D5-6A8B2F94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D83F4ED-4049-4B0D-AC12-A0A392B051E3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125D1E-E195-4D3E-B396-BFE7496C85E7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30CDF-4056-406A-B712-52EE8887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of attention?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C0952-4F15-44C7-AB14-06069D7A5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10380663" cy="466827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consensus yet on a definition or standards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clarity causes confusion among learners and employers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countries in (continental) Europe have micro-credentials but do not (yet) have regulation or a funding mechanism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needed between the development/promotion of MCs and their regulation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a flexible framework and guidelines at international level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Use/extend/adapt existing structures and Bologna tools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peer support and exchange of practices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of stand-alone MCs and 'other' providers</a:t>
            </a:r>
            <a:endParaRPr lang="nl-B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Afbeelding 3">
            <a:extLst>
              <a:ext uri="{FF2B5EF4-FFF2-40B4-BE49-F238E27FC236}">
                <a16:creationId xmlns:a16="http://schemas.microsoft.com/office/drawing/2014/main" id="{3D4970AA-763C-44AA-8F89-E68FB2FE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EE0C0C0-221A-47F8-B681-1DBD7C37DEA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6631A78-67F7-48D9-BAF8-A8AC1D45549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F685-E562-4B7C-9F62-2DC4FB50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41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landersArtSerif-Medium" panose="00000600000000000000" pitchFamily="2" charset="0"/>
              </a:rPr>
              <a:t>Countries that offer or are developing micro-credentials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landersArtSerif-Medium" panose="00000600000000000000" pitchFamily="2" charset="0"/>
              </a:rPr>
              <a:t> </a:t>
            </a:r>
            <a:endParaRPr lang="nl-BE" dirty="0">
              <a:solidFill>
                <a:schemeClr val="accent1">
                  <a:lumMod val="50000"/>
                </a:schemeClr>
              </a:solidFill>
              <a:latin typeface="FlandersArtSerif-Medium" panose="00000600000000000000" pitchFamily="2" charset="0"/>
            </a:endParaRP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8B148EE2-2813-434E-B97A-1E20A6751D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810871"/>
          <a:ext cx="5508812" cy="453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0EDDB5F2-A95D-4731-A7F9-CB8818651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13" y="5456438"/>
            <a:ext cx="1085149" cy="125191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7017B6E-454B-FD45-8147-27E06664C94F}"/>
              </a:ext>
            </a:extLst>
          </p:cNvPr>
          <p:cNvCxnSpPr>
            <a:cxnSpLocks/>
          </p:cNvCxnSpPr>
          <p:nvPr/>
        </p:nvCxnSpPr>
        <p:spPr>
          <a:xfrm>
            <a:off x="6662056" y="1589314"/>
            <a:ext cx="0" cy="5119039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308556-6169-4347-AE35-3FC47CDC0761}"/>
              </a:ext>
            </a:extLst>
          </p:cNvPr>
          <p:cNvSpPr txBox="1"/>
          <p:nvPr/>
        </p:nvSpPr>
        <p:spPr>
          <a:xfrm>
            <a:off x="6788954" y="1767452"/>
            <a:ext cx="5181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FlandersArtSerif-Regular" panose="00000500000000000000" pitchFamily="2" charset="0"/>
              </a:rPr>
              <a:t>Offered: 21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50000"/>
                </a:schemeClr>
              </a:solidFill>
              <a:latin typeface="FlandersArtSerif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FlandersArtSerif-Regular" panose="00000500000000000000" pitchFamily="2" charset="0"/>
              </a:rPr>
              <a:t>Being developed: 3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accent1">
                  <a:lumMod val="50000"/>
                </a:schemeClr>
              </a:solidFill>
              <a:latin typeface="FlandersArtSerif-Regula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FlandersArtSerif-Regular" panose="00000500000000000000" pitchFamily="2" charset="0"/>
              </a:rPr>
              <a:t>Not offered/not being developed: 8 countries</a:t>
            </a:r>
          </a:p>
        </p:txBody>
      </p:sp>
    </p:spTree>
    <p:extLst>
      <p:ext uri="{BB962C8B-B14F-4D97-AF65-F5344CB8AC3E}">
        <p14:creationId xmlns:p14="http://schemas.microsoft.com/office/powerpoint/2010/main" val="402167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F685-E562-4B7C-9F62-2DC4FB50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17" y="146479"/>
            <a:ext cx="11065329" cy="1224189"/>
          </a:xfrm>
        </p:spPr>
        <p:txBody>
          <a:bodyPr>
            <a:normAutofit/>
          </a:bodyPr>
          <a:lstStyle/>
          <a:p>
            <a:r>
              <a:rPr lang="nl-BE" sz="3600">
                <a:solidFill>
                  <a:schemeClr val="accent1">
                    <a:lumMod val="50000"/>
                  </a:schemeClr>
                </a:solidFill>
                <a:latin typeface="FlandersArtSerif-Medium" panose="00000600000000000000" pitchFamily="2" charset="0"/>
              </a:rPr>
              <a:t>Examples of micro-credentials offered/recognised by HEIs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DDB5F2-A95D-4731-A7F9-CB881865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423" y="5606085"/>
            <a:ext cx="1085149" cy="125191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Grafico 9">
                <a:extLst>
                  <a:ext uri="{FF2B5EF4-FFF2-40B4-BE49-F238E27FC236}">
                    <a16:creationId xmlns:a16="http://schemas.microsoft.com/office/drawing/2014/main" id="{9B0D7BC4-CA58-C44B-B40C-DA8969E397D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57438" y="1211283"/>
              <a:ext cx="11411486" cy="43948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afico 9">
                <a:extLst>
                  <a:ext uri="{FF2B5EF4-FFF2-40B4-BE49-F238E27FC236}">
                    <a16:creationId xmlns:a16="http://schemas.microsoft.com/office/drawing/2014/main" id="{9B0D7BC4-CA58-C44B-B40C-DA8969E397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438" y="1211283"/>
                <a:ext cx="11411486" cy="43948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4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99267-33A3-445A-9B0A-FABFEE4B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 (EU-level)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2E3CFCF-98DE-4A20-BF18-77AEEC3F5E5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E8FB6A-A454-4F36-AD9C-1BE25C01FA3E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B440751-91B7-4D34-AB6A-0A7C92F30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" y="1437015"/>
            <a:ext cx="8713694" cy="49751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C8DC22AC-86D6-4AFD-9235-66AEF526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98" y="1312223"/>
            <a:ext cx="11134843" cy="4510807"/>
          </a:xfrm>
          <a:prstGeom prst="rect">
            <a:avLst/>
          </a:prstGeom>
        </p:spPr>
      </p:pic>
      <p:pic>
        <p:nvPicPr>
          <p:cNvPr id="14340" name="Afbeelding 3">
            <a:extLst>
              <a:ext uri="{FF2B5EF4-FFF2-40B4-BE49-F238E27FC236}">
                <a16:creationId xmlns:a16="http://schemas.microsoft.com/office/drawing/2014/main" id="{5FB22198-C194-47E7-A3D5-6A8B2F94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D83F4ED-4049-4B0D-AC12-A0A392B051E3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125D1E-E195-4D3E-B396-BFE7496C85E7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E68DEB0-70F5-4718-B76E-66F734ED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38" y="217099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micro-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9972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AF56-AA2E-478F-AC1C-3926289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micro-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D6B5C-C8DD-409A-947E-56665FDB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78" y="1788594"/>
            <a:ext cx="7391400" cy="4370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nl-B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context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nl-B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nl-B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B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B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nl-B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nl-B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 </a:t>
            </a: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endParaRPr lang="nl-B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nl-B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and </a:t>
            </a: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l-B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endParaRPr lang="nl-B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nl-B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</a:t>
            </a:r>
            <a:r>
              <a:rPr lang="nl-B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B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nl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nl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nl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non-</a:t>
            </a:r>
            <a:r>
              <a:rPr lang="nl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nl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r>
              <a:rPr 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nl-BE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9C0941-0B58-4B6C-AE84-A3477FED68D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6CD22F-2B1D-437B-B46F-57E9AD1A8C0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33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AF56-AA2E-478F-AC1C-3926289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Belgium/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Flemish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D6B5C-C8DD-409A-947E-56665FDB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370387"/>
          </a:xfrm>
        </p:spPr>
        <p:txBody>
          <a:bodyPr rtlCol="0">
            <a:norm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“Offered by higher education institutions”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Credit certificates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 by higher education institutions”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learning (HE) “Recognition of Prior Qualifications” (incl. these credit certificates) (“EVK”)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Non-formal/informal learning “Recognition of Prior Competences” (“EVC”)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9C0941-0B58-4B6C-AE84-A3477FED68D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6CD22F-2B1D-437B-B46F-57E9AD1A8C0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AF56-AA2E-478F-AC1C-3926289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(creditbewijs)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D6B5C-C8DD-409A-947E-56665FDB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370387"/>
          </a:xfrm>
        </p:spPr>
        <p:txBody>
          <a:bodyPr rtlCol="0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(legal): an acknowledgement that, after an evaluation, a student has proven to master the competences* of a particular course unit. This acknowledgement is recorded in a document or is established by means of an electronic registration.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exemption of parts of another study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shifting to another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RPL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Remark: in the Flemish context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)es and learning outcomes are often used interchangeably…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9C0941-0B58-4B6C-AE84-A3477FED68D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6CD22F-2B1D-437B-B46F-57E9AD1A8C0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340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AF56-AA2E-478F-AC1C-3926289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7356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Recognition of Prior Qualifications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A6F3BB1-7DDD-49B8-997C-959AFD8C3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19" y="2092586"/>
            <a:ext cx="8121118" cy="437038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89C0941-0B58-4B6C-AE84-A3477FED68D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6CD22F-2B1D-437B-B46F-57E9AD1A8C0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89CE20-0BB7-49CB-BCF4-4A439582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1402755"/>
            <a:ext cx="4694738" cy="8761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8369EB-DBE2-4758-8AF4-37133F390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98" y="1356268"/>
            <a:ext cx="4678014" cy="8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AF56-AA2E-478F-AC1C-3926289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2869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Recognition of Prior Competences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D6B5C-C8DD-409A-947E-56665FDB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370387"/>
          </a:xfrm>
        </p:spPr>
        <p:txBody>
          <a:bodyPr rtlCol="0"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of Ghent University Association (= univ. + 3 UAS)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an applicant’s competences based on a portfolio + one or more of the following methods: reflection file, competence-based interview or capability test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result: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“Certificate of Competency”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to get exemptions of courses (see above)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9C0941-0B58-4B6C-AE84-A3477FED68D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6CD22F-2B1D-437B-B46F-57E9AD1A8C0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12DAE5-1946-4272-9F17-7DAACE7F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890" y="4336888"/>
            <a:ext cx="3083110" cy="25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 of this legal framework</a:t>
            </a:r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2625" y="1490345"/>
            <a:ext cx="10515600" cy="4351338"/>
          </a:xfrm>
        </p:spPr>
        <p:txBody>
          <a:bodyPr/>
          <a:lstStyle/>
          <a:p>
            <a:pPr marL="58738" indent="0" eaLnBrk="1" hangingPunct="1">
              <a:buFont typeface="Arial" panose="020B0604020202020204" pitchFamily="34" charset="0"/>
              <a:buNone/>
            </a:pPr>
            <a:r>
              <a:rPr lang="en-GB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</a:t>
            </a:r>
            <a:r>
              <a:rPr lang="en-GB" alt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microdegrees</a:t>
            </a:r>
            <a:endParaRPr lang="en-GB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interklaas pakje oranje met blauwe strik 13 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262572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242300" y="2114550"/>
            <a:ext cx="3006725" cy="1476375"/>
          </a:xfrm>
          <a:prstGeom prst="wedgeRoundRectCallout">
            <a:avLst>
              <a:gd name="adj1" fmla="val -72909"/>
              <a:gd name="adj2" fmla="val 157460"/>
              <a:gd name="adj3" fmla="val 16667"/>
            </a:avLst>
          </a:prstGeom>
          <a:solidFill>
            <a:srgbClr val="224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latin typeface="Arial" panose="020B0604020202020204" pitchFamily="34" charset="0"/>
                <a:cs typeface="Arial" panose="020B0604020202020204" pitchFamily="34" charset="0"/>
              </a:rPr>
              <a:t>A number of courses -&gt; successful completion = credit certificates 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31838" y="3448050"/>
            <a:ext cx="1917700" cy="963613"/>
          </a:xfrm>
          <a:prstGeom prst="wedgeRectCallout">
            <a:avLst>
              <a:gd name="adj1" fmla="val 180563"/>
              <a:gd name="adj2" fmla="val -47685"/>
            </a:avLst>
          </a:prstGeom>
          <a:solidFill>
            <a:srgbClr val="F1EC0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Bundled</a:t>
            </a:r>
            <a:r>
              <a:rPr lang="nl-B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nl-BE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together</a:t>
            </a:r>
            <a:r>
              <a:rPr lang="nl-B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as ‘</a:t>
            </a:r>
            <a:r>
              <a:rPr lang="nl-BE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microdegree</a:t>
            </a:r>
            <a:r>
              <a:rPr lang="nl-B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7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0489" name="Afbeeld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13123"/>
          <a:stretch>
            <a:fillRect/>
          </a:stretch>
        </p:blipFill>
        <p:spPr bwMode="auto">
          <a:xfrm>
            <a:off x="4860925" y="0"/>
            <a:ext cx="733107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D623B-91B4-4E69-B981-7A18D674CB80}" type="slidenum">
              <a:rPr lang="nl-BE" altLang="nl-B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nl-BE" altLang="nl-BE" sz="1200">
              <a:solidFill>
                <a:srgbClr val="898989"/>
              </a:solidFill>
            </a:endParaRP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6063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435475"/>
            <a:ext cx="43370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978400"/>
            <a:ext cx="60928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4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D623B-91B4-4E69-B981-7A18D674CB80}" type="slidenum">
              <a:rPr lang="nl-BE" altLang="nl-B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nl-BE" altLang="nl-BE" sz="1200">
              <a:solidFill>
                <a:srgbClr val="898989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43CA98-4122-4F9C-AC13-C6FA3DB3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69313"/>
            <a:ext cx="9448800" cy="52695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04EE14-B77C-49D1-ACAF-738FF81E2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</a:t>
            </a:r>
            <a:r>
              <a:rPr lang="en-GB" alt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HOGent</a:t>
            </a:r>
            <a:endParaRPr lang="en-GB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03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7D623B-91B4-4E69-B981-7A18D674CB80}" type="slidenum">
              <a:rPr lang="nl-BE" altLang="nl-B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nl-BE" altLang="nl-BE" sz="1200">
              <a:solidFill>
                <a:srgbClr val="898989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4EE14-B77C-49D1-ACAF-738FF81E2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</a:t>
            </a:r>
            <a:r>
              <a:rPr lang="en-GB" alt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HOGent</a:t>
            </a:r>
            <a:endParaRPr lang="en-GB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BF58A9-AC26-4C3F-A036-E8B64040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1272030"/>
            <a:ext cx="6483928" cy="55508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37E3BB-F253-452B-87AF-324FF1B8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725" y="542701"/>
            <a:ext cx="3973429" cy="19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99267-33A3-445A-9B0A-FABFEE4B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60713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4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 (EU-level)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2E3CFCF-98DE-4A20-BF18-77AEEC3F5E5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E8FB6A-A454-4F36-AD9C-1BE25C01FA3E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6149" name="Afbeelding 4">
            <a:extLst>
              <a:ext uri="{FF2B5EF4-FFF2-40B4-BE49-F238E27FC236}">
                <a16:creationId xmlns:a16="http://schemas.microsoft.com/office/drawing/2014/main" id="{9EF741D9-9F14-47E2-BB24-2B5FA02B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114667"/>
            <a:ext cx="6508376" cy="317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F0E73DCC-FB57-42E2-BFFC-5AE4C2042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65" y="5427196"/>
            <a:ext cx="1371600" cy="539750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9642DB0D-B79A-4E81-82AC-077BDC422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60" y="5427196"/>
            <a:ext cx="1530350" cy="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1AF56-AA2E-478F-AC1C-3926289B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 of this legal framework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AD6B5C-C8DD-409A-947E-56665FDB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370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micro-degrees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HEIs are setting up a system to support and validate students’ societal engagement through: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“Certificates of Competency”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“Badges” (= an online standard to recognize and verify learning, e.g. Open badges, Badger,…)</a:t>
            </a:r>
          </a:p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masters in European </a:t>
            </a:r>
            <a:r>
              <a:rPr 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89C0941-0B58-4B6C-AE84-A3477FED68D7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F6CD22F-2B1D-437B-B46F-57E9AD1A8C0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5515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12" y="531774"/>
            <a:ext cx="9979376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such a legal framework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different stakeholders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HEI’s: fits with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exisiting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practices e.g. ECTS, especially the concept of “credit transfer” (portability /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stackability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 we know it from international student mobility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users: increased ownership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employers: increased trust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0DD51F-F429-4452-8307-3C783B8265FE}" type="slidenum">
              <a:rPr lang="en-GB" altLang="nl-B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GB" altLang="nl-BE" sz="1200">
              <a:solidFill>
                <a:srgbClr val="898989"/>
              </a:solidFill>
            </a:endParaRP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6631" name="Afbeeldi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561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12" y="531774"/>
            <a:ext cx="9979376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such a legal framework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increase the potential use of the existing learning offer, encompassing all types of learning (related to HE), i.e. beyond lifelong learning, MOOCs etc.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Enhances flexibility (although this has its limits…)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Openness towards 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diverse learners - but also beneficial for ‘regular students’: working together with mature students, students from different backgrounds, </a:t>
            </a:r>
          </a:p>
          <a:p>
            <a:pPr lvl="2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diverse ways of learning (e.g. also non-formal, online)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0DD51F-F429-4452-8307-3C783B8265FE}" type="slidenum">
              <a:rPr lang="en-GB" altLang="nl-B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GB" altLang="nl-BE" sz="1200">
              <a:solidFill>
                <a:srgbClr val="898989"/>
              </a:solidFill>
            </a:endParaRP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6631" name="Afbeeldi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530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12" y="531774"/>
            <a:ext cx="9979376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47288" cy="4351338"/>
          </a:xfrm>
        </p:spPr>
        <p:txBody>
          <a:bodyPr rtlCol="0">
            <a:normAutofit/>
          </a:bodyPr>
          <a:lstStyle/>
          <a:p>
            <a:pPr defTabSz="320675">
              <a:lnSpc>
                <a:spcPct val="100000"/>
              </a:lnSpc>
            </a:pPr>
            <a:r>
              <a:rPr lang="en-US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Investigate links with the European Student Card Initiative (= integration of Erasmus Without Paper, EMREX and the European Student Card  focus on student data portability)  give ownership of the </a:t>
            </a:r>
            <a:r>
              <a:rPr lang="en-US" altLang="nl-B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microcredential</a:t>
            </a:r>
            <a:r>
              <a:rPr lang="en-US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the end-user</a:t>
            </a:r>
          </a:p>
          <a:p>
            <a:pPr defTabSz="320675">
              <a:lnSpc>
                <a:spcPct val="100000"/>
              </a:lnSpc>
            </a:pPr>
            <a:r>
              <a:rPr lang="en-US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the potential of all the attention for micro-credentials in European Universities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0DD51F-F429-4452-8307-3C783B8265FE}" type="slidenum">
              <a:rPr lang="en-GB" altLang="nl-BE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GB" altLang="nl-BE" sz="1200">
              <a:solidFill>
                <a:srgbClr val="898989"/>
              </a:solidFill>
            </a:endParaRP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6631" name="Afbeeldi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91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nummer 3"/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B28DC08-0298-4EE6-B558-0154A5D4245E}" type="slidenum">
              <a:rPr lang="nl-BE" altLang="nl-BE" sz="1200">
                <a:solidFill>
                  <a:srgbClr val="1E64C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nl-BE" altLang="nl-BE" sz="1200">
              <a:solidFill>
                <a:srgbClr val="1E64C8"/>
              </a:solidFill>
            </a:endParaRPr>
          </a:p>
        </p:txBody>
      </p:sp>
      <p:sp>
        <p:nvSpPr>
          <p:cNvPr id="27651" name="Tijdelijke aanduiding voor inhoud 4"/>
          <p:cNvSpPr>
            <a:spLocks noGrp="1" noChangeArrowheads="1"/>
          </p:cNvSpPr>
          <p:nvPr>
            <p:ph idx="1"/>
          </p:nvPr>
        </p:nvSpPr>
        <p:spPr>
          <a:xfrm>
            <a:off x="838200" y="2890837"/>
            <a:ext cx="11023600" cy="2372533"/>
          </a:xfrm>
        </p:spPr>
        <p:txBody>
          <a:bodyPr/>
          <a:lstStyle/>
          <a:p>
            <a:pPr marL="0" indent="0" defTabSz="320675" eaLnBrk="1" hangingPunct="1">
              <a:buNone/>
            </a:pPr>
            <a:r>
              <a:rPr lang="nl-BE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2"/>
              </a:rPr>
              <a:t>Magalie.Soenen@ond.vlaanderen.be</a:t>
            </a:r>
            <a:endParaRPr lang="nl-BE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lvl="1" indent="0" defTabSz="320675">
              <a:buNone/>
            </a:pPr>
            <a:r>
              <a:rPr lang="en-US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Flemish Government</a:t>
            </a:r>
          </a:p>
          <a:p>
            <a:pPr marL="457200" lvl="1" indent="0" defTabSz="320675">
              <a:buNone/>
            </a:pPr>
            <a:r>
              <a:rPr lang="en-US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DEPARTMENT EDUCATION &amp; TRAINING</a:t>
            </a:r>
          </a:p>
          <a:p>
            <a:pPr marL="457200" lvl="1" indent="0" defTabSz="320675">
              <a:buNone/>
            </a:pPr>
            <a:r>
              <a:rPr lang="en-US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Division Higher Education and Adult Education</a:t>
            </a:r>
          </a:p>
          <a:p>
            <a:pPr marL="0" indent="0" defTabSz="320675" eaLnBrk="1" hangingPunct="1">
              <a:buNone/>
            </a:pPr>
            <a:endParaRPr lang="nl-BE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320675" eaLnBrk="1" hangingPunct="1"/>
            <a:endParaRPr lang="nl-BE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320675" eaLnBrk="1" hangingPunct="1"/>
            <a:endParaRPr lang="nl-BE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defTabSz="320675" eaLnBrk="1" hangingPunct="1"/>
            <a:endParaRPr lang="nl-BE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itel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nl-BE" alt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408EBB2B-C287-4BFE-990F-F5FDB537344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CEFCDECD-AC58-44B2-8A5E-89DAEEC462F1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7655" name="Afbeeld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456238"/>
            <a:ext cx="10858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8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2A24B-80F5-47F4-A4A4-96DA8290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Skills 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3A2808-4326-4113-BEFF-E9639859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370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initiative will support the quality, transparency and use of micro-credentials throughout the EU;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Commission will work with all stakeholders to develop European standards of quality and transparency;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the inclusion of micro-credentials in qualification frameworks;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in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Credentials Initiative)</a:t>
            </a:r>
          </a:p>
          <a:p>
            <a:pPr fontAlgn="auto">
              <a:spcAft>
                <a:spcPts val="0"/>
              </a:spcAft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FC05DA-B888-4C44-948A-862FF7A63029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DA329EF-C0D4-4977-BA05-BC765BF26B17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E3512-6CE4-45E2-BFA6-4DD20FF9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3" y="365125"/>
            <a:ext cx="11172305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European Education Area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27926A-65D6-431B-A8C0-30E66E9E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370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HE, re-skilling and upskilling;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 Consultation Group on Micro-credentials at the level of DG EAC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preparing Council recommendations to be published in December 2021 =&gt; consultation currently open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actions should support European trust in micro-credentials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should strive to take all necessary steps for a wider use, portability and recognition of these micro-credentials by 2025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54CF888-42FC-4BB5-959B-7868F602A0E8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5C544EC-B779-444B-8540-B937F9FE7584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8DEB0-70F5-4718-B76E-66F734ED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Higher Education Consultation Group on MC’s 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4433-FCB6-44F1-8DF7-B8452B51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088"/>
            <a:ext cx="9906000" cy="457863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D84D417-3088-4EEE-AAFE-47053011C4A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D4B3169-AA89-469F-B7C1-75399F651567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D6F461-4BBA-4037-8C85-968D87F3E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15" y="2177022"/>
            <a:ext cx="6667170" cy="4142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8DEB0-70F5-4718-B76E-66F734ED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Higher Education Consultation Group on MC’s 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4433-FCB6-44F1-8DF7-B8452B51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089"/>
            <a:ext cx="5678979" cy="471981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nl-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proposal for a common definition and recommendations for a European approach to micro-credentials in Europe</a:t>
            </a:r>
          </a:p>
          <a:p>
            <a:pPr>
              <a:lnSpc>
                <a:spcPct val="110000"/>
              </a:lnSpc>
              <a:defRPr/>
            </a:pPr>
            <a:r>
              <a:rPr lang="nl-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</a:t>
            </a:r>
            <a:r>
              <a:rPr lang="nl-N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14 December 2020 “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European approach to micro-credentials - output of the micro-credentials higher education consultation group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D84D417-3088-4EEE-AAFE-47053011C4A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D4B3169-AA89-469F-B7C1-75399F651567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07" y="1773496"/>
            <a:ext cx="5025425" cy="30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8DEB0-70F5-4718-B76E-66F734ED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Higher Education Consultation Group on MC’s 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4433-FCB6-44F1-8DF7-B8452B51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088"/>
            <a:ext cx="11238571" cy="49037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D84D417-3088-4EEE-AAFE-47053011C4A6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D4B3169-AA89-469F-B7C1-75399F651567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35CAFCB-3A54-454D-A2FA-EA1618600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0" y="1929121"/>
            <a:ext cx="7082117" cy="42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7BEF0-B3E2-411A-A941-1CC79E85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6000" cy="1223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Framework: Higher Education Consultation Group on MC’s </a:t>
            </a:r>
            <a:endParaRPr lang="nl-B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Tijdelijke aanduiding voor inhoud 7" descr="Afbeelding met tekst&#10;&#10;Automatisch gegenereerde beschrijving">
            <a:extLst>
              <a:ext uri="{FF2B5EF4-FFF2-40B4-BE49-F238E27FC236}">
                <a16:creationId xmlns:a16="http://schemas.microsoft.com/office/drawing/2014/main" id="{9D42D86F-2837-4318-889D-88F568FF7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07" y="2095500"/>
            <a:ext cx="8401435" cy="4654550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95DC863-7FFA-4FBD-B456-BF17793A7218}"/>
              </a:ext>
            </a:extLst>
          </p:cNvPr>
          <p:cNvSpPr/>
          <p:nvPr/>
        </p:nvSpPr>
        <p:spPr>
          <a:xfrm>
            <a:off x="0" y="0"/>
            <a:ext cx="495300" cy="5781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F1EBC9-E9FD-416C-AD9E-509D228A3379}"/>
              </a:ext>
            </a:extLst>
          </p:cNvPr>
          <p:cNvSpPr/>
          <p:nvPr/>
        </p:nvSpPr>
        <p:spPr>
          <a:xfrm>
            <a:off x="0" y="5781675"/>
            <a:ext cx="495300" cy="1076325"/>
          </a:xfrm>
          <a:prstGeom prst="rect">
            <a:avLst/>
          </a:prstGeom>
          <a:solidFill>
            <a:srgbClr val="FBF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838200" y="1521631"/>
            <a:ext cx="1055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EU Standard of constitutive elements of micro-credentials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C628D28AA914291126004052F312B" ma:contentTypeVersion="15" ma:contentTypeDescription="Een nieuw document maken." ma:contentTypeScope="" ma:versionID="0132b68819175072e5645244dff9012e">
  <xsd:schema xmlns:xsd="http://www.w3.org/2001/XMLSchema" xmlns:xs="http://www.w3.org/2001/XMLSchema" xmlns:p="http://schemas.microsoft.com/office/2006/metadata/properties" xmlns:ns2="7d3be582-bde1-422d-898f-a79db5f49d9c" xmlns:ns3="e1183e09-c796-41a2-ba5a-4d319536ae41" targetNamespace="http://schemas.microsoft.com/office/2006/metadata/properties" ma:root="true" ma:fieldsID="724d75289fbb2fa65372ea6970707a23" ns2:_="" ns3:_="">
    <xsd:import namespace="7d3be582-bde1-422d-898f-a79db5f49d9c"/>
    <xsd:import namespace="e1183e09-c796-41a2-ba5a-4d319536a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be582-bde1-422d-898f-a79db5f49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36C465-F098-4197-AA76-FD11C4BF6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3be582-bde1-422d-898f-a79db5f49d9c"/>
    <ds:schemaRef ds:uri="e1183e09-c796-41a2-ba5a-4d319536a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88965-89A0-4626-91F6-0BD39374F2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22E9A8-BCF4-4A7B-AB02-D18D190C1386}">
  <ds:schemaRefs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a35f6fb-1165-4b91-a168-522f87563d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1475</Words>
  <Application>Microsoft Office PowerPoint</Application>
  <PresentationFormat>Breedbeeld</PresentationFormat>
  <Paragraphs>179</Paragraphs>
  <Slides>34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FlandersArtSerif-Medium</vt:lpstr>
      <vt:lpstr>FlandersArtSerif-Regular</vt:lpstr>
      <vt:lpstr>Wingdings</vt:lpstr>
      <vt:lpstr>Kantoorthema</vt:lpstr>
      <vt:lpstr>Micro-credentials and universities:  Big opportunities for small volumes of learning  </vt:lpstr>
      <vt:lpstr>European Framework (EU-level)</vt:lpstr>
      <vt:lpstr>European Framework (EU-level)</vt:lpstr>
      <vt:lpstr>European Framework: Skills Agenda</vt:lpstr>
      <vt:lpstr>European Framework: European Education Area</vt:lpstr>
      <vt:lpstr>European Framework: Higher Education Consultation Group on MC’s </vt:lpstr>
      <vt:lpstr>European Framework: Higher Education Consultation Group on MC’s </vt:lpstr>
      <vt:lpstr>European Framework: Higher Education Consultation Group on MC’s </vt:lpstr>
      <vt:lpstr>European Framework: Higher Education Consultation Group on MC’s </vt:lpstr>
      <vt:lpstr>European Framework: Higher Education Consultation Group on MC’s </vt:lpstr>
      <vt:lpstr>European Framework: EHEA</vt:lpstr>
      <vt:lpstr>Details</vt:lpstr>
      <vt:lpstr>Partners</vt:lpstr>
      <vt:lpstr>Aims</vt:lpstr>
      <vt:lpstr>Where are we?</vt:lpstr>
      <vt:lpstr>Working definition…</vt:lpstr>
      <vt:lpstr>Points of attention?</vt:lpstr>
      <vt:lpstr>Countries that offer or are developing micro-credentials </vt:lpstr>
      <vt:lpstr>Examples of micro-credentials offered/recognised by HEIs </vt:lpstr>
      <vt:lpstr>Why create micro-credentials?</vt:lpstr>
      <vt:lpstr>Why create micro-credentials?</vt:lpstr>
      <vt:lpstr>Situation in Belgium/Flemish Community</vt:lpstr>
      <vt:lpstr>Credit certificate (creditbewijs)</vt:lpstr>
      <vt:lpstr>Example Recognition of Prior Qualifications</vt:lpstr>
      <vt:lpstr>Example Recognition of Prior Competences</vt:lpstr>
      <vt:lpstr>Possibilities of this legal framework</vt:lpstr>
      <vt:lpstr>PowerPoint-presentatie</vt:lpstr>
      <vt:lpstr>Example of HOGent</vt:lpstr>
      <vt:lpstr>Example of HOGent</vt:lpstr>
      <vt:lpstr>Possibilities of this legal framework</vt:lpstr>
      <vt:lpstr>Advantages of such a legal framework</vt:lpstr>
      <vt:lpstr>Advantages of such a legal framework</vt:lpstr>
      <vt:lpstr>Potential for the future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Micro-credentials in Europees en Vlaams perspectief</dc:title>
  <dc:creator>Scott Dora</dc:creator>
  <cp:lastModifiedBy>Soenen Magalie</cp:lastModifiedBy>
  <cp:revision>50</cp:revision>
  <dcterms:created xsi:type="dcterms:W3CDTF">2020-08-20T06:58:18Z</dcterms:created>
  <dcterms:modified xsi:type="dcterms:W3CDTF">2021-07-05T10:35:30Z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0x010100C02C628D28AA914291126004052F312B</vt:lpwstr>
  </property>
  <property fmtid="{D5CDD505-2E9C-101B-9397-08002B2CF9AE}" pid="3" name="Tags">
    <vt:lpwstr/>
  </property>
  <property fmtid="{D5CDD505-2E9C-101B-9397-08002B2CF9AE}" pid="4" name="Vergadergroep">
    <vt:lpwstr>574;#WG LLLHO|31c475cf-456c-49b6-8466-08c72b5d492f</vt:lpwstr>
  </property>
  <property fmtid="{D5CDD505-2E9C-101B-9397-08002B2CF9AE}" pid="5" name="Onderwijsthema">
    <vt:lpwstr/>
  </property>
</Properties>
</file>