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3" r:id="rId4"/>
    <p:sldId id="276" r:id="rId5"/>
    <p:sldId id="280" r:id="rId6"/>
    <p:sldId id="282" r:id="rId7"/>
    <p:sldId id="284" r:id="rId8"/>
    <p:sldId id="302" r:id="rId9"/>
    <p:sldId id="303" r:id="rId10"/>
    <p:sldId id="288" r:id="rId11"/>
    <p:sldId id="306" r:id="rId12"/>
    <p:sldId id="290" r:id="rId13"/>
    <p:sldId id="291" r:id="rId14"/>
    <p:sldId id="293" r:id="rId15"/>
    <p:sldId id="295" r:id="rId16"/>
    <p:sldId id="301" r:id="rId17"/>
    <p:sldId id="296" r:id="rId18"/>
    <p:sldId id="263" r:id="rId19"/>
    <p:sldId id="264" r:id="rId20"/>
    <p:sldId id="304" r:id="rId21"/>
    <p:sldId id="305" r:id="rId22"/>
    <p:sldId id="268" r:id="rId23"/>
    <p:sldId id="269" r:id="rId24"/>
    <p:sldId id="308" r:id="rId25"/>
    <p:sldId id="307" r:id="rId26"/>
  </p:sldIdLst>
  <p:sldSz cx="9144000" cy="6858000" type="screen4x3"/>
  <p:notesSz cx="6858000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E41"/>
    <a:srgbClr val="E0E0E0"/>
    <a:srgbClr val="122E7C"/>
    <a:srgbClr val="112B75"/>
    <a:srgbClr val="0F2667"/>
    <a:srgbClr val="162460"/>
    <a:srgbClr val="162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Srednji stil 3 - Isticanj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3" autoAdjust="0"/>
  </p:normalViewPr>
  <p:slideViewPr>
    <p:cSldViewPr>
      <p:cViewPr varScale="1">
        <p:scale>
          <a:sx n="111" d="100"/>
          <a:sy n="111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5A943-1A64-4161-9C94-64DA1A41CF6A}" type="datetimeFigureOut">
              <a:rPr lang="hr-HR" smtClean="0"/>
              <a:t>03/12/17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95B11-CEA6-46CA-ABD9-4A3D16D4D31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2372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F85A-2CAA-4A6D-A387-CA9E1116BFE3}" type="datetimeFigureOut">
              <a:rPr lang="en-GB" smtClean="0"/>
              <a:t>03/12/17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69993-770D-48FB-B075-D5DC22C687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65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9993-770D-48FB-B075-D5DC22C6876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02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 razvijanjem standarda zanimanja i standarda kvalifikacija za 2 preddiplomska i 2 diplomska studijska programa Odjela za biotehnologiju moderniziraju</a:t>
            </a:r>
            <a:r>
              <a:rPr lang="hr-HR" baseline="0" dirty="0" smtClean="0"/>
              <a:t> se studijski programi, prilagođavaju potrebama tržišta, dok se razradom ishoda učenja osigurava kvaliteta kvalifikacija koje će se tim studijskim programima stjecati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BB528-7ECE-4E04-8361-DD335EB0F101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53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 </a:t>
            </a:r>
            <a:r>
              <a:rPr lang="hr-HR" dirty="0" err="1" smtClean="0"/>
              <a:t>Center</a:t>
            </a:r>
            <a:r>
              <a:rPr lang="hr-HR" dirty="0" smtClean="0"/>
              <a:t> for </a:t>
            </a:r>
            <a:r>
              <a:rPr lang="hr-HR" dirty="0" err="1" smtClean="0"/>
              <a:t>Higher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 smtClean="0"/>
              <a:t>Policy</a:t>
            </a:r>
            <a:r>
              <a:rPr lang="hr-HR" dirty="0" smtClean="0"/>
              <a:t> </a:t>
            </a:r>
            <a:r>
              <a:rPr lang="hr-HR" dirty="0" err="1" smtClean="0"/>
              <a:t>Studies</a:t>
            </a:r>
            <a:r>
              <a:rPr lang="hr-HR" dirty="0" smtClean="0"/>
              <a:t>), </a:t>
            </a:r>
            <a:r>
              <a:rPr lang="hr-HR" dirty="0" err="1" smtClean="0"/>
              <a:t>Twente</a:t>
            </a:r>
            <a:r>
              <a:rPr lang="hr-HR" dirty="0" smtClean="0"/>
              <a:t>, Nizozemska</a:t>
            </a:r>
          </a:p>
          <a:p>
            <a:r>
              <a:rPr lang="hr-HR" dirty="0" smtClean="0"/>
              <a:t>- CHEGG-u (Centre for </a:t>
            </a:r>
            <a:r>
              <a:rPr lang="hr-HR" dirty="0" err="1" smtClean="0"/>
              <a:t>Higher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 smtClean="0"/>
              <a:t>Governance</a:t>
            </a:r>
            <a:r>
              <a:rPr lang="hr-HR" dirty="0" smtClean="0"/>
              <a:t> </a:t>
            </a:r>
            <a:r>
              <a:rPr lang="hr-HR" dirty="0" err="1" smtClean="0"/>
              <a:t>Ghent</a:t>
            </a:r>
            <a:r>
              <a:rPr lang="hr-HR" dirty="0" smtClean="0"/>
              <a:t>), </a:t>
            </a:r>
            <a:r>
              <a:rPr lang="hr-HR" dirty="0" err="1" smtClean="0"/>
              <a:t>Ghent</a:t>
            </a:r>
            <a:r>
              <a:rPr lang="hr-HR" dirty="0" smtClean="0"/>
              <a:t>, Belgija.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BB528-7ECE-4E04-8361-DD335EB0F101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593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 razvijanjem standarda zanimanja i standarda kvalifikacija za 1 preddiplomski i 3 diplomska studijska programa Odjela za biotehnologiju moderniziraju</a:t>
            </a:r>
            <a:r>
              <a:rPr lang="hr-HR" baseline="0" dirty="0" smtClean="0"/>
              <a:t> se studijski programi, prilagođavaju potrebama tržišta, dok se razradom ishoda učenja osigurava kvaliteta kvalifikacija koje će se tim studijskim programima stjecati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BB528-7ECE-4E04-8361-DD335EB0F101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754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5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3.jpeg"/><Relationship Id="rId5" Type="http://schemas.openxmlformats.org/officeDocument/2006/relationships/image" Target="../media/image16.jpeg"/><Relationship Id="rId6" Type="http://schemas.openxmlformats.org/officeDocument/2006/relationships/image" Target="../media/image12.jpeg"/><Relationship Id="rId7" Type="http://schemas.openxmlformats.org/officeDocument/2006/relationships/image" Target="../media/image6.jpeg"/><Relationship Id="rId8" Type="http://schemas.openxmlformats.org/officeDocument/2006/relationships/image" Target="../media/image17.jpeg"/><Relationship Id="rId9" Type="http://schemas.openxmlformats.org/officeDocument/2006/relationships/image" Target="../media/image11.jpeg"/><Relationship Id="rId10" Type="http://schemas.openxmlformats.org/officeDocument/2006/relationships/image" Target="../media/image13.jpeg"/><Relationship Id="rId11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2F7F-4697-4AD9-8E30-D0219A32A694}" type="datetimeFigureOut">
              <a:rPr lang="hr-HR" smtClean="0"/>
              <a:t>03/12/17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613E-D247-4BC2-8C3E-AA221C52C632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148064" y="337963"/>
            <a:ext cx="208823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hr-HR" sz="850" baseline="0" dirty="0" smtClean="0">
                <a:solidFill>
                  <a:srgbClr val="122E7C"/>
                </a:solidFill>
                <a:effectLst/>
                <a:latin typeface="+mn-lt"/>
                <a:ea typeface="Times New Roman"/>
              </a:rPr>
              <a:t>Projekt </a:t>
            </a:r>
            <a:r>
              <a:rPr lang="hr-HR" sz="850" i="1" baseline="0" dirty="0" smtClean="0">
                <a:solidFill>
                  <a:srgbClr val="122E7C"/>
                </a:solidFill>
                <a:effectLst/>
                <a:latin typeface="+mn-lt"/>
                <a:ea typeface="Times New Roman"/>
                <a:cs typeface="Lucida Sans Unicode"/>
              </a:rPr>
              <a:t>Uspostava i upravljanje Registrom HKO-a kao podrška radu Sektorskih vijeća i ostalih dionika u procesu provedbe HKO-a</a:t>
            </a:r>
            <a:endParaRPr lang="hr-HR" sz="850" baseline="0" dirty="0">
              <a:solidFill>
                <a:srgbClr val="122E7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75856" y="6336721"/>
            <a:ext cx="33123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50" dirty="0" smtClean="0">
                <a:solidFill>
                  <a:srgbClr val="122E7C"/>
                </a:solidFill>
              </a:rPr>
              <a:t>Organizacija radionice sufinancirana</a:t>
            </a:r>
            <a:r>
              <a:rPr lang="hr-HR" sz="850" baseline="0" dirty="0" smtClean="0">
                <a:solidFill>
                  <a:srgbClr val="122E7C"/>
                </a:solidFill>
              </a:rPr>
              <a:t> je u okviru Operativnog programa Učinkoviti ljudski potencijali, iz Europskoga socijalnog fonda.</a:t>
            </a:r>
            <a:endParaRPr lang="hr-HR" sz="850" dirty="0">
              <a:solidFill>
                <a:srgbClr val="122E7C"/>
              </a:solidFill>
            </a:endParaRPr>
          </a:p>
        </p:txBody>
      </p:sp>
      <p:pic>
        <p:nvPicPr>
          <p:cNvPr id="10" name="Picture 2" descr="C:\Users\bsvetec\Desktop\slajd_praz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" y="0"/>
            <a:ext cx="9131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5" y="5665465"/>
            <a:ext cx="3547216" cy="119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bsvetec\Desktop\ESF 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18" y="4919401"/>
            <a:ext cx="1399230" cy="19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3059832" y="6093296"/>
            <a:ext cx="216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 descr="C:\Users\bsvetec\Desktop\HKO logo_hr_v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00" y="99251"/>
            <a:ext cx="1705344" cy="66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svetec\Desktop\Ministarstvo znanosti i obrazovanja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" y="81097"/>
            <a:ext cx="2333657" cy="4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18888" y="5969873"/>
            <a:ext cx="16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700" b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</a:t>
            </a:r>
            <a:r>
              <a:rPr lang="hr-HR" sz="700" b="0" i="1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Uspostava</a:t>
            </a:r>
            <a:r>
              <a:rPr lang="hr-HR" sz="700" b="0" i="1" baseline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upravljanje Registrom HKO-a kao podrška radu Sektorskih vijeća i ostalih dionika u procesu provedbe HKO-a</a:t>
            </a:r>
            <a:endParaRPr lang="hr-HR" sz="700" b="0" i="1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43808" y="6000963"/>
            <a:ext cx="2592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r-HR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radionice sufinancirana je u okviru Operativnog programa Učinkoviti ljudski potencijali, iz Europskoga socijalnog fonda.</a:t>
            </a:r>
            <a:endParaRPr lang="hr-HR" sz="700" b="0" kern="1200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bsvetec\Documents\Barbi Svetec\Prezentacije\Prezentacije_predlošci\Picture2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" y="0"/>
            <a:ext cx="9131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bsvetec\Desktop\Ministarstvo znanosti i obrazovanja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" y="213819"/>
            <a:ext cx="2109249" cy="4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bsvetec\Desktop\HKO logo_hr_v1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88" y="99251"/>
            <a:ext cx="1460485" cy="5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07" y="5010394"/>
            <a:ext cx="6805466" cy="17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 userDrawn="1"/>
        </p:nvSpPr>
        <p:spPr>
          <a:xfrm>
            <a:off x="178563" y="6023734"/>
            <a:ext cx="16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700" b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</a:t>
            </a:r>
            <a:r>
              <a:rPr lang="hr-HR" sz="700" b="0" i="1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Uspostava</a:t>
            </a:r>
            <a:r>
              <a:rPr lang="hr-HR" sz="700" b="0" i="1" baseline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upravljanje Registrom HKO-a kao podrška radu Sektorskih vijeća i ostalih dionika u procesu provedbe HKO-a</a:t>
            </a:r>
            <a:endParaRPr lang="hr-HR" sz="700" b="0" i="1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59832" y="6023734"/>
            <a:ext cx="2592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r-HR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konferencije sufinancirana je u okviru Operativnog programa Učinkoviti ljudski potencijali, iz Europskoga socijalnog fonda.</a:t>
            </a:r>
            <a:endParaRPr lang="hr-HR" sz="700" b="0" kern="1200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" descr="C:\Users\bsvetec\Desktop\slajd_praz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62"/>
            <a:ext cx="9159879" cy="687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70" y="5911442"/>
            <a:ext cx="2573448" cy="86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 descr="C:\Users\bsvetec\Desktop\ESF 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18" y="5013130"/>
            <a:ext cx="133154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bsvetec\Desktop\HKO logo_hr_v1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36" y="319981"/>
            <a:ext cx="1541568" cy="60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bsvetec\Desktop\Ministarstvo znanosti i obrazovanj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8" y="216209"/>
            <a:ext cx="2189641" cy="4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 userDrawn="1"/>
        </p:nvSpPr>
        <p:spPr>
          <a:xfrm>
            <a:off x="271288" y="6093296"/>
            <a:ext cx="16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700" b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</a:t>
            </a:r>
            <a:r>
              <a:rPr lang="hr-HR" sz="700" b="0" i="1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Uspostava</a:t>
            </a:r>
            <a:r>
              <a:rPr lang="hr-HR" sz="700" b="0" i="1" baseline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upravljanje Registrom HKO-a kao podrška radu Sektorskih vijeća i ostalih dionika u procesu provedbe HKO-a</a:t>
            </a:r>
            <a:endParaRPr lang="hr-HR" sz="700" b="0" i="1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3012346" y="6106277"/>
            <a:ext cx="1696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r-HR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</a:t>
            </a:r>
            <a:r>
              <a:rPr lang="hr-HR" sz="700" b="0" kern="1200" noProof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radionice</a:t>
            </a:r>
            <a:r>
              <a:rPr lang="en-GB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sufinancirana je u okviru Operativnog programa Učinkoviti ljudski potencijali, iz Europskoga socijalnog fonda.</a:t>
            </a:r>
            <a:endParaRPr lang="hr-HR" sz="700" b="0" kern="1200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86" y="6210769"/>
            <a:ext cx="1494000" cy="294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48" y="120738"/>
            <a:ext cx="2112579" cy="7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8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0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32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7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0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2F7F-4697-4AD9-8E30-D0219A32A694}" type="datetimeFigureOut">
              <a:rPr lang="hr-HR" smtClean="0"/>
              <a:t>03/12/17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613E-D247-4BC2-8C3E-AA221C52C632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8" name="Picture 2" descr="C:\Users\bsvetec\Desktop\slajd_praz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" y="0"/>
            <a:ext cx="9131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5" y="5725815"/>
            <a:ext cx="3367703" cy="11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:\Users\bsvetec\Desktop\ESF 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18" y="5013176"/>
            <a:ext cx="133154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bsvetec\Desktop\HKO logo_hr_v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536" y="99251"/>
            <a:ext cx="1520808" cy="59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bsvetec\Desktop\Ministarstvo znanosti i obrazovanja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" y="81098"/>
            <a:ext cx="2189641" cy="4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18888" y="6012315"/>
            <a:ext cx="16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700" b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</a:t>
            </a:r>
            <a:r>
              <a:rPr lang="hr-HR" sz="700" b="0" i="1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Uspostava</a:t>
            </a:r>
            <a:r>
              <a:rPr lang="hr-HR" sz="700" b="0" i="1" baseline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upravljanje Registrom HKO-a kao podrška radu Sektorskih vijeća i ostalih dionika u procesu provedbe HKO-a</a:t>
            </a:r>
            <a:endParaRPr lang="hr-HR" sz="700" b="0" i="1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915816" y="6066176"/>
            <a:ext cx="2592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r-HR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konferencije sufinancirana je u okviru Operativnog programa Učinkoviti ljudski potencijali, iz Europskoga socijalnog fonda.</a:t>
            </a:r>
            <a:endParaRPr lang="hr-HR" sz="700" b="0" kern="1200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 descr="C:\Users\bsvetec\Documents\Barbi Svetec\Prezentacije\Prezentacije_predlošci\Picture2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" y="0"/>
            <a:ext cx="9131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33" y="5883349"/>
            <a:ext cx="2782554" cy="93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C:\Users\bsvetec\Desktop\HKO logo_hr_v1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92" y="233273"/>
            <a:ext cx="1541568" cy="60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bsvetec\Desktop\Ministarstvo znanosti i obrazovanja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7" y="251392"/>
            <a:ext cx="2189641" cy="4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bsvetec\Desktop\ESF 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18" y="5013130"/>
            <a:ext cx="133154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227918" y="6021290"/>
            <a:ext cx="162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700" b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</a:t>
            </a:r>
            <a:r>
              <a:rPr lang="hr-HR" sz="700" b="0" i="1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Uspostava</a:t>
            </a:r>
            <a:r>
              <a:rPr lang="hr-HR" sz="700" b="0" i="1" baseline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upravljanje Registrom HKO-a kao podrška radu Sektorskih vijeća i ostalih dionika u procesu provedbe HKO-a</a:t>
            </a:r>
            <a:endParaRPr lang="hr-HR" sz="700" b="0" i="1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77131" y="6036920"/>
            <a:ext cx="1673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r-HR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</a:t>
            </a:r>
            <a:r>
              <a:rPr lang="hr-HR" sz="700" b="0" kern="1200" noProof="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radionice</a:t>
            </a:r>
            <a:r>
              <a:rPr lang="en-GB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700" b="0" kern="1200" dirty="0" smtClean="0">
                <a:solidFill>
                  <a:srgbClr val="122E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sufinancirana je u okviru Operativnog programa Učinkoviti ljudski potencijali, iz Europskoga socijalnog fonda.</a:t>
            </a:r>
            <a:endParaRPr lang="hr-HR" sz="700" b="0" kern="1200" dirty="0">
              <a:solidFill>
                <a:srgbClr val="122E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01" y="6186905"/>
            <a:ext cx="1494000" cy="2947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45" y="163467"/>
            <a:ext cx="2128770" cy="7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6013-C395-42FC-97BC-0DCF7F76B77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4710" y="5858190"/>
            <a:ext cx="6928456" cy="13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8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88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4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3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2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6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15C6-11DE-42A0-AF43-EC264461EE4F}" type="datetimeFigureOut">
              <a:rPr lang="en-GB" smtClean="0"/>
              <a:t>03/12/17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10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1"/>
            <a:ext cx="822960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2F7F-4697-4AD9-8E30-D0219A32A694}" type="datetimeFigureOut">
              <a:rPr lang="hr-HR" smtClean="0"/>
              <a:t>03/12/17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5613E-D247-4BC2-8C3E-AA221C52C63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069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622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rgbClr val="1622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rgbClr val="1622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1622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rgbClr val="1622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rgbClr val="1622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15C6-11DE-42A0-AF43-EC264461EE4F}" type="datetimeFigureOut">
              <a:rPr lang="en-GB" smtClean="0"/>
              <a:t>03/12/17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127A-C3CE-46D3-AA38-C39E14F5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gif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1196752"/>
            <a:ext cx="7992888" cy="1511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622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rgbClr val="1F497D"/>
                </a:solidFill>
                <a:latin typeface="+mn-lt"/>
                <a:cs typeface="Tahoma"/>
              </a:rPr>
              <a:t>Unapređivanje </a:t>
            </a:r>
            <a:r>
              <a:rPr lang="hr-HR" sz="2800" b="1" dirty="0">
                <a:solidFill>
                  <a:srgbClr val="1F497D"/>
                </a:solidFill>
                <a:latin typeface="+mn-lt"/>
                <a:cs typeface="Tahoma"/>
              </a:rPr>
              <a:t>postupka vrednovanja programa na Sveučilištu u </a:t>
            </a:r>
            <a:r>
              <a:rPr lang="hr-HR" sz="2800" b="1" dirty="0" smtClean="0">
                <a:solidFill>
                  <a:srgbClr val="1F497D"/>
                </a:solidFill>
                <a:latin typeface="+mn-lt"/>
                <a:cs typeface="Tahoma"/>
              </a:rPr>
              <a:t>Rijeci</a:t>
            </a:r>
            <a:endParaRPr lang="hr-HR" sz="2800" b="1" dirty="0">
              <a:solidFill>
                <a:srgbClr val="0099CC"/>
              </a:solidFill>
              <a:latin typeface="+mn-lt"/>
              <a:cs typeface="Tahoma"/>
            </a:endParaRPr>
          </a:p>
          <a:p>
            <a:endParaRPr lang="hr-HR" altLang="x-none" sz="1600" dirty="0" smtClean="0">
              <a:solidFill>
                <a:srgbClr val="114083"/>
              </a:solidFill>
              <a:latin typeface="+mn-lt"/>
              <a:ea typeface="ＭＳ Ｐゴシック" panose="020B0600070205080204" pitchFamily="34" charset="-128"/>
              <a:cs typeface="Tahom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07704" y="4221088"/>
            <a:ext cx="5472112" cy="160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ts val="1200"/>
              </a:spcAft>
              <a:buNone/>
              <a:defRPr/>
            </a:pPr>
            <a:r>
              <a:rPr lang="hr-HR" sz="2000" b="1" dirty="0">
                <a:solidFill>
                  <a:srgbClr val="1F497D"/>
                </a:solidFill>
                <a:latin typeface="Calibri"/>
                <a:cs typeface="Calibri"/>
              </a:rPr>
              <a:t>Prof. dr. sc. Snježana Prijić-Samaržija</a:t>
            </a:r>
            <a:r>
              <a:rPr lang="hr-HR" sz="2000" b="1" dirty="0" smtClean="0">
                <a:solidFill>
                  <a:srgbClr val="1F497D"/>
                </a:solidFill>
                <a:latin typeface="Calibri"/>
                <a:cs typeface="Calibri"/>
              </a:rPr>
              <a:t>,</a:t>
            </a:r>
            <a:r>
              <a:rPr lang="ta-IN" sz="2000" b="1" dirty="0" smtClean="0">
                <a:solidFill>
                  <a:srgbClr val="1F497D"/>
                </a:solidFill>
                <a:latin typeface="Calibri"/>
                <a:cs typeface="Calibri"/>
              </a:rPr>
              <a:t> r</a:t>
            </a:r>
            <a:r>
              <a:rPr lang="hr-HR" sz="2000" b="1" dirty="0" smtClean="0">
                <a:solidFill>
                  <a:srgbClr val="1F497D"/>
                </a:solidFill>
                <a:latin typeface="Calibri"/>
                <a:cs typeface="Calibri"/>
              </a:rPr>
              <a:t>ektori</a:t>
            </a:r>
            <a:r>
              <a:rPr lang="ta-IN" sz="2000" b="1" dirty="0" smtClean="0">
                <a:solidFill>
                  <a:srgbClr val="1F497D"/>
                </a:solidFill>
                <a:latin typeface="Calibri"/>
                <a:cs typeface="Calibri"/>
              </a:rPr>
              <a:t>ca </a:t>
            </a:r>
            <a:endParaRPr lang="hr-HR" sz="20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pic>
        <p:nvPicPr>
          <p:cNvPr id="5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420888"/>
            <a:ext cx="2310143" cy="8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5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r-HR" sz="3000" b="1" cap="all" dirty="0">
                <a:solidFill>
                  <a:srgbClr val="1F497D"/>
                </a:solidFill>
                <a:latin typeface="Calibri" panose="020F0502020204030204" pitchFamily="34" charset="0"/>
              </a:rPr>
              <a:t>NOSITELJ PROJEKTA</a:t>
            </a:r>
          </a:p>
          <a:p>
            <a:pPr marL="0" indent="0">
              <a:spcAft>
                <a:spcPts val="0"/>
              </a:spcAft>
              <a:buNone/>
            </a:pPr>
            <a:r>
              <a:rPr lang="hr-HR" sz="3000" dirty="0">
                <a:solidFill>
                  <a:srgbClr val="1F497D"/>
                </a:solidFill>
                <a:latin typeface="Calibri" pitchFamily="34" charset="0"/>
              </a:rPr>
              <a:t>Sveučilište u Rijeci</a:t>
            </a:r>
            <a:r>
              <a:rPr lang="ta-IN" sz="3000" dirty="0">
                <a:solidFill>
                  <a:srgbClr val="1F497D"/>
                </a:solidFill>
                <a:latin typeface="Calibri" pitchFamily="34" charset="0"/>
              </a:rPr>
              <a:t> </a:t>
            </a:r>
            <a:endParaRPr lang="hr-HR" sz="3000" dirty="0">
              <a:solidFill>
                <a:srgbClr val="1F497D"/>
              </a:solidFill>
              <a:latin typeface="Calibri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ta-IN" sz="3000" b="1" cap="all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hr-HR" sz="3000" b="1" cap="all" dirty="0" smtClean="0">
                <a:solidFill>
                  <a:srgbClr val="1F497D"/>
                </a:solidFill>
                <a:latin typeface="Calibri" panose="020F0502020204030204" pitchFamily="34" charset="0"/>
              </a:rPr>
              <a:t>PARTNERSKE </a:t>
            </a:r>
            <a:r>
              <a:rPr lang="hr-HR" sz="3000" b="1" cap="all" dirty="0">
                <a:solidFill>
                  <a:srgbClr val="1F497D"/>
                </a:solidFill>
                <a:latin typeface="Calibri" panose="020F0502020204030204" pitchFamily="34" charset="0"/>
              </a:rPr>
              <a:t>INSTITUCIJE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1F497D"/>
                </a:solidFill>
                <a:latin typeface="Calibri" pitchFamily="34" charset="0"/>
              </a:rPr>
              <a:t>Institut za razvoj obrazovanja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1F497D"/>
                </a:solidFill>
                <a:latin typeface="Calibri" pitchFamily="34" charset="0"/>
              </a:rPr>
              <a:t>Jadran-galenski laboratorij d.d.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1F497D"/>
                </a:solidFill>
                <a:latin typeface="Calibri" pitchFamily="34" charset="0"/>
              </a:rPr>
              <a:t>Fakultet organizacije i informatike Varaždin, Sveučilište u Zagrebu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1F497D"/>
                </a:solidFill>
                <a:latin typeface="Calibri" pitchFamily="34" charset="0"/>
              </a:rPr>
              <a:t>Udruga studenata biotehnologije Sveučilišta u Rijeci</a:t>
            </a:r>
          </a:p>
          <a:p>
            <a:endParaRPr lang="en-US" dirty="0"/>
          </a:p>
        </p:txBody>
      </p:sp>
      <p:pic>
        <p:nvPicPr>
          <p:cNvPr id="4" name="Slik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64904"/>
            <a:ext cx="864096" cy="294138"/>
          </a:xfrm>
          <a:prstGeom prst="rect">
            <a:avLst/>
          </a:prstGeom>
        </p:spPr>
      </p:pic>
      <p:pic>
        <p:nvPicPr>
          <p:cNvPr id="5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1630289" cy="342276"/>
          </a:xfrm>
          <a:prstGeom prst="rect">
            <a:avLst/>
          </a:prstGeom>
        </p:spPr>
      </p:pic>
      <p:pic>
        <p:nvPicPr>
          <p:cNvPr id="6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5024"/>
            <a:ext cx="936104" cy="433967"/>
          </a:xfrm>
          <a:prstGeom prst="rect">
            <a:avLst/>
          </a:prstGeom>
        </p:spPr>
      </p:pic>
      <p:pic>
        <p:nvPicPr>
          <p:cNvPr id="7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149080"/>
            <a:ext cx="710808" cy="410399"/>
          </a:xfrm>
          <a:prstGeom prst="rect">
            <a:avLst/>
          </a:prstGeom>
        </p:spPr>
      </p:pic>
      <p:pic>
        <p:nvPicPr>
          <p:cNvPr id="8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581128"/>
            <a:ext cx="507379" cy="343538"/>
          </a:xfrm>
          <a:prstGeom prst="rect">
            <a:avLst/>
          </a:prstGeom>
        </p:spPr>
      </p:pic>
      <p:pic>
        <p:nvPicPr>
          <p:cNvPr id="9" name="Slik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941168"/>
            <a:ext cx="80733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5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378" y="1530620"/>
            <a:ext cx="8182422" cy="4020015"/>
          </a:xfrm>
        </p:spPr>
        <p:txBody>
          <a:bodyPr/>
          <a:lstStyle/>
          <a:p>
            <a:pPr marL="0" indent="0">
              <a:buNone/>
            </a:pPr>
            <a:endParaRPr lang="hr-HR" b="1" cap="all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hr-HR" sz="2800" dirty="0" smtClean="0">
                <a:solidFill>
                  <a:srgbClr val="1F497D"/>
                </a:solidFill>
                <a:latin typeface="Calibri" pitchFamily="34" charset="0"/>
              </a:rPr>
              <a:t>unapređivanje </a:t>
            </a:r>
            <a:r>
              <a:rPr lang="hr-HR" sz="2800" b="1" dirty="0">
                <a:solidFill>
                  <a:srgbClr val="1F497D"/>
                </a:solidFill>
                <a:latin typeface="Calibri" pitchFamily="34" charset="0"/>
              </a:rPr>
              <a:t>kvalitete obrazovanja </a:t>
            </a:r>
            <a:r>
              <a:rPr lang="hr-HR" sz="2800" dirty="0">
                <a:solidFill>
                  <a:srgbClr val="1F497D"/>
                </a:solidFill>
                <a:latin typeface="Calibri" pitchFamily="34" charset="0"/>
              </a:rPr>
              <a:t>na Sveučilištu u Rijeci kroz izradu </a:t>
            </a:r>
            <a:r>
              <a:rPr lang="hr-HR" sz="2800" b="1" dirty="0">
                <a:solidFill>
                  <a:srgbClr val="1F497D"/>
                </a:solidFill>
                <a:latin typeface="Calibri" pitchFamily="34" charset="0"/>
              </a:rPr>
              <a:t>standarda zanimanja, standarda kvalifikacija</a:t>
            </a:r>
            <a:r>
              <a:rPr lang="hr-HR" sz="2800" dirty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lang="hr-HR" sz="2800" b="1" dirty="0">
                <a:solidFill>
                  <a:srgbClr val="1F497D"/>
                </a:solidFill>
                <a:latin typeface="Calibri" pitchFamily="34" charset="0"/>
              </a:rPr>
              <a:t>te studijskih programa i programa cjeloživotnog učenja </a:t>
            </a:r>
            <a:r>
              <a:rPr lang="hr-HR" sz="2800" dirty="0">
                <a:solidFill>
                  <a:srgbClr val="1F497D"/>
                </a:solidFill>
                <a:latin typeface="Calibri" pitchFamily="34" charset="0"/>
              </a:rPr>
              <a:t>temeljenih na </a:t>
            </a:r>
            <a:r>
              <a:rPr lang="hr-HR" sz="2800" b="1" dirty="0">
                <a:solidFill>
                  <a:srgbClr val="1F497D"/>
                </a:solidFill>
                <a:latin typeface="Calibri" pitchFamily="34" charset="0"/>
              </a:rPr>
              <a:t>ishodima učenja </a:t>
            </a:r>
            <a:r>
              <a:rPr lang="hr-HR" sz="2800" dirty="0">
                <a:solidFill>
                  <a:srgbClr val="1F497D"/>
                </a:solidFill>
                <a:latin typeface="Calibri" pitchFamily="34" charset="0"/>
              </a:rPr>
              <a:t>i u skladu s potrebama tržišta </a:t>
            </a:r>
            <a:r>
              <a:rPr lang="hr-HR" sz="2800" dirty="0" smtClean="0">
                <a:solidFill>
                  <a:srgbClr val="1F497D"/>
                </a:solidFill>
                <a:latin typeface="Calibri" pitchFamily="34" charset="0"/>
              </a:rPr>
              <a:t>rada</a:t>
            </a:r>
            <a:endParaRPr lang="hr-HR" sz="2800" dirty="0">
              <a:solidFill>
                <a:srgbClr val="1F497D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dirty="0" smtClean="0">
              <a:solidFill>
                <a:srgbClr val="0099CC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776" y="470097"/>
            <a:ext cx="95478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ta-IN" sz="3200" b="1" kern="0" cap="all" dirty="0" smtClean="0">
              <a:solidFill>
                <a:srgbClr val="FF6600"/>
              </a:solidFill>
              <a:latin typeface="Calibri" panose="020F0502020204030204" pitchFamily="34" charset="0"/>
              <a:cs typeface="Arial"/>
            </a:endParaRPr>
          </a:p>
          <a:p>
            <a:pPr lvl="0" algn="ctr">
              <a:spcBef>
                <a:spcPct val="20000"/>
              </a:spcBef>
            </a:pPr>
            <a:r>
              <a:rPr lang="hr-HR" sz="3200" b="1" kern="0" cap="all" dirty="0" smtClean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GLAVNI </a:t>
            </a:r>
            <a:r>
              <a:rPr lang="hr-HR" sz="3200" b="1" kern="0" cap="all" dirty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CILJ PROJEKTA</a:t>
            </a:r>
          </a:p>
        </p:txBody>
      </p:sp>
    </p:spTree>
    <p:extLst>
      <p:ext uri="{BB962C8B-B14F-4D97-AF65-F5344CB8AC3E}">
        <p14:creationId xmlns:p14="http://schemas.microsoft.com/office/powerpoint/2010/main" val="122766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378" y="1271240"/>
            <a:ext cx="8182422" cy="4873082"/>
          </a:xfrm>
        </p:spPr>
        <p:txBody>
          <a:bodyPr>
            <a:normAutofit fontScale="92500"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hr-HR" sz="3000" b="1" kern="0" cap="all" dirty="0" smtClean="0">
                <a:solidFill>
                  <a:srgbClr val="1F497D"/>
                </a:solidFill>
                <a:cs typeface="Calibri"/>
              </a:rPr>
              <a:t>SPECIFIČNI </a:t>
            </a:r>
            <a:r>
              <a:rPr lang="hr-HR" sz="3000" b="1" kern="0" cap="all" dirty="0">
                <a:solidFill>
                  <a:srgbClr val="1F497D"/>
                </a:solidFill>
                <a:cs typeface="Calibri"/>
              </a:rPr>
              <a:t>CILJEVI PROJEKTA</a:t>
            </a:r>
            <a:r>
              <a:rPr lang="ta-IN" sz="3000" b="1" kern="0" cap="all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endParaRPr lang="ta-IN" sz="22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Aft>
                <a:spcPts val="1200"/>
              </a:spcAft>
            </a:pPr>
            <a:endParaRPr lang="ta-IN" sz="22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hr-HR" sz="2200" b="1" dirty="0" smtClean="0">
                <a:solidFill>
                  <a:srgbClr val="1F497D"/>
                </a:solidFill>
                <a:latin typeface="Calibri"/>
                <a:cs typeface="Calibri"/>
              </a:rPr>
              <a:t>izrada </a:t>
            </a:r>
            <a:r>
              <a:rPr lang="hr-HR" sz="2200" b="1" dirty="0">
                <a:solidFill>
                  <a:srgbClr val="1F497D"/>
                </a:solidFill>
                <a:latin typeface="Calibri"/>
                <a:cs typeface="Calibri"/>
              </a:rPr>
              <a:t>standarda </a:t>
            </a:r>
            <a:r>
              <a:rPr lang="hr-HR" sz="2200" b="1" dirty="0" smtClean="0">
                <a:solidFill>
                  <a:srgbClr val="1F497D"/>
                </a:solidFill>
                <a:latin typeface="Calibri"/>
                <a:cs typeface="Calibri"/>
              </a:rPr>
              <a:t>zanimanja i cjelovitih </a:t>
            </a:r>
            <a:r>
              <a:rPr lang="hr-HR" sz="2200" b="1" dirty="0">
                <a:solidFill>
                  <a:srgbClr val="1F497D"/>
                </a:solidFill>
                <a:latin typeface="Calibri"/>
                <a:cs typeface="Calibri"/>
              </a:rPr>
              <a:t>kvalifikacija </a:t>
            </a:r>
            <a:r>
              <a:rPr lang="hr-HR" sz="2200" dirty="0">
                <a:solidFill>
                  <a:srgbClr val="1F497D"/>
                </a:solidFill>
                <a:latin typeface="Calibri"/>
                <a:cs typeface="Calibri"/>
              </a:rPr>
              <a:t>za </a:t>
            </a:r>
            <a:r>
              <a:rPr lang="ta-IN" sz="2200" dirty="0" smtClean="0">
                <a:solidFill>
                  <a:srgbClr val="1F497D"/>
                </a:solidFill>
                <a:latin typeface="Calibri"/>
                <a:cs typeface="Calibri"/>
              </a:rPr>
              <a:t>4 </a:t>
            </a:r>
            <a:r>
              <a:rPr lang="hr-HR" sz="2200" dirty="0" smtClean="0">
                <a:solidFill>
                  <a:srgbClr val="1F497D"/>
                </a:solidFill>
                <a:latin typeface="Calibri"/>
                <a:cs typeface="Calibri"/>
              </a:rPr>
              <a:t>studijsk</a:t>
            </a:r>
            <a:r>
              <a:rPr lang="ta-IN" sz="2200" dirty="0" smtClean="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lang="hr-HR" sz="2200" dirty="0" smtClean="0">
                <a:solidFill>
                  <a:srgbClr val="1F497D"/>
                </a:solidFill>
                <a:latin typeface="Calibri"/>
                <a:cs typeface="Calibri"/>
              </a:rPr>
              <a:t> program</a:t>
            </a:r>
            <a:r>
              <a:rPr lang="ta-IN" sz="2200" dirty="0" smtClean="0">
                <a:solidFill>
                  <a:srgbClr val="1F497D"/>
                </a:solidFill>
                <a:latin typeface="Calibri"/>
                <a:cs typeface="Calibri"/>
              </a:rPr>
              <a:t>a OB</a:t>
            </a:r>
            <a:r>
              <a:rPr lang="hr-HR" sz="22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endParaRPr lang="ta-IN" sz="22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Aft>
                <a:spcPts val="1200"/>
              </a:spcAft>
            </a:pPr>
            <a:r>
              <a:rPr lang="hr-HR" sz="1800" b="1" dirty="0" smtClean="0">
                <a:solidFill>
                  <a:srgbClr val="1F497D"/>
                </a:solidFill>
                <a:latin typeface="Calibri"/>
                <a:cs typeface="Calibri"/>
              </a:rPr>
              <a:t>izmjena </a:t>
            </a:r>
            <a:r>
              <a:rPr lang="hr-HR" sz="1800" b="1" dirty="0">
                <a:solidFill>
                  <a:srgbClr val="1F497D"/>
                </a:solidFill>
                <a:latin typeface="Calibri"/>
                <a:cs typeface="Calibri"/>
              </a:rPr>
              <a:t>i dopuna postojećih studijskih programa </a:t>
            </a:r>
            <a:r>
              <a:rPr lang="hr-HR" sz="1800" dirty="0" smtClean="0">
                <a:solidFill>
                  <a:srgbClr val="1F497D"/>
                </a:solidFill>
                <a:latin typeface="Calibri"/>
                <a:cs typeface="Calibri"/>
              </a:rPr>
              <a:t>u </a:t>
            </a:r>
            <a:r>
              <a:rPr lang="hr-HR" sz="1800" dirty="0">
                <a:solidFill>
                  <a:srgbClr val="1F497D"/>
                </a:solidFill>
                <a:latin typeface="Calibri"/>
                <a:cs typeface="Calibri"/>
              </a:rPr>
              <a:t>skladu s HKO-om i zahtjevima tržišta </a:t>
            </a:r>
            <a:r>
              <a:rPr lang="hr-HR" sz="1800" dirty="0" smtClean="0">
                <a:solidFill>
                  <a:srgbClr val="1F497D"/>
                </a:solidFill>
                <a:latin typeface="Calibri"/>
                <a:cs typeface="Calibri"/>
              </a:rPr>
              <a:t>rada</a:t>
            </a:r>
            <a:endParaRPr lang="ta-IN" sz="18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ta-IN" sz="2200" b="1" dirty="0">
                <a:solidFill>
                  <a:srgbClr val="1F497D"/>
                </a:solidFill>
                <a:latin typeface="Calibri"/>
                <a:cs typeface="Calibri"/>
              </a:rPr>
              <a:t>zrada </a:t>
            </a:r>
            <a:r>
              <a:rPr lang="hr-HR" sz="2200" b="1" dirty="0">
                <a:solidFill>
                  <a:srgbClr val="1F497D"/>
                </a:solidFill>
                <a:latin typeface="Calibri"/>
                <a:cs typeface="Calibri"/>
              </a:rPr>
              <a:t>standarda djelomične kvalifikacije </a:t>
            </a:r>
            <a:r>
              <a:rPr lang="hr-HR" sz="2200" dirty="0">
                <a:solidFill>
                  <a:srgbClr val="1F497D"/>
                </a:solidFill>
                <a:latin typeface="Calibri"/>
                <a:cs typeface="Calibri"/>
              </a:rPr>
              <a:t>za  program cjeloživotnog učenja „Rukovođenje i strateško upravljanje u visokom obrazovanju“</a:t>
            </a:r>
            <a:endParaRPr lang="ta-IN" sz="22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Aft>
                <a:spcPts val="1200"/>
              </a:spcAft>
            </a:pPr>
            <a:r>
              <a:rPr lang="hr-HR" sz="1800" b="1" dirty="0">
                <a:solidFill>
                  <a:srgbClr val="1F497D"/>
                </a:solidFill>
                <a:latin typeface="Calibri"/>
                <a:cs typeface="Calibri"/>
              </a:rPr>
              <a:t>izrada programa cjeloživotnog učenja </a:t>
            </a:r>
            <a:r>
              <a:rPr lang="hr-HR" sz="1800" dirty="0">
                <a:solidFill>
                  <a:srgbClr val="1F497D"/>
                </a:solidFill>
                <a:latin typeface="Calibri"/>
                <a:cs typeface="Calibri"/>
              </a:rPr>
              <a:t>„Rukovođenje i strateško upravljanje u visokom obrazovanju“ namijenjenog razvoju profesionalnih vještina upravljanja kod čelnika i vodstava visokih učilišta usklađenog sa zahtjevima HKO-a</a:t>
            </a:r>
            <a:endParaRPr lang="hr-HR" sz="18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Aft>
                <a:spcPts val="1200"/>
              </a:spcAft>
            </a:pPr>
            <a:endParaRPr lang="hr-HR" sz="2800" i="1" dirty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8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dirty="0" smtClean="0">
              <a:solidFill>
                <a:srgbClr val="0099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4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378" y="972274"/>
            <a:ext cx="8182422" cy="5542885"/>
          </a:xfrm>
        </p:spPr>
        <p:txBody>
          <a:bodyPr/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hr-HR" sz="2800" b="1" kern="0" cap="all" dirty="0">
                <a:solidFill>
                  <a:srgbClr val="1F497D"/>
                </a:solidFill>
                <a:cs typeface="Calibri"/>
              </a:rPr>
              <a:t>SPECIFIČNI CILJEVI PROJEKTA</a:t>
            </a:r>
            <a:r>
              <a:rPr lang="ta-IN" sz="2800" b="1" kern="0" cap="all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ta-IN" sz="2800" b="1" kern="0" cap="all" dirty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 </a:t>
            </a:r>
            <a:endParaRPr lang="ta-IN" sz="2800" b="1" dirty="0">
              <a:solidFill>
                <a:srgbClr val="1F497D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endParaRPr lang="ta-IN" sz="2800" b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1F497D"/>
                </a:solidFill>
                <a:latin typeface="Calibri"/>
                <a:cs typeface="Calibri"/>
              </a:rPr>
              <a:t>U</a:t>
            </a:r>
            <a:r>
              <a:rPr lang="hr-HR" sz="2400" b="1" dirty="0" smtClean="0">
                <a:solidFill>
                  <a:srgbClr val="1F497D"/>
                </a:solidFill>
                <a:latin typeface="Calibri"/>
                <a:cs typeface="Calibri"/>
              </a:rPr>
              <a:t>napređenje</a:t>
            </a:r>
            <a:r>
              <a:rPr lang="ta-IN" sz="2400" b="1" dirty="0" smtClean="0">
                <a:solidFill>
                  <a:srgbClr val="1F497D"/>
                </a:solidFill>
                <a:latin typeface="Calibri"/>
                <a:cs typeface="Calibri"/>
              </a:rPr>
              <a:t> / izmjena </a:t>
            </a:r>
            <a:r>
              <a:rPr lang="hr-HR" sz="2400" b="1" dirty="0" smtClean="0">
                <a:solidFill>
                  <a:srgbClr val="1F497D"/>
                </a:solidFill>
                <a:latin typeface="Calibri"/>
                <a:cs typeface="Calibri"/>
              </a:rPr>
              <a:t>sustava </a:t>
            </a:r>
            <a:r>
              <a:rPr lang="hr-HR" sz="2400" b="1" dirty="0">
                <a:solidFill>
                  <a:srgbClr val="1F497D"/>
                </a:solidFill>
                <a:latin typeface="Calibri"/>
                <a:cs typeface="Calibri"/>
              </a:rPr>
              <a:t>akreditacije i vrednovanja studijskih programa i programa cjeloživotnog učenja </a:t>
            </a:r>
            <a:r>
              <a:rPr lang="hr-HR" sz="2400" dirty="0">
                <a:solidFill>
                  <a:srgbClr val="1F497D"/>
                </a:solidFill>
                <a:latin typeface="Calibri"/>
                <a:cs typeface="Calibri"/>
              </a:rPr>
              <a:t>na Sveučilištu u Rijeci u skladu s Hrvatskim kvalifikacijskim 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okvirom</a:t>
            </a:r>
            <a:endParaRPr lang="hr-HR" sz="2400" dirty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Aft>
                <a:spcPts val="1200"/>
              </a:spcAft>
            </a:pPr>
            <a:r>
              <a:rPr lang="hr-HR" sz="2400" dirty="0">
                <a:solidFill>
                  <a:srgbClr val="1F497D"/>
                </a:solidFill>
                <a:latin typeface="Calibri"/>
                <a:cs typeface="Calibri"/>
              </a:rPr>
              <a:t>unapređenje uvjeta studiranja i razvoj studentu usmjerenog 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pristupa</a:t>
            </a:r>
            <a:endParaRPr lang="ta-IN" sz="2400" dirty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Aft>
                <a:spcPts val="1200"/>
              </a:spcAft>
            </a:pP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unapređenje </a:t>
            </a:r>
            <a:r>
              <a:rPr lang="hr-HR" sz="2400" dirty="0">
                <a:solidFill>
                  <a:srgbClr val="1F497D"/>
                </a:solidFill>
                <a:latin typeface="Calibri"/>
                <a:cs typeface="Calibri"/>
              </a:rPr>
              <a:t>kompetencija nastavnika i administrativnog osoblja na Sveučilištu u Rijeci</a:t>
            </a:r>
          </a:p>
          <a:p>
            <a:pPr marL="0" indent="0">
              <a:buNone/>
            </a:pPr>
            <a:endParaRPr lang="hr-HR" sz="1800" i="1" dirty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1800" i="1" dirty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1800" i="1" dirty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1800" i="1" dirty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1800" dirty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dirty="0" smtClean="0">
              <a:solidFill>
                <a:srgbClr val="0099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4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552" y="1196752"/>
            <a:ext cx="8182422" cy="502187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spcAft>
                <a:spcPts val="600"/>
              </a:spcAft>
              <a:buNone/>
            </a:pPr>
            <a:r>
              <a:rPr lang="ta-IN" sz="2800" b="1" kern="0" dirty="0" smtClean="0">
                <a:solidFill>
                  <a:srgbClr val="1F497D"/>
                </a:solidFill>
                <a:latin typeface="Calibri"/>
                <a:cs typeface="Calibri"/>
              </a:rPr>
              <a:t>AKTIVNOSTI</a:t>
            </a:r>
            <a:r>
              <a:rPr lang="ta-IN" sz="2400" b="1" kern="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endParaRPr lang="ta-IN" sz="2400" b="1" kern="0" dirty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sastanci 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članova </a:t>
            </a:r>
            <a:r>
              <a:rPr lang="hr-HR" sz="2400" dirty="0">
                <a:solidFill>
                  <a:srgbClr val="1F497D"/>
                </a:solidFill>
                <a:latin typeface="Calibri"/>
                <a:cs typeface="Calibri"/>
              </a:rPr>
              <a:t>Projektnog 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tima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, 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cjelodnevni sastan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ci radnih skupina,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posjete/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konzultacije </a:t>
            </a:r>
            <a:r>
              <a:rPr lang="hr-HR" sz="2400" dirty="0">
                <a:solidFill>
                  <a:srgbClr val="1F497D"/>
                </a:solidFill>
                <a:latin typeface="Calibri"/>
                <a:cs typeface="Calibri"/>
              </a:rPr>
              <a:t>s vanjskim 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stručnjacima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 (</a:t>
            </a:r>
            <a:r>
              <a:rPr lang="hr-HR" sz="2400" dirty="0" smtClean="0">
                <a:solidFill>
                  <a:srgbClr val="1F497D"/>
                </a:solidFill>
                <a:cs typeface="Calibri"/>
              </a:rPr>
              <a:t>Institut </a:t>
            </a:r>
            <a:r>
              <a:rPr lang="hr-HR" sz="2400" dirty="0">
                <a:solidFill>
                  <a:srgbClr val="1F497D"/>
                </a:solidFill>
                <a:cs typeface="Calibri"/>
              </a:rPr>
              <a:t>za društvena istraživanja, </a:t>
            </a:r>
            <a:r>
              <a:rPr lang="hr-HR" sz="2400" dirty="0" smtClean="0">
                <a:solidFill>
                  <a:srgbClr val="1F497D"/>
                </a:solidFill>
                <a:cs typeface="Calibri"/>
              </a:rPr>
              <a:t>Zagreb</a:t>
            </a:r>
            <a:r>
              <a:rPr lang="ta-IN" sz="24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i </a:t>
            </a:r>
            <a:r>
              <a:rPr lang="hr-HR" sz="2400" dirty="0" smtClean="0">
                <a:solidFill>
                  <a:srgbClr val="1F497D"/>
                </a:solidFill>
                <a:cs typeface="Calibri"/>
              </a:rPr>
              <a:t>Institut </a:t>
            </a:r>
            <a:r>
              <a:rPr lang="hr-HR" sz="2400" dirty="0">
                <a:solidFill>
                  <a:srgbClr val="1F497D"/>
                </a:solidFill>
                <a:cs typeface="Calibri"/>
              </a:rPr>
              <a:t>za visoko obrazovanje, Sveučilište u Georgiji, </a:t>
            </a:r>
            <a:r>
              <a:rPr lang="hr-HR" sz="2400" dirty="0" smtClean="0">
                <a:solidFill>
                  <a:srgbClr val="1F497D"/>
                </a:solidFill>
                <a:cs typeface="Calibri"/>
              </a:rPr>
              <a:t>SAD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)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provedene ankete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endParaRPr lang="ta-IN" sz="2400" dirty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3 </a:t>
            </a:r>
            <a:r>
              <a:rPr lang="hr-HR" sz="2400" dirty="0" smtClean="0">
                <a:solidFill>
                  <a:srgbClr val="1F497D"/>
                </a:solidFill>
                <a:cs typeface="Calibri"/>
              </a:rPr>
              <a:t>konferencij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lang="hr-HR" sz="2400" dirty="0" smtClean="0">
                <a:solidFill>
                  <a:srgbClr val="1F497D"/>
                </a:solidFill>
                <a:cs typeface="Calibri"/>
              </a:rPr>
              <a:t> </a:t>
            </a:r>
            <a:endParaRPr lang="ta-IN" sz="2400" dirty="0" smtClean="0">
              <a:solidFill>
                <a:srgbClr val="1F497D"/>
              </a:solidFill>
              <a:cs typeface="Calibri"/>
            </a:endParaRPr>
          </a:p>
          <a:p>
            <a:pPr lvl="2">
              <a:spcAft>
                <a:spcPts val="600"/>
              </a:spcAft>
            </a:pPr>
            <a:r>
              <a:rPr lang="hr-HR" sz="1700" dirty="0" smtClean="0">
                <a:solidFill>
                  <a:srgbClr val="1F497D"/>
                </a:solidFill>
                <a:cs typeface="Calibri"/>
              </a:rPr>
              <a:t>„</a:t>
            </a:r>
            <a:r>
              <a:rPr lang="hr-HR" sz="1700" dirty="0">
                <a:solidFill>
                  <a:srgbClr val="1F497D"/>
                </a:solidFill>
                <a:cs typeface="Calibri"/>
              </a:rPr>
              <a:t>Registar Hrvatskog kvalifikacijskog okvira: spona visokog obrazovanja i tržišta rada</a:t>
            </a:r>
            <a:r>
              <a:rPr lang="hr-HR" sz="1700" dirty="0" smtClean="0">
                <a:solidFill>
                  <a:srgbClr val="1F497D"/>
                </a:solidFill>
                <a:cs typeface="Calibri"/>
              </a:rPr>
              <a:t>”</a:t>
            </a:r>
            <a:r>
              <a:rPr lang="ta-IN" sz="17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hr-HR" sz="1700" dirty="0" smtClean="0">
                <a:solidFill>
                  <a:srgbClr val="1F497D"/>
                </a:solidFill>
                <a:cs typeface="Calibri"/>
              </a:rPr>
              <a:t>„</a:t>
            </a:r>
            <a:r>
              <a:rPr lang="hr-HR" sz="1700" dirty="0">
                <a:solidFill>
                  <a:srgbClr val="1F497D"/>
                </a:solidFill>
                <a:cs typeface="Calibri"/>
              </a:rPr>
              <a:t>Budućnost i perspektiva studija”</a:t>
            </a:r>
            <a:r>
              <a:rPr lang="ta-IN" sz="1700" dirty="0">
                <a:solidFill>
                  <a:srgbClr val="1F497D"/>
                </a:solidFill>
                <a:cs typeface="Calibri"/>
              </a:rPr>
              <a:t>; </a:t>
            </a:r>
            <a:r>
              <a:rPr lang="hr-HR" sz="1700" dirty="0">
                <a:solidFill>
                  <a:srgbClr val="1F497D"/>
                </a:solidFill>
                <a:cs typeface="Calibri"/>
              </a:rPr>
              <a:t> završna konferencija –</a:t>
            </a:r>
            <a:r>
              <a:rPr lang="ta-IN" sz="1700" dirty="0">
                <a:solidFill>
                  <a:srgbClr val="1F497D"/>
                </a:solidFill>
                <a:latin typeface="Calibri"/>
                <a:cs typeface="Calibri"/>
              </a:rPr>
              <a:t> predstavljanje rezultata </a:t>
            </a:r>
            <a:endParaRPr lang="ta-IN" sz="1700" dirty="0" smtClean="0">
              <a:solidFill>
                <a:srgbClr val="1F497D"/>
              </a:solidFill>
              <a:cs typeface="Calibri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trodnevna </a:t>
            </a:r>
            <a:r>
              <a:rPr lang="hr-HR" sz="2400" dirty="0">
                <a:solidFill>
                  <a:srgbClr val="1F497D"/>
                </a:solidFill>
                <a:cs typeface="Calibri"/>
              </a:rPr>
              <a:t>radionica „Institucijsko istraživanje i učinkovitost institucije</a:t>
            </a:r>
            <a:r>
              <a:rPr lang="hr-HR" sz="2400" dirty="0" smtClean="0">
                <a:solidFill>
                  <a:srgbClr val="1F497D"/>
                </a:solidFill>
                <a:cs typeface="Calibri"/>
              </a:rPr>
              <a:t>“</a:t>
            </a:r>
            <a:endParaRPr lang="ta-IN" sz="24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lvl="2">
              <a:spcAft>
                <a:spcPts val="600"/>
              </a:spcAft>
            </a:pPr>
            <a:r>
              <a:rPr lang="hr-HR" sz="1600" dirty="0" smtClean="0">
                <a:solidFill>
                  <a:srgbClr val="1F497D"/>
                </a:solidFill>
                <a:cs typeface="Calibri"/>
              </a:rPr>
              <a:t>video </a:t>
            </a:r>
            <a:r>
              <a:rPr lang="hr-HR" sz="1600" dirty="0">
                <a:solidFill>
                  <a:srgbClr val="1F497D"/>
                </a:solidFill>
                <a:cs typeface="Calibri"/>
              </a:rPr>
              <a:t>modul za </a:t>
            </a:r>
            <a:r>
              <a:rPr lang="hr-HR" sz="1600" i="1" dirty="0">
                <a:solidFill>
                  <a:srgbClr val="1F497D"/>
                </a:solidFill>
                <a:cs typeface="Calibri"/>
              </a:rPr>
              <a:t>online</a:t>
            </a:r>
            <a:r>
              <a:rPr lang="hr-HR" sz="1600" dirty="0">
                <a:solidFill>
                  <a:srgbClr val="1F497D"/>
                </a:solidFill>
                <a:cs typeface="Calibri"/>
              </a:rPr>
              <a:t> učenje za program cjeloživotnog učenja „Rukovođenje i strateško upravljanje u visokom obrazovanju</a:t>
            </a:r>
            <a:r>
              <a:rPr lang="hr-HR" sz="1600" dirty="0" smtClean="0">
                <a:solidFill>
                  <a:srgbClr val="1F497D"/>
                </a:solidFill>
                <a:cs typeface="Calibri"/>
              </a:rPr>
              <a:t>”</a:t>
            </a:r>
            <a:endParaRPr lang="hr-HR" sz="2000" dirty="0">
              <a:solidFill>
                <a:srgbClr val="0099CC"/>
              </a:solidFill>
              <a:cs typeface="Calibri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1F497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44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378" y="1628799"/>
            <a:ext cx="3851598" cy="4464497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endParaRPr lang="hr-HR" sz="2400" b="1" cap="all" dirty="0">
              <a:solidFill>
                <a:srgbClr val="0099CC"/>
              </a:solidFill>
              <a:latin typeface="Calibri"/>
              <a:cs typeface="Calibri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unapređenje </a:t>
            </a:r>
            <a:r>
              <a:rPr lang="hr-HR" sz="2400" dirty="0">
                <a:solidFill>
                  <a:srgbClr val="1F497D"/>
                </a:solidFill>
                <a:latin typeface="Calibri"/>
                <a:cs typeface="Calibri"/>
              </a:rPr>
              <a:t>kompetencija 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nastavnika i administrativnog osoblja</a:t>
            </a:r>
            <a:endParaRPr lang="hr-HR" sz="2400" dirty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a-IN" sz="2400" dirty="0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adionica o 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primjen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hr-HR" sz="2400" dirty="0">
                <a:solidFill>
                  <a:srgbClr val="1F497D"/>
                </a:solidFill>
                <a:latin typeface="Calibri"/>
                <a:cs typeface="Calibri"/>
              </a:rPr>
              <a:t>ishoda učenja u poučavanju te vrednovanje temeljeno na ishodima 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učenja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, 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radionica </a:t>
            </a:r>
            <a:r>
              <a:rPr lang="hr-HR" sz="2400" dirty="0">
                <a:solidFill>
                  <a:srgbClr val="1F497D"/>
                </a:solidFill>
                <a:latin typeface="Calibri"/>
                <a:cs typeface="Calibri"/>
              </a:rPr>
              <a:t>za izradu e-kolegija </a:t>
            </a:r>
            <a:endParaRPr lang="ta-IN" sz="2400" dirty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1F497D"/>
                </a:solidFill>
                <a:cs typeface="Calibri"/>
              </a:rPr>
              <a:t>posjet CHEPS-u</a:t>
            </a:r>
            <a:r>
              <a:rPr lang="ta-IN" sz="24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(Nizozemska</a:t>
            </a:r>
            <a:r>
              <a:rPr lang="ta-IN" sz="2400" dirty="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r>
              <a:rPr lang="hr-HR" sz="2400" dirty="0">
                <a:solidFill>
                  <a:srgbClr val="1F497D"/>
                </a:solidFill>
                <a:cs typeface="Calibri"/>
              </a:rPr>
              <a:t> i CHEGG-u 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(Belgija</a:t>
            </a:r>
            <a:r>
              <a:rPr lang="ta-IN" sz="2400" dirty="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lang="hr-HR" sz="2400" dirty="0">
              <a:solidFill>
                <a:srgbClr val="1F497D"/>
              </a:solidFill>
              <a:cs typeface="Calibri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sudjelovanje </a:t>
            </a:r>
            <a:r>
              <a:rPr lang="hr-HR" sz="2400" dirty="0">
                <a:solidFill>
                  <a:srgbClr val="1F497D"/>
                </a:solidFill>
                <a:latin typeface="Calibri"/>
                <a:cs typeface="Calibri"/>
              </a:rPr>
              <a:t>na 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Europskom </a:t>
            </a:r>
            <a:r>
              <a:rPr lang="ta-IN" sz="2400" dirty="0">
                <a:solidFill>
                  <a:srgbClr val="1F497D"/>
                </a:solidFill>
                <a:latin typeface="Calibri"/>
                <a:cs typeface="Calibri"/>
              </a:rPr>
              <a:t>f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orumu </a:t>
            </a:r>
            <a:r>
              <a:rPr lang="hr-HR" sz="2400" dirty="0">
                <a:solidFill>
                  <a:srgbClr val="1F497D"/>
                </a:solidFill>
                <a:latin typeface="Calibri"/>
                <a:cs typeface="Calibri"/>
              </a:rPr>
              <a:t>o osiguranju kvalitete 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 London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) </a:t>
            </a:r>
            <a:endParaRPr lang="ta-IN" sz="2400" dirty="0" smtClean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3203848" y="1196752"/>
            <a:ext cx="266765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400" b="1" cap="all" dirty="0" smtClean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ta-IN" sz="2400" b="1" cap="all" dirty="0" smtClean="0">
                <a:solidFill>
                  <a:srgbClr val="FF6600"/>
                </a:solidFill>
                <a:latin typeface="Calibri" panose="020F0502020204030204" pitchFamily="34" charset="0"/>
              </a:rPr>
              <a:t>    </a:t>
            </a:r>
            <a:r>
              <a:rPr lang="ta-IN" sz="2800" b="1" cap="all" dirty="0">
                <a:solidFill>
                  <a:srgbClr val="1F497D"/>
                </a:solidFill>
                <a:latin typeface="Calibri"/>
                <a:cs typeface="Calibri"/>
              </a:rPr>
              <a:t>AKTIVNOSTI</a:t>
            </a:r>
            <a:endParaRPr lang="hr-HR" sz="2800" b="1" cap="all" dirty="0">
              <a:solidFill>
                <a:srgbClr val="1F497D"/>
              </a:solidFill>
              <a:cs typeface="Calibri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ta-IN" sz="2400" b="1" cap="all" dirty="0" smtClean="0">
                <a:solidFill>
                  <a:srgbClr val="FF6600"/>
                </a:solidFill>
                <a:latin typeface="Calibri" panose="020F0502020204030204" pitchFamily="34" charset="0"/>
              </a:rPr>
              <a:t>      </a:t>
            </a:r>
            <a:endParaRPr lang="hr-HR" sz="2800" b="1" cap="all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6016" y="1988840"/>
            <a:ext cx="381642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358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1F497D"/>
                </a:solidFill>
                <a:latin typeface="Calibri"/>
                <a:cs typeface="Calibri"/>
              </a:rPr>
              <a:t>unapređenje uvjeta studiranja</a:t>
            </a:r>
          </a:p>
          <a:p>
            <a:pPr marL="717550" lvl="1" indent="-2667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rgbClr val="1F497D"/>
                </a:solidFill>
                <a:latin typeface="Calibri"/>
                <a:cs typeface="Calibri"/>
              </a:rPr>
              <a:t>nabavljena oprema za unapređenje nastave </a:t>
            </a:r>
            <a:endParaRPr lang="ta-IN" sz="20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marL="717550" lvl="1" indent="-2667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rgbClr val="1F497D"/>
                </a:solidFill>
                <a:latin typeface="Calibri"/>
                <a:cs typeface="Calibri"/>
              </a:rPr>
              <a:t>provedena </a:t>
            </a:r>
            <a:r>
              <a:rPr lang="hr-HR" sz="2000" dirty="0">
                <a:solidFill>
                  <a:srgbClr val="1F497D"/>
                </a:solidFill>
                <a:latin typeface="Calibri"/>
                <a:cs typeface="Calibri"/>
              </a:rPr>
              <a:t>terenska nastava u </a:t>
            </a:r>
            <a:r>
              <a:rPr lang="hr-HR" sz="2000" dirty="0" smtClean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lang="ta-IN" sz="2000" dirty="0" smtClean="0">
                <a:solidFill>
                  <a:srgbClr val="1F497D"/>
                </a:solidFill>
                <a:latin typeface="Calibri"/>
                <a:cs typeface="Calibri"/>
              </a:rPr>
              <a:t>RB </a:t>
            </a:r>
          </a:p>
          <a:p>
            <a:pPr marL="717550" lvl="1" indent="-2667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rgbClr val="1F497D"/>
                </a:solidFill>
                <a:latin typeface="Calibri"/>
                <a:cs typeface="Calibri"/>
              </a:rPr>
              <a:t>nabavljena </a:t>
            </a:r>
            <a:r>
              <a:rPr lang="hr-HR" sz="2000" dirty="0">
                <a:solidFill>
                  <a:srgbClr val="1F497D"/>
                </a:solidFill>
                <a:latin typeface="Calibri"/>
                <a:cs typeface="Calibri"/>
              </a:rPr>
              <a:t>stručna literatura za nastavu </a:t>
            </a:r>
            <a:endParaRPr lang="ta-IN" sz="20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marL="717550" lvl="1" indent="-2667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rgbClr val="1F497D"/>
                </a:solidFill>
                <a:latin typeface="Calibri"/>
                <a:cs typeface="Calibri"/>
              </a:rPr>
              <a:t>provedena </a:t>
            </a:r>
            <a:r>
              <a:rPr lang="hr-HR" sz="2000" dirty="0">
                <a:solidFill>
                  <a:srgbClr val="1F497D"/>
                </a:solidFill>
                <a:latin typeface="Calibri"/>
                <a:cs typeface="Calibri"/>
              </a:rPr>
              <a:t>studentska praksa u JGL-u </a:t>
            </a:r>
            <a:endParaRPr lang="ta-IN" sz="20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marL="717550" lvl="1" indent="-2667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rgbClr val="1F497D"/>
                </a:solidFill>
                <a:latin typeface="Calibri"/>
                <a:cs typeface="Calibri"/>
              </a:rPr>
              <a:t>provedena </a:t>
            </a:r>
            <a:r>
              <a:rPr lang="hr-HR" sz="2000" dirty="0">
                <a:solidFill>
                  <a:srgbClr val="1F497D"/>
                </a:solidFill>
                <a:latin typeface="Calibri"/>
                <a:cs typeface="Calibri"/>
              </a:rPr>
              <a:t>edukacija od strane vanjskih </a:t>
            </a:r>
            <a:r>
              <a:rPr lang="hr-HR" sz="2000" dirty="0" smtClean="0">
                <a:solidFill>
                  <a:srgbClr val="1F497D"/>
                </a:solidFill>
                <a:latin typeface="Calibri"/>
                <a:cs typeface="Calibri"/>
              </a:rPr>
              <a:t>eksperata</a:t>
            </a:r>
            <a:endParaRPr lang="hr-HR" sz="20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65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9827" y="1226916"/>
            <a:ext cx="8182422" cy="517388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ta-IN" sz="2400" dirty="0" smtClean="0">
              <a:solidFill>
                <a:srgbClr val="0099CC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a-IN" sz="20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1F497D"/>
                </a:solidFill>
                <a:latin typeface="Calibri"/>
                <a:cs typeface="Calibri"/>
              </a:rPr>
              <a:t>4 </a:t>
            </a:r>
            <a:r>
              <a:rPr lang="hr-HR" sz="2000" dirty="0">
                <a:solidFill>
                  <a:srgbClr val="1F497D"/>
                </a:solidFill>
                <a:latin typeface="Calibri"/>
                <a:cs typeface="Calibri"/>
              </a:rPr>
              <a:t>prijedloga standarda </a:t>
            </a:r>
            <a:r>
              <a:rPr lang="hr-HR" sz="2000" dirty="0" smtClean="0">
                <a:solidFill>
                  <a:srgbClr val="1F497D"/>
                </a:solidFill>
                <a:latin typeface="Calibri"/>
                <a:cs typeface="Calibri"/>
              </a:rPr>
              <a:t>zanimanja</a:t>
            </a:r>
            <a:r>
              <a:rPr lang="ta-IN" sz="2000" dirty="0" smtClean="0">
                <a:solidFill>
                  <a:srgbClr val="1F497D"/>
                </a:solidFill>
                <a:latin typeface="Calibri"/>
                <a:cs typeface="Calibri"/>
              </a:rPr>
              <a:t>, </a:t>
            </a:r>
            <a:r>
              <a:rPr lang="hr-HR" sz="2000" dirty="0" smtClean="0">
                <a:solidFill>
                  <a:srgbClr val="1F497D"/>
                </a:solidFill>
                <a:latin typeface="Calibri"/>
                <a:cs typeface="Calibri"/>
              </a:rPr>
              <a:t>4 </a:t>
            </a:r>
            <a:r>
              <a:rPr lang="hr-HR" sz="2000" dirty="0">
                <a:solidFill>
                  <a:srgbClr val="1F497D"/>
                </a:solidFill>
                <a:latin typeface="Calibri"/>
                <a:cs typeface="Calibri"/>
              </a:rPr>
              <a:t>prijedloga standarda </a:t>
            </a:r>
            <a:r>
              <a:rPr lang="hr-HR" sz="2000" dirty="0" smtClean="0">
                <a:solidFill>
                  <a:srgbClr val="1F497D"/>
                </a:solidFill>
                <a:latin typeface="Calibri"/>
                <a:cs typeface="Calibri"/>
              </a:rPr>
              <a:t>kvalifikacija</a:t>
            </a:r>
            <a:r>
              <a:rPr lang="ta-IN" sz="2000" dirty="0" smtClean="0">
                <a:solidFill>
                  <a:srgbClr val="1F497D"/>
                </a:solidFill>
                <a:latin typeface="Calibri"/>
                <a:cs typeface="Calibri"/>
              </a:rPr>
              <a:t>, </a:t>
            </a:r>
            <a:r>
              <a:rPr lang="hr-HR" sz="2000" dirty="0" smtClean="0">
                <a:solidFill>
                  <a:srgbClr val="1F497D"/>
                </a:solidFill>
                <a:latin typeface="Calibri"/>
                <a:cs typeface="Calibri"/>
              </a:rPr>
              <a:t>4 </a:t>
            </a:r>
            <a:r>
              <a:rPr lang="hr-HR" sz="2000" dirty="0">
                <a:solidFill>
                  <a:srgbClr val="1F497D"/>
                </a:solidFill>
                <a:latin typeface="Calibri"/>
                <a:cs typeface="Calibri"/>
              </a:rPr>
              <a:t>studijska programa / kurikuluma usklađena </a:t>
            </a:r>
            <a:r>
              <a:rPr lang="hr-HR" sz="2000" dirty="0" smtClean="0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lang="ta-IN" sz="2000" dirty="0" smtClean="0">
                <a:solidFill>
                  <a:srgbClr val="1F497D"/>
                </a:solidFill>
                <a:latin typeface="Calibri"/>
                <a:cs typeface="Calibri"/>
              </a:rPr>
              <a:t>a standardima</a:t>
            </a:r>
            <a:endParaRPr lang="hr-HR" sz="2000" dirty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1F497D"/>
                </a:solidFill>
                <a:latin typeface="Calibri"/>
                <a:cs typeface="Calibri"/>
              </a:rPr>
              <a:t>1 prijedlog standarda djelomične kvalifikacije</a:t>
            </a:r>
            <a:r>
              <a:rPr lang="ta-IN" sz="2000" dirty="0" smtClean="0">
                <a:solidFill>
                  <a:srgbClr val="1F497D"/>
                </a:solidFill>
                <a:latin typeface="Calibri"/>
                <a:cs typeface="Calibri"/>
              </a:rPr>
              <a:t>, </a:t>
            </a:r>
            <a:r>
              <a:rPr lang="hr-HR" sz="2000" dirty="0" smtClean="0">
                <a:solidFill>
                  <a:srgbClr val="1F497D"/>
                </a:solidFill>
                <a:latin typeface="Calibri"/>
                <a:cs typeface="Calibri"/>
              </a:rPr>
              <a:t>1 prijedlog novog programa cjeloživotnog učenja „Rukovođenje i strateško upravljanje u visokom obrazovanju”</a:t>
            </a:r>
          </a:p>
          <a:p>
            <a:pPr>
              <a:spcAft>
                <a:spcPts val="600"/>
              </a:spcAft>
            </a:pPr>
            <a:r>
              <a:rPr lang="hr-HR" sz="2000" b="1" dirty="0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lang="hr-HR" sz="2000" b="1" dirty="0" smtClean="0">
                <a:solidFill>
                  <a:srgbClr val="1F497D"/>
                </a:solidFill>
                <a:latin typeface="Calibri"/>
                <a:cs typeface="Calibri"/>
              </a:rPr>
              <a:t>rilagođeni </a:t>
            </a:r>
            <a:r>
              <a:rPr lang="ta-IN" sz="2000" b="1" dirty="0" smtClean="0">
                <a:solidFill>
                  <a:srgbClr val="1F497D"/>
                </a:solidFill>
                <a:latin typeface="Calibri"/>
                <a:cs typeface="Calibri"/>
              </a:rPr>
              <a:t>Pravilnici za akreditaciju studijskih programa </a:t>
            </a:r>
            <a:r>
              <a:rPr lang="hr-HR" sz="2000" b="1" dirty="0">
                <a:solidFill>
                  <a:srgbClr val="1F497D"/>
                </a:solidFill>
                <a:latin typeface="Calibri"/>
                <a:cs typeface="Calibri"/>
              </a:rPr>
              <a:t>te akreditaciju programa cjeloživotnog učenja </a:t>
            </a:r>
            <a:r>
              <a:rPr lang="ta-IN" sz="2000" b="1" dirty="0" smtClean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lang="hr-HR" sz="2000" b="1" dirty="0" smtClean="0">
                <a:solidFill>
                  <a:srgbClr val="1F497D"/>
                </a:solidFill>
                <a:latin typeface="Calibri"/>
                <a:cs typeface="Calibri"/>
              </a:rPr>
              <a:t>obrasci </a:t>
            </a:r>
            <a:r>
              <a:rPr lang="hr-HR" sz="2000" b="1" dirty="0">
                <a:solidFill>
                  <a:srgbClr val="1F497D"/>
                </a:solidFill>
                <a:latin typeface="Calibri"/>
                <a:cs typeface="Calibri"/>
              </a:rPr>
              <a:t>za akreditaciju </a:t>
            </a:r>
            <a:r>
              <a:rPr lang="hr-HR" sz="2000" b="1" dirty="0" smtClean="0">
                <a:solidFill>
                  <a:srgbClr val="1F497D"/>
                </a:solidFill>
                <a:latin typeface="Calibri"/>
                <a:cs typeface="Calibri"/>
              </a:rPr>
              <a:t>novih / </a:t>
            </a:r>
            <a:r>
              <a:rPr lang="hr-HR" sz="2000" b="1" dirty="0">
                <a:solidFill>
                  <a:srgbClr val="1F497D"/>
                </a:solidFill>
                <a:latin typeface="Calibri"/>
                <a:cs typeface="Calibri"/>
              </a:rPr>
              <a:t>izmjene i dopune </a:t>
            </a:r>
            <a:r>
              <a:rPr lang="hr-HR" sz="2000" b="1" dirty="0" smtClean="0">
                <a:solidFill>
                  <a:srgbClr val="1F497D"/>
                </a:solidFill>
                <a:latin typeface="Calibri"/>
                <a:cs typeface="Calibri"/>
              </a:rPr>
              <a:t>postojećih </a:t>
            </a:r>
            <a:r>
              <a:rPr lang="hr-HR" sz="2000" b="1" dirty="0">
                <a:solidFill>
                  <a:srgbClr val="1F497D"/>
                </a:solidFill>
                <a:latin typeface="Calibri"/>
                <a:cs typeface="Calibri"/>
              </a:rPr>
              <a:t>studijskih </a:t>
            </a:r>
            <a:r>
              <a:rPr lang="hr-HR" sz="2000" b="1" dirty="0" smtClean="0">
                <a:solidFill>
                  <a:srgbClr val="1F497D"/>
                </a:solidFill>
                <a:latin typeface="Calibri"/>
                <a:cs typeface="Calibri"/>
              </a:rPr>
              <a:t>programa</a:t>
            </a:r>
            <a:r>
              <a:rPr lang="ta-IN" sz="2000" b="1" dirty="0" smtClean="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lang="hr-HR" sz="2000" b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1F497D"/>
                </a:solidFill>
                <a:latin typeface="Calibri"/>
                <a:cs typeface="Calibri"/>
              </a:rPr>
              <a:t>izrađen Priručnik </a:t>
            </a:r>
            <a:r>
              <a:rPr lang="hr-HR" sz="2000" b="1" dirty="0">
                <a:solidFill>
                  <a:srgbClr val="1F497D"/>
                </a:solidFill>
                <a:latin typeface="Calibri"/>
                <a:cs typeface="Calibri"/>
              </a:rPr>
              <a:t>za provedbu postupka vrednovanja u skladu s </a:t>
            </a:r>
            <a:r>
              <a:rPr lang="hr-HR" sz="2000" b="1" dirty="0" smtClean="0">
                <a:solidFill>
                  <a:srgbClr val="1F497D"/>
                </a:solidFill>
                <a:latin typeface="Calibri"/>
                <a:cs typeface="Calibri"/>
              </a:rPr>
              <a:t>HKO-om</a:t>
            </a:r>
            <a:endParaRPr lang="hr-HR" sz="20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0099CC"/>
              </a:solidFill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400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dirty="0" smtClean="0">
              <a:solidFill>
                <a:srgbClr val="0099CC"/>
              </a:solidFill>
              <a:latin typeface="Calibri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3491880" y="1196752"/>
            <a:ext cx="2667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r-HR" sz="2400" b="1" cap="all" dirty="0" smtClean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hr-HR" sz="28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rezultat</a:t>
            </a:r>
            <a:r>
              <a:rPr lang="ta-IN" sz="2800" b="1" cap="all" dirty="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endParaRPr lang="hr-HR" sz="2800" b="1" cap="all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33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378" y="972274"/>
            <a:ext cx="8182422" cy="5542885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hr-HR" sz="28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Izmjene POSTUPKA </a:t>
            </a:r>
            <a:r>
              <a:rPr lang="ta-IN" sz="28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incijalnog </a:t>
            </a:r>
            <a:r>
              <a:rPr lang="hr-HR" sz="28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VREDNOVANJA </a:t>
            </a:r>
            <a:r>
              <a:rPr lang="ta-IN" sz="28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hr-HR" sz="2800" b="1" cap="all" dirty="0">
                <a:solidFill>
                  <a:srgbClr val="1F497D"/>
                </a:solidFill>
                <a:latin typeface="Calibri"/>
                <a:cs typeface="Calibri"/>
              </a:rPr>
              <a:t/>
            </a:r>
            <a:br>
              <a:rPr lang="hr-HR" sz="2800" b="1" cap="all" dirty="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ta-IN" sz="28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programa</a:t>
            </a:r>
            <a:endParaRPr lang="ta-IN" sz="2400" dirty="0" smtClean="0">
              <a:solidFill>
                <a:srgbClr val="1F497D"/>
              </a:solidFill>
              <a:latin typeface="Calibri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Naziv </a:t>
            </a:r>
            <a:r>
              <a:rPr lang="hr-HR" sz="2400" dirty="0">
                <a:solidFill>
                  <a:srgbClr val="1F497D"/>
                </a:solidFill>
                <a:latin typeface="Calibri" pitchFamily="34" charset="0"/>
              </a:rPr>
              <a:t>i šifra kvalifikacije u Registru HKO-a za koji program zadovoljava uvjet minimalnih zajedničkih obaveznih ishoda učenja (ako je </a:t>
            </a: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primjenjivo)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r-HR" sz="2400" b="1" i="1" dirty="0" smtClean="0">
                <a:solidFill>
                  <a:srgbClr val="1F497D"/>
                </a:solidFill>
                <a:latin typeface="Calibri" pitchFamily="34" charset="0"/>
              </a:rPr>
              <a:t>	</a:t>
            </a:r>
            <a:r>
              <a:rPr lang="hr-HR" sz="2400" b="1" i="1" dirty="0">
                <a:solidFill>
                  <a:srgbClr val="1F497D"/>
                </a:solidFill>
                <a:latin typeface="Calibri" pitchFamily="34" charset="0"/>
              </a:rPr>
              <a:t>Obrazloženje</a:t>
            </a:r>
            <a:r>
              <a:rPr lang="hr-HR" sz="2400" dirty="0">
                <a:solidFill>
                  <a:srgbClr val="1F497D"/>
                </a:solidFill>
                <a:latin typeface="Calibri" pitchFamily="34" charset="0"/>
              </a:rPr>
              <a:t>: </a:t>
            </a:r>
            <a:br>
              <a:rPr lang="hr-HR" sz="2400" dirty="0">
                <a:solidFill>
                  <a:srgbClr val="1F497D"/>
                </a:solidFill>
                <a:latin typeface="Calibri" pitchFamily="34" charset="0"/>
              </a:rPr>
            </a:b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	Svaki </a:t>
            </a:r>
            <a:r>
              <a:rPr lang="hr-HR" sz="2400" dirty="0">
                <a:solidFill>
                  <a:srgbClr val="1F497D"/>
                </a:solidFill>
                <a:latin typeface="Calibri" pitchFamily="34" charset="0"/>
              </a:rPr>
              <a:t>program koji se povezuje s određenim standardom </a:t>
            </a: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	kvalifikacije </a:t>
            </a:r>
            <a:r>
              <a:rPr lang="hr-HR" sz="2400" dirty="0">
                <a:solidFill>
                  <a:srgbClr val="1F497D"/>
                </a:solidFill>
                <a:latin typeface="Calibri" pitchFamily="34" charset="0"/>
              </a:rPr>
              <a:t>treba </a:t>
            </a: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sadržavati </a:t>
            </a:r>
            <a:r>
              <a:rPr lang="hr-HR" sz="2400" dirty="0">
                <a:solidFill>
                  <a:srgbClr val="1F497D"/>
                </a:solidFill>
                <a:latin typeface="Calibri" pitchFamily="34" charset="0"/>
              </a:rPr>
              <a:t>minimalne zajedničke ishode </a:t>
            </a: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	učenja </a:t>
            </a:r>
            <a:endParaRPr lang="ta-IN" sz="1600" dirty="0" smtClean="0">
              <a:solidFill>
                <a:srgbClr val="1F497D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dirty="0" smtClean="0">
              <a:solidFill>
                <a:srgbClr val="0099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3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378" y="972274"/>
            <a:ext cx="8182422" cy="554288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ta-IN" sz="2400" b="1" cap="all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hr-HR" sz="2800" b="1" cap="all" dirty="0" smtClean="0">
                <a:solidFill>
                  <a:srgbClr val="1F497D"/>
                </a:solidFill>
                <a:latin typeface="Calibri" panose="020F0502020204030204" pitchFamily="34" charset="0"/>
              </a:rPr>
              <a:t>RAZLOZI ZA POKRETANJE PROGRAMA </a:t>
            </a:r>
            <a:endParaRPr lang="hr-HR" sz="2800" b="1" cap="all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2400" dirty="0">
                <a:solidFill>
                  <a:srgbClr val="1F497D"/>
                </a:solidFill>
                <a:latin typeface="Calibri" pitchFamily="34" charset="0"/>
              </a:rPr>
              <a:t>Potrebe tržišta rada </a:t>
            </a:r>
            <a:endParaRPr lang="ta-IN" sz="2400" dirty="0" smtClean="0">
              <a:solidFill>
                <a:srgbClr val="1F497D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Nastavak obrazovanja</a:t>
            </a:r>
            <a:endParaRPr lang="ta-IN" sz="2400" dirty="0" smtClean="0">
              <a:solidFill>
                <a:srgbClr val="1F497D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Ostale </a:t>
            </a:r>
            <a:r>
              <a:rPr lang="hr-HR" sz="2400" dirty="0">
                <a:solidFill>
                  <a:srgbClr val="1F497D"/>
                </a:solidFill>
                <a:latin typeface="Calibri" pitchFamily="34" charset="0"/>
              </a:rPr>
              <a:t>potrebe pojedinca i/ili društva </a:t>
            </a:r>
            <a:endParaRPr lang="hr-HR" sz="2400" dirty="0" smtClean="0">
              <a:solidFill>
                <a:srgbClr val="1F497D"/>
              </a:solidFill>
              <a:latin typeface="Calibri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hr-HR" sz="2400" b="1" i="1" dirty="0" smtClean="0">
                <a:solidFill>
                  <a:srgbClr val="1F497D"/>
                </a:solidFill>
                <a:latin typeface="Calibri" pitchFamily="34" charset="0"/>
              </a:rPr>
              <a:t>	Obrazloženje</a:t>
            </a: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: </a:t>
            </a:r>
            <a:b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</a:br>
            <a:r>
              <a:rPr lang="hr-HR" sz="2400" dirty="0">
                <a:solidFill>
                  <a:srgbClr val="1F497D"/>
                </a:solidFill>
                <a:latin typeface="Calibri" pitchFamily="34" charset="0"/>
              </a:rPr>
              <a:t>	</a:t>
            </a: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Utemeljenost programa (studijskog programa, programa 	cjeloživotnog učenja) dokazuje </a:t>
            </a:r>
            <a:r>
              <a:rPr lang="hr-HR" sz="2400" dirty="0">
                <a:solidFill>
                  <a:srgbClr val="1F497D"/>
                </a:solidFill>
                <a:latin typeface="Calibri" pitchFamily="34" charset="0"/>
              </a:rPr>
              <a:t>se u odnosu na </a:t>
            </a: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ulogu 	kvalifikacije </a:t>
            </a:r>
            <a:r>
              <a:rPr lang="hr-HR" sz="2400" dirty="0">
                <a:solidFill>
                  <a:srgbClr val="1F497D"/>
                </a:solidFill>
                <a:latin typeface="Calibri" pitchFamily="34" charset="0"/>
              </a:rPr>
              <a:t>koja se </a:t>
            </a: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stječe završetkom programa</a:t>
            </a:r>
            <a:endParaRPr lang="hr-HR" sz="2000" i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dirty="0" smtClean="0">
              <a:solidFill>
                <a:srgbClr val="0099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6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41" y="926795"/>
          <a:ext cx="3226284" cy="778051"/>
        </p:xfrm>
        <a:graphic>
          <a:graphicData uri="http://schemas.openxmlformats.org/drawingml/2006/table">
            <a:tbl>
              <a:tblPr/>
              <a:tblGrid>
                <a:gridCol w="3226284"/>
              </a:tblGrid>
              <a:tr h="7780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rgbClr val="C0504D"/>
                      </a:solidFill>
                      <a:prstDash val="solid"/>
                    </a:lnL>
                    <a:lnR w="76200" cmpd="sng">
                      <a:solidFill>
                        <a:srgbClr val="C0504D"/>
                      </a:solidFill>
                      <a:prstDash val="solid"/>
                    </a:lnR>
                    <a:lnT w="76200" cmpd="sng">
                      <a:solidFill>
                        <a:srgbClr val="C0504D"/>
                      </a:solidFill>
                      <a:prstDash val="solid"/>
                    </a:lnT>
                    <a:lnB w="76200" cmpd="sng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22881" y="2059545"/>
          <a:ext cx="8912325" cy="3260947"/>
        </p:xfrm>
        <a:graphic>
          <a:graphicData uri="http://schemas.openxmlformats.org/drawingml/2006/table">
            <a:tbl>
              <a:tblPr/>
              <a:tblGrid>
                <a:gridCol w="8912325"/>
              </a:tblGrid>
              <a:tr h="32609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rgbClr val="C0504D"/>
                      </a:solidFill>
                      <a:prstDash val="solid"/>
                    </a:lnL>
                    <a:lnR w="76200" cmpd="sng">
                      <a:solidFill>
                        <a:srgbClr val="C0504D"/>
                      </a:solidFill>
                      <a:prstDash val="solid"/>
                    </a:lnR>
                    <a:lnT w="76200" cmpd="sng">
                      <a:solidFill>
                        <a:srgbClr val="C0504D"/>
                      </a:solidFill>
                      <a:prstDash val="solid"/>
                    </a:lnT>
                    <a:lnB w="76200" cmpd="sng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0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/>
          </a:bodyPr>
          <a:lstStyle/>
          <a:p>
            <a:r>
              <a:rPr lang="ta-IN" sz="28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Plan</a:t>
            </a:r>
            <a:r>
              <a:rPr lang="ta-IN" sz="2800" b="1" cap="all" dirty="0" smtClean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lang="ta-IN" sz="28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izlaganja</a:t>
            </a:r>
            <a:endParaRPr lang="en-US" sz="2800" b="1" cap="all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388843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a-IN" sz="2600" dirty="0" smtClean="0">
                <a:solidFill>
                  <a:srgbClr val="1F497D"/>
                </a:solidFill>
                <a:latin typeface="Calibri"/>
                <a:cs typeface="Calibri"/>
              </a:rPr>
              <a:t>Trendovi u visokom obrazovanju: ishodi učenja i kvalifikacijski okvir</a:t>
            </a:r>
          </a:p>
          <a:p>
            <a:pPr marL="514350" indent="-514350">
              <a:buAutoNum type="arabicPeriod"/>
            </a:pPr>
            <a:r>
              <a:rPr lang="ta-IN" sz="2600" dirty="0" smtClean="0">
                <a:solidFill>
                  <a:srgbClr val="1F497D"/>
                </a:solidFill>
                <a:latin typeface="Calibri"/>
                <a:cs typeface="Calibri"/>
              </a:rPr>
              <a:t>UNAPRORI – projekt, ciljevi i rezultati</a:t>
            </a:r>
          </a:p>
          <a:p>
            <a:pPr marL="400050" lvl="1" indent="0">
              <a:buNone/>
            </a:pPr>
            <a:endParaRPr lang="ta-IN" sz="2000" dirty="0" smtClean="0">
              <a:solidFill>
                <a:srgbClr val="1F497D"/>
              </a:solidFill>
            </a:endParaRPr>
          </a:p>
          <a:p>
            <a:pPr marL="400050" lvl="1" indent="0">
              <a:buNone/>
            </a:pPr>
            <a:r>
              <a:rPr lang="ta-IN" sz="2000" dirty="0" smtClean="0">
                <a:solidFill>
                  <a:srgbClr val="1F497D"/>
                </a:solidFill>
              </a:rPr>
              <a:t>“</a:t>
            </a:r>
            <a:r>
              <a:rPr lang="en-US" sz="2000" dirty="0" err="1" smtClean="0">
                <a:solidFill>
                  <a:srgbClr val="1F497D"/>
                </a:solidFill>
              </a:rPr>
              <a:t>Prepoznajući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važnost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uređenja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cjelokupnog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sustava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kvalifikacija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na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svim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obrazovnim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razinama</a:t>
            </a:r>
            <a:r>
              <a:rPr lang="en-US" sz="2000" dirty="0" smtClean="0">
                <a:solidFill>
                  <a:srgbClr val="1F497D"/>
                </a:solidFill>
              </a:rPr>
              <a:t> u </a:t>
            </a:r>
            <a:r>
              <a:rPr lang="en-US" sz="2000" dirty="0" err="1" smtClean="0">
                <a:solidFill>
                  <a:srgbClr val="1F497D"/>
                </a:solidFill>
              </a:rPr>
              <a:t>Republici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Hrvatskoj</a:t>
            </a:r>
            <a:r>
              <a:rPr lang="ta-IN" sz="2000" dirty="0" smtClean="0">
                <a:solidFill>
                  <a:srgbClr val="1F497D"/>
                </a:solidFill>
              </a:rPr>
              <a:t>,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Sveučilište</a:t>
            </a:r>
            <a:r>
              <a:rPr lang="en-US" sz="2000" dirty="0" smtClean="0">
                <a:solidFill>
                  <a:srgbClr val="1F497D"/>
                </a:solidFill>
              </a:rPr>
              <a:t> u Rijeci UNAPRORI </a:t>
            </a:r>
            <a:r>
              <a:rPr lang="en-US" sz="2000" dirty="0" err="1" smtClean="0">
                <a:solidFill>
                  <a:srgbClr val="1F497D"/>
                </a:solidFill>
              </a:rPr>
              <a:t>projektom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daje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svoj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doprinos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usklađivanju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sustava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akreditacije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i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vrednovanja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programa</a:t>
            </a:r>
            <a:r>
              <a:rPr lang="en-US" sz="2000" dirty="0" smtClean="0">
                <a:solidFill>
                  <a:srgbClr val="1F497D"/>
                </a:solidFill>
              </a:rPr>
              <a:t> s </a:t>
            </a:r>
            <a:r>
              <a:rPr lang="en-US" sz="2000" dirty="0" err="1" smtClean="0">
                <a:solidFill>
                  <a:srgbClr val="1F497D"/>
                </a:solidFill>
              </a:rPr>
              <a:t>potrebama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tržišta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rada</a:t>
            </a:r>
            <a:r>
              <a:rPr lang="en-US" sz="2000" dirty="0" smtClean="0">
                <a:solidFill>
                  <a:srgbClr val="1F497D"/>
                </a:solidFill>
              </a:rPr>
              <a:t>, </a:t>
            </a:r>
            <a:r>
              <a:rPr lang="en-US" sz="2000" dirty="0" err="1" smtClean="0">
                <a:solidFill>
                  <a:srgbClr val="1F497D"/>
                </a:solidFill>
              </a:rPr>
              <a:t>pojedinca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i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društva</a:t>
            </a:r>
            <a:r>
              <a:rPr lang="en-US" sz="2000" dirty="0" smtClean="0">
                <a:solidFill>
                  <a:srgbClr val="1F497D"/>
                </a:solidFill>
              </a:rPr>
              <a:t> u </a:t>
            </a:r>
            <a:r>
              <a:rPr lang="en-US" sz="2000" dirty="0" err="1" smtClean="0">
                <a:solidFill>
                  <a:srgbClr val="1F497D"/>
                </a:solidFill>
              </a:rPr>
              <a:t>cjelini</a:t>
            </a:r>
            <a:r>
              <a:rPr lang="ta-IN" sz="2000" dirty="0" smtClean="0">
                <a:solidFill>
                  <a:srgbClr val="1F497D"/>
                </a:solidFill>
              </a:rPr>
              <a:t>”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</a:p>
          <a:p>
            <a:pPr marL="514350" indent="-514350">
              <a:buAutoNum type="arabicPeriod"/>
            </a:pPr>
            <a:endParaRPr lang="en-US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58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43547"/>
              </p:ext>
            </p:extLst>
          </p:nvPr>
        </p:nvGraphicFramePr>
        <p:xfrm>
          <a:off x="640681" y="1556793"/>
          <a:ext cx="7848337" cy="2070296"/>
        </p:xfrm>
        <a:graphic>
          <a:graphicData uri="http://schemas.openxmlformats.org/drawingml/2006/table">
            <a:tbl>
              <a:tblPr/>
              <a:tblGrid>
                <a:gridCol w="7848337"/>
              </a:tblGrid>
              <a:tr h="20702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mpd="sng">
                      <a:solidFill>
                        <a:srgbClr val="C0504D"/>
                      </a:solidFill>
                      <a:prstDash val="solid"/>
                    </a:lnL>
                    <a:lnR w="76200" cmpd="sng">
                      <a:solidFill>
                        <a:srgbClr val="C0504D"/>
                      </a:solidFill>
                      <a:prstDash val="solid"/>
                    </a:lnR>
                    <a:lnT w="76200" cmpd="sng">
                      <a:solidFill>
                        <a:srgbClr val="C0504D"/>
                      </a:solidFill>
                      <a:prstDash val="solid"/>
                    </a:lnT>
                    <a:lnB w="76200" cmpd="sng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74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378" y="1628800"/>
            <a:ext cx="8182422" cy="488635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hr-HR" sz="2800" b="1" cap="all" dirty="0" smtClean="0">
                <a:solidFill>
                  <a:srgbClr val="1F497D"/>
                </a:solidFill>
                <a:latin typeface="Calibri" panose="020F0502020204030204" pitchFamily="34" charset="0"/>
              </a:rPr>
              <a:t>OPIS</a:t>
            </a:r>
            <a:r>
              <a:rPr lang="hr-HR" sz="2400" b="1" cap="all" dirty="0" smtClean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hr-HR" sz="2800" b="1" cap="all" dirty="0" smtClean="0">
                <a:solidFill>
                  <a:srgbClr val="1F497D"/>
                </a:solidFill>
                <a:latin typeface="Calibri" panose="020F0502020204030204" pitchFamily="34" charset="0"/>
              </a:rPr>
              <a:t>PROGRAMA</a:t>
            </a:r>
            <a:endParaRPr lang="hr-HR" sz="2800" b="1" cap="all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2400" b="1" dirty="0">
                <a:solidFill>
                  <a:srgbClr val="1F497D"/>
                </a:solidFill>
                <a:latin typeface="Calibri" pitchFamily="34" charset="0"/>
              </a:rPr>
              <a:t>Popis obaveznih i izbornih skupova ishoda učenja na razini </a:t>
            </a:r>
            <a:r>
              <a:rPr lang="hr-HR" sz="2400" b="1" dirty="0" smtClean="0">
                <a:solidFill>
                  <a:srgbClr val="1F497D"/>
                </a:solidFill>
                <a:latin typeface="Calibri" pitchFamily="34" charset="0"/>
              </a:rPr>
              <a:t>programa</a:t>
            </a:r>
            <a:r>
              <a:rPr lang="hr-HR" sz="2000" b="1" i="1" dirty="0" smtClean="0">
                <a:solidFill>
                  <a:srgbClr val="1F497D"/>
                </a:solidFill>
                <a:latin typeface="Calibri" pitchFamily="34" charset="0"/>
              </a:rPr>
              <a:t>	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r-HR" sz="2000" b="1" i="1" dirty="0" smtClean="0">
                <a:solidFill>
                  <a:srgbClr val="1F497D"/>
                </a:solidFill>
                <a:latin typeface="Calibri" pitchFamily="34" charset="0"/>
              </a:rPr>
              <a:t>	</a:t>
            </a:r>
            <a:r>
              <a:rPr lang="hr-HR" sz="2000" dirty="0">
                <a:solidFill>
                  <a:srgbClr val="1F497D"/>
                </a:solidFill>
                <a:latin typeface="Calibri" pitchFamily="34" charset="0"/>
              </a:rPr>
              <a:t>Obrazloženje: </a:t>
            </a:r>
            <a:br>
              <a:rPr lang="hr-HR" sz="2000" dirty="0">
                <a:solidFill>
                  <a:srgbClr val="1F497D"/>
                </a:solidFill>
                <a:latin typeface="Calibri" pitchFamily="34" charset="0"/>
              </a:rPr>
            </a:br>
            <a:r>
              <a:rPr lang="hr-HR" sz="2000" dirty="0">
                <a:solidFill>
                  <a:srgbClr val="1F497D"/>
                </a:solidFill>
                <a:latin typeface="Calibri" pitchFamily="34" charset="0"/>
              </a:rPr>
              <a:t>	</a:t>
            </a:r>
            <a:r>
              <a:rPr lang="hr-HR" sz="2000" dirty="0" smtClean="0">
                <a:solidFill>
                  <a:srgbClr val="1F497D"/>
                </a:solidFill>
                <a:latin typeface="Calibri" pitchFamily="34" charset="0"/>
              </a:rPr>
              <a:t>Navode se </a:t>
            </a:r>
            <a:r>
              <a:rPr lang="hr-HR" sz="2000" dirty="0">
                <a:solidFill>
                  <a:srgbClr val="1F497D"/>
                </a:solidFill>
                <a:latin typeface="Calibri" pitchFamily="34" charset="0"/>
              </a:rPr>
              <a:t>skupovi ishoda učenja koji se stječu u duljem </a:t>
            </a:r>
            <a:r>
              <a:rPr lang="hr-HR" sz="2000" dirty="0" smtClean="0">
                <a:solidFill>
                  <a:srgbClr val="1F497D"/>
                </a:solidFill>
                <a:latin typeface="Calibri" pitchFamily="34" charset="0"/>
              </a:rPr>
              <a:t>	vremenskom </a:t>
            </a:r>
            <a:r>
              <a:rPr lang="hr-HR" sz="2000" dirty="0">
                <a:solidFill>
                  <a:srgbClr val="1F497D"/>
                </a:solidFill>
                <a:latin typeface="Calibri" pitchFamily="34" charset="0"/>
              </a:rPr>
              <a:t>periodu i studenti ih mogu demonstrirati nakon </a:t>
            </a:r>
            <a:r>
              <a:rPr lang="hr-HR" sz="2000" dirty="0" smtClean="0">
                <a:solidFill>
                  <a:srgbClr val="1F497D"/>
                </a:solidFill>
                <a:latin typeface="Calibri" pitchFamily="34" charset="0"/>
              </a:rPr>
              <a:t>	završetka </a:t>
            </a:r>
            <a:r>
              <a:rPr lang="hr-HR" sz="2000" dirty="0">
                <a:solidFill>
                  <a:srgbClr val="1F497D"/>
                </a:solidFill>
                <a:latin typeface="Calibri" pitchFamily="34" charset="0"/>
              </a:rPr>
              <a:t>cijelog </a:t>
            </a:r>
            <a:r>
              <a:rPr lang="hr-HR" sz="2000" dirty="0" smtClean="0">
                <a:solidFill>
                  <a:srgbClr val="1F497D"/>
                </a:solidFill>
                <a:latin typeface="Calibri" pitchFamily="34" charset="0"/>
              </a:rPr>
              <a:t>(studijskog) </a:t>
            </a:r>
            <a:r>
              <a:rPr lang="hr-HR" sz="2000" dirty="0">
                <a:solidFill>
                  <a:srgbClr val="1F497D"/>
                </a:solidFill>
                <a:latin typeface="Calibri" pitchFamily="34" charset="0"/>
              </a:rPr>
              <a:t>programa.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r-HR" sz="1800" dirty="0" smtClean="0">
                <a:solidFill>
                  <a:srgbClr val="FF9933"/>
                </a:solidFill>
                <a:latin typeface="Calibri" pitchFamily="34" charset="0"/>
              </a:rPr>
              <a:t/>
            </a:r>
            <a:br>
              <a:rPr lang="hr-HR" sz="1800" dirty="0" smtClean="0">
                <a:solidFill>
                  <a:srgbClr val="FF9933"/>
                </a:solidFill>
                <a:latin typeface="Calibri" pitchFamily="34" charset="0"/>
              </a:rPr>
            </a:b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dirty="0" smtClean="0">
              <a:solidFill>
                <a:srgbClr val="0099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1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378" y="972274"/>
            <a:ext cx="8182422" cy="554288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endParaRPr lang="ta-IN" sz="2400" b="1" cap="all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hr-HR" sz="2800" b="1" cap="all" dirty="0" smtClean="0">
                <a:solidFill>
                  <a:srgbClr val="1F497D"/>
                </a:solidFill>
                <a:latin typeface="Calibri" panose="020F0502020204030204" pitchFamily="34" charset="0"/>
              </a:rPr>
              <a:t>OPIS</a:t>
            </a:r>
            <a:r>
              <a:rPr lang="hr-HR" sz="2800" b="1" cap="all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hr-HR" sz="2800" b="1" cap="all" dirty="0" smtClean="0">
                <a:solidFill>
                  <a:srgbClr val="1F497D"/>
                </a:solidFill>
                <a:latin typeface="Calibri" panose="020F0502020204030204" pitchFamily="34" charset="0"/>
              </a:rPr>
              <a:t>PREDMeTA</a:t>
            </a:r>
            <a:endParaRPr lang="ta-IN" sz="2800" dirty="0" smtClean="0">
              <a:solidFill>
                <a:srgbClr val="1F497D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2400" b="1" dirty="0" smtClean="0">
                <a:solidFill>
                  <a:srgbClr val="1F497D"/>
                </a:solidFill>
                <a:latin typeface="Calibri" pitchFamily="34" charset="0"/>
              </a:rPr>
              <a:t>Postupak </a:t>
            </a:r>
            <a:r>
              <a:rPr lang="hr-HR" sz="2400" b="1" dirty="0">
                <a:solidFill>
                  <a:srgbClr val="1F497D"/>
                </a:solidFill>
                <a:latin typeface="Calibri" pitchFamily="34" charset="0"/>
              </a:rPr>
              <a:t>i primjeri vrednovanja pojedinog ishoda učenja tijekom nastave i na završnom ispitu </a:t>
            </a:r>
            <a:r>
              <a:rPr lang="hr-HR" sz="2400" b="1" i="1" dirty="0" smtClean="0">
                <a:solidFill>
                  <a:srgbClr val="1F497D"/>
                </a:solidFill>
                <a:latin typeface="Calibri" pitchFamily="34" charset="0"/>
              </a:rPr>
              <a:t>	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r-HR" sz="2400" b="1" i="1" dirty="0" smtClean="0">
                <a:solidFill>
                  <a:srgbClr val="1F497D"/>
                </a:solidFill>
                <a:latin typeface="Calibri" pitchFamily="34" charset="0"/>
              </a:rPr>
              <a:t>	</a:t>
            </a:r>
            <a:r>
              <a:rPr lang="hr-HR" sz="2400" dirty="0">
                <a:solidFill>
                  <a:srgbClr val="1F497D"/>
                </a:solidFill>
                <a:latin typeface="Calibri" pitchFamily="34" charset="0"/>
              </a:rPr>
              <a:t>Obrazloženje: </a:t>
            </a:r>
            <a:br>
              <a:rPr lang="hr-HR" sz="2400" dirty="0">
                <a:solidFill>
                  <a:srgbClr val="1F497D"/>
                </a:solidFill>
                <a:latin typeface="Calibri" pitchFamily="34" charset="0"/>
              </a:rPr>
            </a:br>
            <a:r>
              <a:rPr lang="hr-HR" sz="2400" dirty="0">
                <a:solidFill>
                  <a:srgbClr val="1F497D"/>
                </a:solidFill>
                <a:latin typeface="Calibri" pitchFamily="34" charset="0"/>
              </a:rPr>
              <a:t>	Svaki predmet treba sadržavati jasnu poveznicu između ishoda </a:t>
            </a: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	učenja</a:t>
            </a:r>
            <a:r>
              <a:rPr lang="hr-HR" sz="2400" dirty="0">
                <a:solidFill>
                  <a:srgbClr val="1F497D"/>
                </a:solidFill>
                <a:latin typeface="Calibri" pitchFamily="34" charset="0"/>
              </a:rPr>
              <a:t>, nastavnih metoda te postupka i kriterija vrednovanja. </a:t>
            </a: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	</a:t>
            </a: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dirty="0" smtClean="0">
              <a:solidFill>
                <a:srgbClr val="0099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0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0"/>
            <a:ext cx="7644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0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24136"/>
          </a:xfrm>
        </p:spPr>
        <p:txBody>
          <a:bodyPr>
            <a:normAutofit/>
          </a:bodyPr>
          <a:lstStyle/>
          <a:p>
            <a:r>
              <a:rPr lang="ta-IN" sz="2800" b="1" dirty="0" smtClean="0">
                <a:latin typeface="Calibri"/>
                <a:cs typeface="Calibri"/>
              </a:rPr>
              <a:t>HVALA</a:t>
            </a:r>
            <a:r>
              <a:rPr lang="ta-IN" sz="2800" dirty="0" smtClean="0">
                <a:latin typeface="Calibri"/>
                <a:cs typeface="Calibri"/>
              </a:rPr>
              <a:t/>
            </a:r>
            <a:br>
              <a:rPr lang="ta-IN" sz="2800" dirty="0" smtClean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>http</a:t>
            </a:r>
            <a:r>
              <a:rPr lang="en-US" sz="2800" dirty="0">
                <a:latin typeface="Calibri"/>
                <a:cs typeface="Calibri"/>
              </a:rPr>
              <a:t>://</a:t>
            </a:r>
            <a:r>
              <a:rPr lang="en-US" sz="2800" dirty="0" err="1">
                <a:latin typeface="Calibri"/>
                <a:cs typeface="Calibri"/>
              </a:rPr>
              <a:t>unaprori.uniri.hr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36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9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28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Prioriteti visokog obrazovanja</a:t>
            </a:r>
            <a:endParaRPr lang="en-US" sz="2800" b="1" cap="all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79" y="2132855"/>
            <a:ext cx="8451371" cy="3672409"/>
          </a:xfrm>
        </p:spPr>
        <p:txBody>
          <a:bodyPr>
            <a:noAutofit/>
          </a:bodyPr>
          <a:lstStyle/>
          <a:p>
            <a:r>
              <a:rPr lang="ta-IN" sz="2800" b="1" dirty="0" smtClean="0">
                <a:solidFill>
                  <a:srgbClr val="1F497D"/>
                </a:solidFill>
                <a:latin typeface="Calibri"/>
                <a:cs typeface="Calibri"/>
              </a:rPr>
              <a:t>Povećanje kvalitete i relevantnosti </a:t>
            </a:r>
            <a:r>
              <a:rPr lang="ta-IN" sz="2800" dirty="0" smtClean="0">
                <a:solidFill>
                  <a:srgbClr val="1F497D"/>
                </a:solidFill>
                <a:latin typeface="Calibri"/>
                <a:cs typeface="Calibri"/>
              </a:rPr>
              <a:t>učenja i poučavanja </a:t>
            </a:r>
          </a:p>
          <a:p>
            <a:r>
              <a:rPr lang="ta-IN" sz="2800" b="1" dirty="0" smtClean="0">
                <a:solidFill>
                  <a:srgbClr val="1F497D"/>
                </a:solidFill>
                <a:latin typeface="Calibri"/>
                <a:cs typeface="Calibri"/>
              </a:rPr>
              <a:t>Povećanje </a:t>
            </a:r>
            <a:r>
              <a:rPr lang="ta-IN" sz="2800" b="1" dirty="0">
                <a:solidFill>
                  <a:srgbClr val="1F497D"/>
                </a:solidFill>
                <a:latin typeface="Calibri"/>
                <a:cs typeface="Calibri"/>
              </a:rPr>
              <a:t>zapošljivosti </a:t>
            </a:r>
            <a:r>
              <a:rPr lang="ta-IN" sz="2800" dirty="0">
                <a:solidFill>
                  <a:srgbClr val="1F497D"/>
                </a:solidFill>
                <a:latin typeface="Calibri"/>
                <a:cs typeface="Calibri"/>
              </a:rPr>
              <a:t>završenih studenta </a:t>
            </a:r>
          </a:p>
          <a:p>
            <a:r>
              <a:rPr lang="ta-IN" sz="2800" b="1" dirty="0">
                <a:solidFill>
                  <a:srgbClr val="1F497D"/>
                </a:solidFill>
                <a:cs typeface="Calibri"/>
              </a:rPr>
              <a:t>Internacionalizacija</a:t>
            </a:r>
            <a:r>
              <a:rPr lang="ta-IN" sz="2800" dirty="0">
                <a:solidFill>
                  <a:srgbClr val="1F497D"/>
                </a:solidFill>
                <a:cs typeface="Calibri"/>
              </a:rPr>
              <a:t> </a:t>
            </a:r>
            <a:r>
              <a:rPr lang="ta-IN" sz="2800" dirty="0" smtClean="0">
                <a:solidFill>
                  <a:srgbClr val="1F497D"/>
                </a:solidFill>
                <a:cs typeface="Calibri"/>
              </a:rPr>
              <a:t>kao </a:t>
            </a:r>
            <a:r>
              <a:rPr lang="ta-IN" sz="2800" dirty="0">
                <a:solidFill>
                  <a:srgbClr val="1F497D"/>
                </a:solidFill>
                <a:cs typeface="Calibri"/>
              </a:rPr>
              <a:t>ključan instrument povećnog stjecanja kompetencija </a:t>
            </a:r>
            <a:endParaRPr lang="ta-IN" sz="2800" dirty="0" smtClean="0">
              <a:solidFill>
                <a:srgbClr val="1F497D"/>
              </a:solidFill>
              <a:cs typeface="Calibri"/>
            </a:endParaRPr>
          </a:p>
          <a:p>
            <a:r>
              <a:rPr lang="ta-IN" sz="2800" dirty="0" smtClean="0">
                <a:solidFill>
                  <a:srgbClr val="1F497D"/>
                </a:solidFill>
                <a:cs typeface="Calibri"/>
              </a:rPr>
              <a:t>Razvijanje </a:t>
            </a:r>
            <a:r>
              <a:rPr lang="ta-IN" sz="2800" b="1" dirty="0">
                <a:solidFill>
                  <a:srgbClr val="1F497D"/>
                </a:solidFill>
                <a:cs typeface="Calibri"/>
              </a:rPr>
              <a:t>socijalne dimenzije </a:t>
            </a:r>
            <a:r>
              <a:rPr lang="ta-IN" sz="2800" dirty="0">
                <a:solidFill>
                  <a:srgbClr val="1F497D"/>
                </a:solidFill>
                <a:cs typeface="Calibri"/>
              </a:rPr>
              <a:t>visokog obrazovanja </a:t>
            </a:r>
          </a:p>
        </p:txBody>
      </p:sp>
    </p:spTree>
    <p:extLst>
      <p:ext uri="{BB962C8B-B14F-4D97-AF65-F5344CB8AC3E}">
        <p14:creationId xmlns:p14="http://schemas.microsoft.com/office/powerpoint/2010/main" val="231512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ta-IN" sz="2800" b="1" cap="all" dirty="0" smtClean="0">
                <a:solidFill>
                  <a:srgbClr val="1F497D"/>
                </a:solidFill>
                <a:latin typeface="Calibri"/>
                <a:cs typeface="Calibri"/>
              </a:rPr>
              <a:t/>
            </a:r>
            <a:br>
              <a:rPr lang="ta-IN" sz="2800" b="1" cap="all" dirty="0" smtClean="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ta-IN" sz="28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Studijski programi i promjena paradigme: </a:t>
            </a:r>
            <a:br>
              <a:rPr lang="ta-IN" sz="2800" b="1" cap="all" dirty="0" smtClean="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ta-IN" sz="28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“</a:t>
            </a:r>
            <a:r>
              <a:rPr lang="en-US" sz="2800" b="1" dirty="0" smtClean="0">
                <a:solidFill>
                  <a:srgbClr val="1F497D"/>
                </a:solidFill>
              </a:rPr>
              <a:t>From </a:t>
            </a:r>
            <a:r>
              <a:rPr lang="en-US" sz="2800" b="1" dirty="0">
                <a:solidFill>
                  <a:srgbClr val="1F497D"/>
                </a:solidFill>
              </a:rPr>
              <a:t>teacher-</a:t>
            </a:r>
            <a:r>
              <a:rPr lang="en-US" sz="2800" b="1" dirty="0" err="1">
                <a:solidFill>
                  <a:srgbClr val="1F497D"/>
                </a:solidFill>
              </a:rPr>
              <a:t>centred</a:t>
            </a:r>
            <a:r>
              <a:rPr lang="en-US" sz="2800" b="1" dirty="0">
                <a:solidFill>
                  <a:srgbClr val="1F497D"/>
                </a:solidFill>
              </a:rPr>
              <a:t> to student-</a:t>
            </a:r>
            <a:r>
              <a:rPr lang="en-US" sz="2800" b="1" dirty="0" err="1">
                <a:solidFill>
                  <a:srgbClr val="1F497D"/>
                </a:solidFill>
              </a:rPr>
              <a:t>centred</a:t>
            </a:r>
            <a:r>
              <a:rPr lang="en-US" sz="2800" b="1" dirty="0">
                <a:solidFill>
                  <a:srgbClr val="1F497D"/>
                </a:solidFill>
              </a:rPr>
              <a:t>: Competencies at the </a:t>
            </a:r>
            <a:r>
              <a:rPr lang="en-US" sz="2800" b="1" dirty="0" smtClean="0">
                <a:solidFill>
                  <a:srgbClr val="1F497D"/>
                </a:solidFill>
              </a:rPr>
              <a:t>heart</a:t>
            </a:r>
            <a:r>
              <a:rPr lang="ta-IN" sz="2800" b="1" dirty="0" smtClean="0">
                <a:solidFill>
                  <a:srgbClr val="1F497D"/>
                </a:solidFill>
              </a:rPr>
              <a:t>”</a:t>
            </a:r>
            <a:endParaRPr lang="en-US" sz="2800" b="1" cap="all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2636913"/>
            <a:ext cx="8574087" cy="331236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1F497D"/>
                </a:solidFill>
                <a:latin typeface="Calibri"/>
                <a:cs typeface="Calibri"/>
              </a:rPr>
              <a:t>U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 kreiranju (vrednovanju, akreditiranju) studijskih programa fokus više nije na samom sadržaju kolegija</a:t>
            </a:r>
            <a:r>
              <a:rPr lang="ta-IN" sz="24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i na kompetencijama nastavnika, već na </a:t>
            </a:r>
            <a:r>
              <a:rPr lang="ta-IN" sz="2400" b="1" dirty="0" smtClean="0">
                <a:solidFill>
                  <a:srgbClr val="1F497D"/>
                </a:solidFill>
                <a:latin typeface="Calibri"/>
                <a:cs typeface="Calibri"/>
              </a:rPr>
              <a:t>ishodima učenja i kompetencijama studenta </a:t>
            </a:r>
          </a:p>
          <a:p>
            <a:r>
              <a:rPr lang="en-US" sz="2400" dirty="0" smtClean="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čekuje se da studenti  imaju kompetencije koji mogu biti mjerljivi i prepoznatljivi bilo gdje </a:t>
            </a:r>
          </a:p>
          <a:p>
            <a:pPr lvl="1"/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novi sustavi upisa kojima se vrednuju </a:t>
            </a:r>
            <a:r>
              <a:rPr lang="ta-IN" sz="2400" b="1" dirty="0" smtClean="0">
                <a:solidFill>
                  <a:srgbClr val="1F497D"/>
                </a:solidFill>
                <a:latin typeface="Calibri"/>
                <a:cs typeface="Calibri"/>
              </a:rPr>
              <a:t>ulazne kompetencije 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(a ne više priznavanje diploma)</a:t>
            </a:r>
          </a:p>
          <a:p>
            <a:pPr lvl="1"/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uspješnost sustava mjeri se </a:t>
            </a:r>
            <a:r>
              <a:rPr lang="ta-IN" sz="2400" b="1" dirty="0" smtClean="0">
                <a:solidFill>
                  <a:srgbClr val="1F497D"/>
                </a:solidFill>
                <a:latin typeface="Calibri"/>
                <a:cs typeface="Calibri"/>
              </a:rPr>
              <a:t>izlaznim kompetencijama </a:t>
            </a:r>
            <a:endParaRPr lang="en-US" sz="24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90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579296" cy="864096"/>
          </a:xfrm>
        </p:spPr>
        <p:txBody>
          <a:bodyPr>
            <a:normAutofit fontScale="90000"/>
          </a:bodyPr>
          <a:lstStyle/>
          <a:p>
            <a:r>
              <a:rPr lang="ta-IN" b="1" dirty="0" smtClean="0">
                <a:solidFill>
                  <a:srgbClr val="0099CC"/>
                </a:solidFill>
                <a:latin typeface="Calibri"/>
                <a:cs typeface="Calibri"/>
              </a:rPr>
              <a:t/>
            </a:r>
            <a:br>
              <a:rPr lang="ta-IN" b="1" dirty="0" smtClean="0">
                <a:solidFill>
                  <a:srgbClr val="0099CC"/>
                </a:solidFill>
                <a:latin typeface="Calibri"/>
                <a:cs typeface="Calibri"/>
              </a:rPr>
            </a:br>
            <a:r>
              <a:rPr lang="ta-IN" b="1" dirty="0" smtClean="0">
                <a:solidFill>
                  <a:srgbClr val="0099CC"/>
                </a:solidFill>
                <a:latin typeface="Calibri"/>
                <a:cs typeface="Calibri"/>
              </a:rPr>
              <a:t/>
            </a:r>
            <a:br>
              <a:rPr lang="ta-IN" b="1" dirty="0" smtClean="0">
                <a:solidFill>
                  <a:srgbClr val="0099CC"/>
                </a:solidFill>
                <a:latin typeface="Calibri"/>
                <a:cs typeface="Calibri"/>
              </a:rPr>
            </a:br>
            <a:r>
              <a:rPr lang="ta-IN" sz="31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Kvalifikacijski okvir kao okvir za promjenu paradigme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1820642"/>
            <a:ext cx="8574087" cy="4305523"/>
          </a:xfrm>
        </p:spPr>
        <p:txBody>
          <a:bodyPr>
            <a:normAutofit/>
          </a:bodyPr>
          <a:lstStyle/>
          <a:p>
            <a:endParaRPr lang="ta-IN" sz="24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EKO i NKO označavaju promjenu paradigme: od opisa studijskih programa po godinama do ishoda učenja (što se očekuje da student zna, razumije i/ili bude sposoban obavljati)</a:t>
            </a:r>
          </a:p>
          <a:p>
            <a:pPr marL="800100" lvl="2" indent="-454025">
              <a:spcBef>
                <a:spcPts val="2000"/>
              </a:spcBef>
            </a:pPr>
            <a:r>
              <a:rPr lang="en-US" dirty="0" smtClean="0">
                <a:solidFill>
                  <a:srgbClr val="1F497D"/>
                </a:solidFill>
                <a:cs typeface="Calibri"/>
              </a:rPr>
              <a:t>S</a:t>
            </a:r>
            <a:r>
              <a:rPr lang="ta-IN" dirty="0" smtClean="0">
                <a:solidFill>
                  <a:srgbClr val="1F497D"/>
                </a:solidFill>
                <a:latin typeface="Calibri"/>
                <a:cs typeface="Calibri"/>
              </a:rPr>
              <a:t>tudijski </a:t>
            </a:r>
            <a:r>
              <a:rPr lang="ta-IN" dirty="0">
                <a:solidFill>
                  <a:srgbClr val="1F497D"/>
                </a:solidFill>
                <a:latin typeface="Calibri"/>
                <a:cs typeface="Calibri"/>
              </a:rPr>
              <a:t>programi </a:t>
            </a:r>
            <a:r>
              <a:rPr lang="ta-IN" dirty="0" smtClean="0">
                <a:solidFill>
                  <a:srgbClr val="1F497D"/>
                </a:solidFill>
                <a:latin typeface="Calibri"/>
                <a:cs typeface="Calibri"/>
              </a:rPr>
              <a:t>trebaju </a:t>
            </a:r>
            <a:r>
              <a:rPr lang="ta-IN" dirty="0">
                <a:solidFill>
                  <a:srgbClr val="1F497D"/>
                </a:solidFill>
                <a:latin typeface="Calibri"/>
                <a:cs typeface="Calibri"/>
              </a:rPr>
              <a:t>biti organizirani </a:t>
            </a:r>
            <a:r>
              <a:rPr lang="ta-IN" dirty="0" smtClean="0">
                <a:solidFill>
                  <a:srgbClr val="1F497D"/>
                </a:solidFill>
                <a:latin typeface="Calibri"/>
                <a:cs typeface="Calibri"/>
              </a:rPr>
              <a:t>temeljem onoga </a:t>
            </a:r>
            <a:r>
              <a:rPr lang="ta-IN" dirty="0">
                <a:solidFill>
                  <a:srgbClr val="1F497D"/>
                </a:solidFill>
                <a:latin typeface="Calibri"/>
                <a:cs typeface="Calibri"/>
              </a:rPr>
              <a:t>što su poželjni rezutati, a ne na </a:t>
            </a:r>
            <a:r>
              <a:rPr lang="ta-IN" dirty="0" smtClean="0">
                <a:solidFill>
                  <a:srgbClr val="1F497D"/>
                </a:solidFill>
                <a:latin typeface="Calibri"/>
                <a:cs typeface="Calibri"/>
              </a:rPr>
              <a:t>temelju </a:t>
            </a:r>
            <a:r>
              <a:rPr lang="ta-IN" dirty="0">
                <a:solidFill>
                  <a:srgbClr val="1F497D"/>
                </a:solidFill>
                <a:latin typeface="Calibri"/>
                <a:cs typeface="Calibri"/>
              </a:rPr>
              <a:t>tradicije ili dostupnih istraživačkih i </a:t>
            </a:r>
            <a:r>
              <a:rPr lang="ta-IN" dirty="0" smtClean="0">
                <a:solidFill>
                  <a:srgbClr val="1F497D"/>
                </a:solidFill>
                <a:latin typeface="Calibri"/>
                <a:cs typeface="Calibri"/>
              </a:rPr>
              <a:t>nastavnih </a:t>
            </a:r>
            <a:r>
              <a:rPr lang="ta-IN" dirty="0">
                <a:solidFill>
                  <a:srgbClr val="1F497D"/>
                </a:solidFill>
                <a:latin typeface="Calibri"/>
                <a:cs typeface="Calibri"/>
              </a:rPr>
              <a:t>kapaciteta</a:t>
            </a:r>
          </a:p>
          <a:p>
            <a:endParaRPr lang="ta-IN" sz="2400" dirty="0" smtClean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74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75" y="1052735"/>
            <a:ext cx="8574087" cy="526757"/>
          </a:xfrm>
        </p:spPr>
        <p:txBody>
          <a:bodyPr>
            <a:normAutofit fontScale="90000"/>
          </a:bodyPr>
          <a:lstStyle/>
          <a:p>
            <a:r>
              <a:rPr lang="ta-IN" sz="3600" b="1" dirty="0" smtClean="0">
                <a:solidFill>
                  <a:srgbClr val="0099CC"/>
                </a:solidFill>
                <a:latin typeface="Calibri"/>
                <a:cs typeface="Calibri"/>
              </a:rPr>
              <a:t/>
            </a:r>
            <a:br>
              <a:rPr lang="ta-IN" sz="3600" b="1" dirty="0" smtClean="0">
                <a:solidFill>
                  <a:srgbClr val="0099CC"/>
                </a:solidFill>
                <a:latin typeface="Calibri"/>
                <a:cs typeface="Calibri"/>
              </a:rPr>
            </a:br>
            <a:r>
              <a:rPr lang="ta-IN" sz="3600" b="1" dirty="0" smtClean="0">
                <a:solidFill>
                  <a:srgbClr val="0099CC"/>
                </a:solidFill>
                <a:latin typeface="Calibri"/>
                <a:cs typeface="Calibri"/>
              </a:rPr>
              <a:t/>
            </a:r>
            <a:br>
              <a:rPr lang="ta-IN" sz="3600" b="1" dirty="0" smtClean="0">
                <a:solidFill>
                  <a:srgbClr val="0099CC"/>
                </a:solidFill>
                <a:latin typeface="Calibri"/>
                <a:cs typeface="Calibri"/>
              </a:rPr>
            </a:br>
            <a:r>
              <a:rPr lang="en-US" sz="31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Na</a:t>
            </a:r>
            <a:r>
              <a:rPr lang="ta-IN" sz="31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lang="en-US" sz="3100" b="1" cap="all" dirty="0" err="1" smtClean="0">
                <a:solidFill>
                  <a:srgbClr val="1F497D"/>
                </a:solidFill>
                <a:latin typeface="Calibri"/>
                <a:cs typeface="Calibri"/>
              </a:rPr>
              <a:t>ional</a:t>
            </a:r>
            <a:r>
              <a:rPr lang="ta-IN" sz="31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ni kvalifikacijski okviri </a:t>
            </a:r>
            <a:br>
              <a:rPr lang="ta-IN" sz="3100" b="1" cap="all" dirty="0" smtClean="0">
                <a:solidFill>
                  <a:srgbClr val="1F497D"/>
                </a:solidFill>
                <a:latin typeface="Calibri"/>
                <a:cs typeface="Calibri"/>
              </a:rPr>
            </a:br>
            <a:r>
              <a:rPr lang="ta-IN" sz="31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i ishodi učenja  </a:t>
            </a:r>
            <a:r>
              <a:rPr lang="en-US" sz="3100" b="1" cap="all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en-US" sz="3100" dirty="0" smtClean="0">
                <a:latin typeface="Calibri"/>
                <a:cs typeface="Calibri"/>
              </a:rPr>
              <a:t/>
            </a:r>
            <a:br>
              <a:rPr lang="en-US" sz="3100" dirty="0" smtClean="0">
                <a:latin typeface="Calibri"/>
                <a:cs typeface="Calibri"/>
              </a:rPr>
            </a:br>
            <a:endParaRPr lang="en-US" sz="31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1790042"/>
            <a:ext cx="8574087" cy="433612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4500" dirty="0" smtClean="0"/>
          </a:p>
          <a:p>
            <a:endParaRPr lang="ta-IN" sz="6200" dirty="0" smtClean="0">
              <a:solidFill>
                <a:srgbClr val="0099CC"/>
              </a:solidFill>
              <a:latin typeface="Calibri"/>
              <a:cs typeface="Calibri"/>
            </a:endParaRPr>
          </a:p>
          <a:p>
            <a:r>
              <a:rPr lang="ta-IN" sz="6200" b="1" dirty="0" smtClean="0">
                <a:solidFill>
                  <a:srgbClr val="1F497D"/>
                </a:solidFill>
                <a:latin typeface="Calibri"/>
                <a:cs typeface="Calibri"/>
              </a:rPr>
              <a:t>Transparentnost</a:t>
            </a:r>
            <a:r>
              <a:rPr lang="ta-IN" sz="6200" dirty="0" smtClean="0">
                <a:solidFill>
                  <a:srgbClr val="1F497D"/>
                </a:solidFill>
                <a:latin typeface="Calibri"/>
                <a:cs typeface="Calibri"/>
              </a:rPr>
              <a:t>: </a:t>
            </a:r>
            <a:r>
              <a:rPr lang="en-US" sz="6200" dirty="0" smtClean="0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lang="ta-IN" sz="6200" dirty="0" smtClean="0">
                <a:solidFill>
                  <a:srgbClr val="1F497D"/>
                </a:solidFill>
                <a:latin typeface="Calibri"/>
                <a:cs typeface="Calibri"/>
              </a:rPr>
              <a:t>KO se uglavnom smatraju “vrlo korisnim” ili “donekle korisnim” (</a:t>
            </a:r>
            <a:r>
              <a:rPr lang="en-US" sz="6200" dirty="0" smtClean="0">
                <a:solidFill>
                  <a:srgbClr val="1F497D"/>
                </a:solidFill>
                <a:latin typeface="Calibri"/>
                <a:cs typeface="Calibri"/>
              </a:rPr>
              <a:t>71% </a:t>
            </a:r>
            <a:r>
              <a:rPr lang="ta-IN" sz="6200" dirty="0" smtClean="0">
                <a:solidFill>
                  <a:srgbClr val="1F497D"/>
                </a:solidFill>
                <a:latin typeface="Calibri"/>
                <a:cs typeface="Calibri"/>
              </a:rPr>
              <a:t>- 87% </a:t>
            </a:r>
            <a:r>
              <a:rPr lang="en-US" sz="6200" dirty="0" err="1" smtClean="0">
                <a:solidFill>
                  <a:srgbClr val="1F497D"/>
                </a:solidFill>
                <a:latin typeface="Calibri"/>
                <a:cs typeface="Calibri"/>
              </a:rPr>
              <a:t>institu</a:t>
            </a:r>
            <a:r>
              <a:rPr lang="ta-IN" sz="6200" dirty="0" smtClean="0">
                <a:solidFill>
                  <a:srgbClr val="1F497D"/>
                </a:solidFill>
                <a:latin typeface="Calibri"/>
                <a:cs typeface="Calibri"/>
              </a:rPr>
              <a:t>cija)</a:t>
            </a:r>
          </a:p>
          <a:p>
            <a:r>
              <a:rPr lang="ta-IN" sz="6200" b="1" dirty="0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lang="ta-IN" sz="6200" b="1" dirty="0" smtClean="0">
                <a:solidFill>
                  <a:srgbClr val="1F497D"/>
                </a:solidFill>
                <a:latin typeface="Calibri"/>
                <a:cs typeface="Calibri"/>
              </a:rPr>
              <a:t>romicanje </a:t>
            </a:r>
            <a:r>
              <a:rPr lang="ta-IN" sz="6200" b="1" dirty="0">
                <a:solidFill>
                  <a:srgbClr val="1F497D"/>
                </a:solidFill>
                <a:latin typeface="Calibri"/>
                <a:cs typeface="Calibri"/>
              </a:rPr>
              <a:t>transparentnosti i usporedivosti između razina i unutar obrazovnih </a:t>
            </a:r>
            <a:r>
              <a:rPr lang="ta-IN" sz="6200" b="1" dirty="0" smtClean="0">
                <a:solidFill>
                  <a:srgbClr val="1F497D"/>
                </a:solidFill>
                <a:latin typeface="Calibri"/>
                <a:cs typeface="Calibri"/>
              </a:rPr>
              <a:t>sektora</a:t>
            </a:r>
            <a:r>
              <a:rPr lang="ta-IN" sz="6200" dirty="0" smtClean="0">
                <a:solidFill>
                  <a:srgbClr val="1F497D"/>
                </a:solidFill>
                <a:latin typeface="Calibri"/>
                <a:cs typeface="Calibri"/>
              </a:rPr>
              <a:t>: </a:t>
            </a:r>
            <a:r>
              <a:rPr lang="ta-IN" sz="6200" dirty="0">
                <a:solidFill>
                  <a:srgbClr val="1F497D"/>
                </a:solidFill>
                <a:latin typeface="Calibri"/>
                <a:cs typeface="Calibri"/>
              </a:rPr>
              <a:t>58</a:t>
            </a:r>
            <a:r>
              <a:rPr lang="ta-IN" sz="6200" dirty="0" smtClean="0">
                <a:solidFill>
                  <a:srgbClr val="1F497D"/>
                </a:solidFill>
                <a:latin typeface="Calibri"/>
                <a:cs typeface="Calibri"/>
              </a:rPr>
              <a:t>% ispitanih institucija smatra da su NKO važni u </a:t>
            </a:r>
          </a:p>
          <a:p>
            <a:r>
              <a:rPr lang="ta-IN" sz="6200" b="1" dirty="0" smtClean="0">
                <a:solidFill>
                  <a:srgbClr val="1F497D"/>
                </a:solidFill>
                <a:latin typeface="Calibri"/>
                <a:cs typeface="Calibri"/>
              </a:rPr>
              <a:t>Promicanje ishoda učenja</a:t>
            </a:r>
            <a:r>
              <a:rPr lang="ta-IN" sz="6200" dirty="0" smtClean="0">
                <a:solidFill>
                  <a:srgbClr val="1F497D"/>
                </a:solidFill>
                <a:latin typeface="Calibri"/>
                <a:cs typeface="Calibri"/>
              </a:rPr>
              <a:t>: 54% smatra da promiču razvoj ishoda učenja </a:t>
            </a:r>
          </a:p>
          <a:p>
            <a:r>
              <a:rPr lang="ta-IN" sz="6200" b="1" dirty="0" smtClean="0">
                <a:solidFill>
                  <a:srgbClr val="1F497D"/>
                </a:solidFill>
                <a:latin typeface="Calibri"/>
                <a:cs typeface="Calibri"/>
              </a:rPr>
              <a:t>Međunarodna mobilnost</a:t>
            </a:r>
            <a:r>
              <a:rPr lang="ta-IN" sz="6200" dirty="0" smtClean="0">
                <a:solidFill>
                  <a:srgbClr val="1F497D"/>
                </a:solidFill>
                <a:latin typeface="Calibri"/>
                <a:cs typeface="Calibri"/>
              </a:rPr>
              <a:t>: 52%</a:t>
            </a:r>
          </a:p>
          <a:p>
            <a:pPr marL="457200" lvl="1" indent="0">
              <a:buNone/>
            </a:pPr>
            <a:endParaRPr lang="ta-IN" sz="7400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ta-IN" sz="7400" b="1" dirty="0" smtClean="0">
                <a:solidFill>
                  <a:srgbClr val="1F497D"/>
                </a:solidFill>
                <a:latin typeface="Calibri"/>
                <a:cs typeface="Calibri"/>
              </a:rPr>
              <a:t>Međutim, stavovi  akademskih zajednica ne prate ove rezultate, jaz u stavovima politika i akademskih istitucija ukazuje još uvijek na nerazumijavnja koncepta NKO.</a:t>
            </a:r>
            <a:endParaRPr lang="en-US" sz="74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91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378" y="1600201"/>
            <a:ext cx="8182422" cy="40200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r-HR" sz="2800" b="1" cap="all" dirty="0" smtClean="0">
                <a:solidFill>
                  <a:srgbClr val="1F497D"/>
                </a:solidFill>
                <a:latin typeface="Calibri" panose="020F0502020204030204" pitchFamily="34" charset="0"/>
              </a:rPr>
              <a:t>UNAPREĐENJE KVALITETE VISOKOG OBRAZOVANJA UZ PRIMJENU HRVATSKOG KVALIFIKACIJSKOG OKVIRA</a:t>
            </a:r>
          </a:p>
          <a:p>
            <a:pPr marL="0" indent="0">
              <a:buNone/>
            </a:pPr>
            <a:endParaRPr lang="hr-HR" sz="2400" b="1" cap="all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400" b="1" i="1" dirty="0" smtClean="0">
                <a:solidFill>
                  <a:srgbClr val="1F497D"/>
                </a:solidFill>
                <a:latin typeface="Calibri"/>
                <a:cs typeface="Calibri"/>
              </a:rPr>
              <a:t>Standardi i smjernice za osiguravanje i unapređivanje kvalitete u Europskom prostoru visokog obrazovanja (</a:t>
            </a:r>
            <a:r>
              <a:rPr lang="ta-IN" sz="2400" b="1" i="1" dirty="0" smtClean="0">
                <a:solidFill>
                  <a:srgbClr val="1F497D"/>
                </a:solidFill>
                <a:latin typeface="Calibri"/>
                <a:cs typeface="Calibri"/>
              </a:rPr>
              <a:t>ESG </a:t>
            </a:r>
            <a:r>
              <a:rPr lang="hr-HR" sz="2400" b="1" i="1" dirty="0" smtClean="0">
                <a:solidFill>
                  <a:srgbClr val="1F497D"/>
                </a:solidFill>
                <a:latin typeface="Calibri"/>
                <a:cs typeface="Calibri"/>
              </a:rPr>
              <a:t>izdanje 2015.)</a:t>
            </a:r>
          </a:p>
          <a:p>
            <a:pPr marL="0" indent="0">
              <a:buNone/>
            </a:pPr>
            <a:r>
              <a:rPr lang="hr-HR" sz="2400" i="1" dirty="0" smtClean="0">
                <a:solidFill>
                  <a:srgbClr val="1F497D"/>
                </a:solidFill>
                <a:latin typeface="Calibri"/>
                <a:cs typeface="Calibri"/>
              </a:rPr>
              <a:t>Standard </a:t>
            </a:r>
            <a:r>
              <a:rPr lang="hr-HR" sz="2400" i="1" dirty="0">
                <a:solidFill>
                  <a:srgbClr val="1F497D"/>
                </a:solidFill>
                <a:latin typeface="Calibri"/>
                <a:cs typeface="Calibri"/>
              </a:rPr>
              <a:t>1.2. Izrada i odobravanje </a:t>
            </a:r>
            <a:r>
              <a:rPr lang="hr-HR" sz="2400" i="1" dirty="0" smtClean="0">
                <a:solidFill>
                  <a:srgbClr val="1F497D"/>
                </a:solidFill>
                <a:latin typeface="Calibri"/>
                <a:cs typeface="Calibri"/>
              </a:rPr>
              <a:t>programa </a:t>
            </a:r>
            <a:endParaRPr lang="ta-IN" sz="2400" i="1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„</a:t>
            </a:r>
            <a:r>
              <a:rPr lang="ta-IN" sz="2400" dirty="0" smtClean="0">
                <a:solidFill>
                  <a:srgbClr val="1F497D"/>
                </a:solidFill>
                <a:latin typeface="Calibri"/>
                <a:cs typeface="Calibri"/>
              </a:rPr>
              <a:t>..k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valifikacije </a:t>
            </a:r>
            <a:r>
              <a:rPr lang="hr-HR" sz="2400" dirty="0">
                <a:solidFill>
                  <a:srgbClr val="1F497D"/>
                </a:solidFill>
                <a:latin typeface="Calibri"/>
                <a:cs typeface="Calibri"/>
              </a:rPr>
              <a:t>koje se dodjeljuju nakon završetka programa 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treba jasno opisati </a:t>
            </a:r>
            <a:r>
              <a:rPr lang="hr-HR" sz="2400" dirty="0">
                <a:solidFill>
                  <a:srgbClr val="1F497D"/>
                </a:solidFill>
                <a:latin typeface="Calibri"/>
                <a:cs typeface="Calibri"/>
              </a:rPr>
              <a:t>i 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predstaviti </a:t>
            </a:r>
            <a:r>
              <a:rPr lang="hr-HR" sz="2400" dirty="0">
                <a:solidFill>
                  <a:srgbClr val="1F497D"/>
                </a:solidFill>
                <a:latin typeface="Calibri"/>
                <a:cs typeface="Calibri"/>
              </a:rPr>
              <a:t>te </a:t>
            </a:r>
            <a:r>
              <a:rPr lang="hr-HR" sz="2400" dirty="0" smtClean="0">
                <a:solidFill>
                  <a:srgbClr val="1F497D"/>
                </a:solidFill>
                <a:latin typeface="Calibri"/>
                <a:cs typeface="Calibri"/>
              </a:rPr>
              <a:t>povezati </a:t>
            </a:r>
            <a:r>
              <a:rPr lang="hr-HR" sz="2400" dirty="0">
                <a:solidFill>
                  <a:srgbClr val="1F497D"/>
                </a:solidFill>
                <a:latin typeface="Calibri"/>
                <a:cs typeface="Calibri"/>
              </a:rPr>
              <a:t>s odgovarajućom razinom nacionalnog kvalifikacijskog okvira za visoko obrazovanje pa time i Kvalifikacijskim okvirom Europskog prostora visokog obrazovanja“.</a:t>
            </a:r>
            <a:endParaRPr lang="hr-HR" sz="2400" b="1" cap="all" dirty="0" smtClean="0">
              <a:solidFill>
                <a:srgbClr val="1F497D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dirty="0" smtClean="0">
              <a:solidFill>
                <a:srgbClr val="0099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0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378" y="1271240"/>
            <a:ext cx="8182422" cy="487308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hr-HR" sz="2800" b="1" cap="all" dirty="0" smtClean="0">
                <a:solidFill>
                  <a:srgbClr val="1F497D"/>
                </a:solidFill>
                <a:latin typeface="Calibri" panose="020F0502020204030204" pitchFamily="34" charset="0"/>
              </a:rPr>
              <a:t>HRVATSKI KVALIFIKACIJSKI OKVIR</a:t>
            </a:r>
            <a:endParaRPr lang="ta-IN" sz="2800" b="1" i="1" dirty="0" smtClean="0">
              <a:solidFill>
                <a:srgbClr val="1F497D"/>
              </a:solidFill>
              <a:latin typeface="Calibri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hr-HR" sz="2400" b="1" i="1" dirty="0" smtClean="0">
                <a:solidFill>
                  <a:srgbClr val="1F497D"/>
                </a:solidFill>
                <a:latin typeface="Calibri" pitchFamily="34" charset="0"/>
              </a:rPr>
              <a:t>Zakon o </a:t>
            </a:r>
            <a:r>
              <a:rPr lang="hr-HR" sz="2400" b="1" i="1" dirty="0">
                <a:solidFill>
                  <a:srgbClr val="1F497D"/>
                </a:solidFill>
                <a:latin typeface="Calibri" pitchFamily="34" charset="0"/>
              </a:rPr>
              <a:t>Hrvatskom kvalifikacijskom okviru (NN 22/13</a:t>
            </a:r>
            <a:r>
              <a:rPr lang="hr-HR" sz="2400" b="1" i="1" dirty="0" smtClean="0">
                <a:solidFill>
                  <a:srgbClr val="1F497D"/>
                </a:solidFill>
                <a:latin typeface="Calibri" pitchFamily="34" charset="0"/>
              </a:rPr>
              <a:t>)</a:t>
            </a:r>
            <a:r>
              <a:rPr lang="ta-IN" sz="2400" b="1" i="1" dirty="0" smtClean="0">
                <a:solidFill>
                  <a:srgbClr val="1F497D"/>
                </a:solidFill>
                <a:latin typeface="Calibri" pitchFamily="34" charset="0"/>
              </a:rPr>
              <a:t>: </a:t>
            </a:r>
            <a:r>
              <a:rPr lang="hr-HR" sz="2400" i="1" dirty="0" smtClean="0">
                <a:solidFill>
                  <a:srgbClr val="1F497D"/>
                </a:solidFill>
                <a:latin typeface="Calibri" pitchFamily="34" charset="0"/>
              </a:rPr>
              <a:t>Hrvatski kvalifikacijski okvir</a:t>
            </a: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 je instrument uređenja sustava kvalifikacija u Republici Hrvatskoj koji osigurava jasnoću, pristupanje stjecanju, utemeljeno stjecanje, prohodnost i kvalitetu kvalifikacija, kao i povezivanje razina kvalifikacija u Republici Hrvatskoj s razinama kvalifikacija Europskog kvalifikacijskog okvira Europskog prostora i Kvalifikacijskim okvirom Europskog prostora visokog obrazovanja </a:t>
            </a:r>
            <a:r>
              <a:rPr lang="pl-PL" sz="2400" dirty="0" smtClean="0">
                <a:solidFill>
                  <a:srgbClr val="1F497D"/>
                </a:solidFill>
                <a:latin typeface="Calibri" pitchFamily="34" charset="0"/>
              </a:rPr>
              <a:t>te posredno </a:t>
            </a:r>
            <a:r>
              <a:rPr lang="pl-PL" sz="2400" dirty="0">
                <a:solidFill>
                  <a:srgbClr val="1F497D"/>
                </a:solidFill>
                <a:latin typeface="Calibri" pitchFamily="34" charset="0"/>
              </a:rPr>
              <a:t>s razinama kvalifikacija kvalifikacijskih okvira u </a:t>
            </a:r>
            <a:r>
              <a:rPr lang="pl-PL" sz="2400" dirty="0" smtClean="0">
                <a:solidFill>
                  <a:srgbClr val="1F497D"/>
                </a:solidFill>
                <a:latin typeface="Calibri" pitchFamily="34" charset="0"/>
              </a:rPr>
              <a:t>drugim </a:t>
            </a:r>
            <a:r>
              <a:rPr lang="pl-PL" sz="2400" dirty="0" err="1" smtClean="0">
                <a:solidFill>
                  <a:srgbClr val="1F497D"/>
                </a:solidFill>
                <a:latin typeface="Calibri" pitchFamily="34" charset="0"/>
              </a:rPr>
              <a:t>zemljama</a:t>
            </a:r>
            <a:r>
              <a:rPr lang="ta-IN" sz="2400" dirty="0" smtClean="0">
                <a:solidFill>
                  <a:srgbClr val="1F497D"/>
                </a:solidFill>
                <a:latin typeface="Calibri" pitchFamily="34" charset="0"/>
              </a:rPr>
              <a:t>.</a:t>
            </a:r>
            <a:r>
              <a:rPr lang="pl-PL" sz="2400" dirty="0" smtClean="0">
                <a:solidFill>
                  <a:srgbClr val="1F497D"/>
                </a:solidFill>
                <a:latin typeface="Calibri" pitchFamily="34" charset="0"/>
              </a:rPr>
              <a:t> </a:t>
            </a:r>
            <a:endParaRPr lang="hr-HR" sz="2400" dirty="0" smtClean="0">
              <a:solidFill>
                <a:srgbClr val="1F497D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4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4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400" dirty="0" smtClean="0">
              <a:solidFill>
                <a:srgbClr val="0099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4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378" y="1600201"/>
            <a:ext cx="8182422" cy="47085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ta-IN" sz="2400" b="1" cap="all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ta-IN" sz="2400" b="1" dirty="0" smtClean="0">
              <a:solidFill>
                <a:srgbClr val="1F497D"/>
              </a:solidFill>
              <a:cs typeface="Tahoma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hr-HR" sz="2400" b="1" dirty="0" smtClean="0">
                <a:solidFill>
                  <a:srgbClr val="1F497D"/>
                </a:solidFill>
                <a:cs typeface="Tahoma"/>
              </a:rPr>
              <a:t>HR</a:t>
            </a:r>
            <a:r>
              <a:rPr lang="hr-HR" sz="2400" b="1" dirty="0">
                <a:solidFill>
                  <a:srgbClr val="1F497D"/>
                </a:solidFill>
                <a:cs typeface="Tahoma"/>
              </a:rPr>
              <a:t>.3.1.15-0044 </a:t>
            </a:r>
            <a:endParaRPr lang="ta-IN" sz="2400" b="1" cap="all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hr-HR" sz="2400" b="1" cap="all" dirty="0" smtClean="0">
                <a:solidFill>
                  <a:srgbClr val="1F497D"/>
                </a:solidFill>
                <a:latin typeface="Calibri" panose="020F0502020204030204" pitchFamily="34" charset="0"/>
              </a:rPr>
              <a:t>TRAJANJE PROJEKTA</a:t>
            </a:r>
            <a:r>
              <a:rPr lang="ta-IN" sz="2400" b="1" cap="all" dirty="0" smtClean="0">
                <a:solidFill>
                  <a:srgbClr val="1F497D"/>
                </a:solidFill>
                <a:latin typeface="Calibri" panose="020F0502020204030204" pitchFamily="34" charset="0"/>
              </a:rPr>
              <a:t>: </a:t>
            </a: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15 </a:t>
            </a:r>
            <a:r>
              <a:rPr lang="hr-HR" sz="2400" dirty="0">
                <a:solidFill>
                  <a:srgbClr val="1F497D"/>
                </a:solidFill>
                <a:latin typeface="Calibri" pitchFamily="34" charset="0"/>
              </a:rPr>
              <a:t>mjeseci, od 18. lipnja 2015. do 18. rujna 2016. </a:t>
            </a: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godine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r-HR" sz="2400" b="1" cap="all" dirty="0">
                <a:solidFill>
                  <a:srgbClr val="1F497D"/>
                </a:solidFill>
                <a:latin typeface="Calibri" panose="020F0502020204030204" pitchFamily="34" charset="0"/>
              </a:rPr>
              <a:t>VRIJEDNOST </a:t>
            </a:r>
            <a:r>
              <a:rPr lang="hr-HR" sz="2400" b="1" cap="all" dirty="0" smtClean="0">
                <a:solidFill>
                  <a:srgbClr val="1F497D"/>
                </a:solidFill>
                <a:latin typeface="Calibri" panose="020F0502020204030204" pitchFamily="34" charset="0"/>
              </a:rPr>
              <a:t>PROJEKTA</a:t>
            </a:r>
            <a:r>
              <a:rPr lang="ta-IN" sz="2400" b="1" cap="all" dirty="0" smtClean="0">
                <a:solidFill>
                  <a:srgbClr val="1F497D"/>
                </a:solidFill>
                <a:latin typeface="Calibri" panose="020F0502020204030204" pitchFamily="34" charset="0"/>
              </a:rPr>
              <a:t>: </a:t>
            </a:r>
            <a:r>
              <a:rPr lang="hr-HR" sz="2400" dirty="0" smtClean="0">
                <a:solidFill>
                  <a:srgbClr val="1F497D"/>
                </a:solidFill>
                <a:latin typeface="Calibri" pitchFamily="34" charset="0"/>
              </a:rPr>
              <a:t>2.279.275,05 kuna</a:t>
            </a:r>
            <a:endParaRPr lang="hr-HR" sz="2400" b="1" cap="all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1F497D"/>
                </a:solidFill>
                <a:latin typeface="Calibri" pitchFamily="34" charset="0"/>
              </a:rPr>
              <a:t>Bespovratna sredstva </a:t>
            </a:r>
            <a:r>
              <a:rPr lang="hr-HR" sz="2000" dirty="0" smtClean="0">
                <a:solidFill>
                  <a:srgbClr val="1F497D"/>
                </a:solidFill>
                <a:latin typeface="Calibri" pitchFamily="34" charset="0"/>
              </a:rPr>
              <a:t>Europskog </a:t>
            </a:r>
            <a:r>
              <a:rPr lang="hr-HR" sz="2000" dirty="0">
                <a:solidFill>
                  <a:srgbClr val="1F497D"/>
                </a:solidFill>
                <a:latin typeface="Calibri" pitchFamily="34" charset="0"/>
              </a:rPr>
              <a:t>socijalnog fonda u sklopu programa Razvoj ljudskih potencijala 2007-2013. i Državnog proračuna Republike Hrvatske.</a:t>
            </a:r>
            <a:endParaRPr lang="hr-HR" sz="2000" dirty="0" smtClean="0">
              <a:solidFill>
                <a:srgbClr val="1F497D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i="1" dirty="0" smtClean="0">
              <a:solidFill>
                <a:srgbClr val="0099CC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hr-HR" sz="2000" dirty="0" smtClean="0">
              <a:solidFill>
                <a:srgbClr val="0099CC"/>
              </a:solidFill>
              <a:latin typeface="Calibri" pitchFamily="34" charset="0"/>
            </a:endParaRPr>
          </a:p>
        </p:txBody>
      </p:sp>
      <p:pic>
        <p:nvPicPr>
          <p:cNvPr id="9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2310143" cy="8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4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1070</Words>
  <Application>Microsoft Macintosh PowerPoint</Application>
  <PresentationFormat>On-screen Show (4:3)</PresentationFormat>
  <Paragraphs>143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Custom Design</vt:lpstr>
      <vt:lpstr>PowerPoint Presentation</vt:lpstr>
      <vt:lpstr>Plan izlaganja</vt:lpstr>
      <vt:lpstr>Prioriteti visokog obrazovanja</vt:lpstr>
      <vt:lpstr> Studijski programi i promjena paradigme:  “From teacher-centred to student-centred: Competencies at the heart”</vt:lpstr>
      <vt:lpstr>  Kvalifikacijski okvir kao okvir za promjenu paradigme </vt:lpstr>
      <vt:lpstr>  Nacionalni kvalifikacijski okviri  i ishodi učenja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http://unaprori.uniri.hr</vt:lpstr>
    </vt:vector>
  </TitlesOfParts>
  <Company>MZOŠ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bsvetec</dc:creator>
  <cp:lastModifiedBy>Snježana Prijić-Samaržija</cp:lastModifiedBy>
  <cp:revision>129</cp:revision>
  <cp:lastPrinted>2017-10-05T15:45:35Z</cp:lastPrinted>
  <dcterms:created xsi:type="dcterms:W3CDTF">2015-10-13T08:50:36Z</dcterms:created>
  <dcterms:modified xsi:type="dcterms:W3CDTF">2017-12-03T09:38:45Z</dcterms:modified>
</cp:coreProperties>
</file>