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8" r:id="rId4"/>
    <p:sldId id="259" r:id="rId5"/>
    <p:sldId id="260" r:id="rId6"/>
    <p:sldId id="262" r:id="rId7"/>
    <p:sldId id="263" r:id="rId8"/>
    <p:sldId id="261" r:id="rId9"/>
    <p:sldId id="264" r:id="rId10"/>
  </p:sldIdLst>
  <p:sldSz cx="9144000" cy="6858000" type="screen4x3"/>
  <p:notesSz cx="6858000" cy="992663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1E41"/>
    <a:srgbClr val="E0E0E0"/>
    <a:srgbClr val="122E7C"/>
    <a:srgbClr val="112B75"/>
    <a:srgbClr val="0F2667"/>
    <a:srgbClr val="162460"/>
    <a:srgbClr val="1622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vijetli stil 1 - Isticanj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4C1A8A3-306A-4EB7-A6B1-4F7E0EB9C5D6}" styleName="Srednji stil 3 - Isticanj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267" autoAdjust="0"/>
  </p:normalViewPr>
  <p:slideViewPr>
    <p:cSldViewPr>
      <p:cViewPr varScale="1">
        <p:scale>
          <a:sx n="43" d="100"/>
          <a:sy n="43" d="100"/>
        </p:scale>
        <p:origin x="174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31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35A943-1A64-4161-9C94-64DA1A41CF6A}" type="datetimeFigureOut">
              <a:rPr lang="hr-HR" smtClean="0"/>
              <a:t>29.11.2017.</a:t>
            </a:fld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95B11-CEA6-46CA-ABD9-4A3D16D4D31C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123727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3F85A-2CAA-4A6D-A387-CA9E1116BFE3}" type="datetimeFigureOut">
              <a:rPr lang="en-GB" smtClean="0"/>
              <a:t>29/11/2017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69993-770D-48FB-B075-D5DC22C6876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1654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69993-770D-48FB-B075-D5DC22C68762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020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pl-PL" dirty="0" smtClean="0"/>
              <a:t>Uredba o osnivanju Agencije za strukovno obrazovanje, </a:t>
            </a:r>
            <a:r>
              <a:rPr lang="hr-HR" dirty="0" smtClean="0"/>
              <a:t>2005.</a:t>
            </a:r>
          </a:p>
          <a:p>
            <a:r>
              <a:rPr lang="pl-PL" dirty="0" smtClean="0"/>
              <a:t>Uredba o osnivanju Agencije za obrazovanje odraslih, </a:t>
            </a:r>
            <a:r>
              <a:rPr lang="hr-HR" dirty="0" smtClean="0"/>
              <a:t>2006.</a:t>
            </a:r>
          </a:p>
          <a:p>
            <a:r>
              <a:rPr lang="pl-PL" dirty="0" smtClean="0"/>
              <a:t>Zakon o Agenciji za strukovno obrazovanje i obrazovanje odraslih, 20</a:t>
            </a:r>
            <a:r>
              <a:rPr lang="hr-HR" dirty="0" smtClean="0"/>
              <a:t>10.</a:t>
            </a:r>
          </a:p>
          <a:p>
            <a:pPr>
              <a:buFontTx/>
              <a:buChar char="-"/>
            </a:pPr>
            <a:endParaRPr lang="pl-PL" sz="800" dirty="0" smtClean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69993-770D-48FB-B075-D5DC22C68762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3185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Novi pojmovi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69993-770D-48FB-B075-D5DC22C68762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721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Korištenje dostupnih podataka</a:t>
            </a:r>
          </a:p>
          <a:p>
            <a:r>
              <a:rPr lang="hr-HR" dirty="0" smtClean="0"/>
              <a:t>Podloga za izradu 26</a:t>
            </a:r>
            <a:r>
              <a:rPr lang="hr-HR" baseline="0" dirty="0" smtClean="0"/>
              <a:t> standarda zanimanja, standarda kvalifikacije i strukovnih kurikuluma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69993-770D-48FB-B075-D5DC22C68762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6053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2010./2011.</a:t>
            </a:r>
          </a:p>
          <a:p>
            <a:r>
              <a:rPr lang="hr-HR" dirty="0" smtClean="0"/>
              <a:t>Provedeno je opsežno istraživanje tržišta rada :</a:t>
            </a:r>
          </a:p>
          <a:p>
            <a:pPr marL="171450" indent="-171450">
              <a:buFontTx/>
              <a:buChar char="-"/>
            </a:pPr>
            <a:r>
              <a:rPr lang="hr-HR" dirty="0" smtClean="0"/>
              <a:t>13 profila obrazovnih sektora</a:t>
            </a:r>
          </a:p>
          <a:p>
            <a:pPr marL="171450" indent="-171450">
              <a:buFontTx/>
              <a:buChar char="-"/>
            </a:pPr>
            <a:r>
              <a:rPr lang="hr-HR" dirty="0" smtClean="0"/>
              <a:t>26 SZ,</a:t>
            </a:r>
            <a:r>
              <a:rPr lang="hr-HR" baseline="0" dirty="0" smtClean="0"/>
              <a:t> SK I K</a:t>
            </a:r>
          </a:p>
          <a:p>
            <a:pPr marL="171450" indent="-171450">
              <a:buFontTx/>
              <a:buChar char="-"/>
            </a:pPr>
            <a:endParaRPr lang="hr-HR" baseline="0" dirty="0" smtClean="0"/>
          </a:p>
          <a:p>
            <a:pPr marL="171450" indent="-171450">
              <a:buFontTx/>
              <a:buChar char="-"/>
            </a:pPr>
            <a:r>
              <a:rPr lang="hr-HR" baseline="0" dirty="0" smtClean="0"/>
              <a:t>SZ: opis ključnih poslova i aktivnosti/kompetencija</a:t>
            </a:r>
          </a:p>
          <a:p>
            <a:pPr marL="171450" indent="-171450">
              <a:buFontTx/>
              <a:buChar char="-"/>
            </a:pPr>
            <a:r>
              <a:rPr lang="hr-HR" baseline="0" dirty="0" smtClean="0"/>
              <a:t>SK: skupovi ishoda učenja, bodovi, primjeri provjere i vrednovanja navedenih ishoda (minimalni standard)</a:t>
            </a:r>
          </a:p>
          <a:p>
            <a:pPr marL="171450" indent="-171450">
              <a:buFontTx/>
              <a:buChar char="-"/>
            </a:pPr>
            <a:r>
              <a:rPr lang="hr-HR" baseline="0" dirty="0" smtClean="0"/>
              <a:t>K: nastavni predmeti iskazani ishodima učenja s predloženim nastavnim sadržajima; metode i oblici rada, e</a:t>
            </a:r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lementi i oblici praćenja i vrjednovanja </a:t>
            </a:r>
            <a:r>
              <a:rPr lang="hr-HR" baseline="0" dirty="0" smtClean="0"/>
              <a:t>,literatura za učenike</a:t>
            </a:r>
          </a:p>
          <a:p>
            <a:pPr marL="0" indent="0">
              <a:buFontTx/>
              <a:buNone/>
            </a:pPr>
            <a:endParaRPr lang="hr-HR" baseline="0" dirty="0" smtClean="0"/>
          </a:p>
          <a:p>
            <a:pPr marL="0" indent="0">
              <a:buFontTx/>
              <a:buNone/>
            </a:pPr>
            <a:r>
              <a:rPr lang="hr-HR" baseline="0" dirty="0" smtClean="0"/>
              <a:t>2011./2012. - izmjene i dopune posebnog stručnog dijela za prvih 13 kurikuluma; nedostaje općeobrazovni dio</a:t>
            </a:r>
          </a:p>
          <a:p>
            <a:pPr marL="0" indent="0">
              <a:buFontTx/>
              <a:buNone/>
            </a:pPr>
            <a:r>
              <a:rPr lang="hr-HR" baseline="0" dirty="0" smtClean="0"/>
              <a:t>2013. godine – izrađen općeobrazovni dio po razinama i satnici</a:t>
            </a:r>
          </a:p>
          <a:p>
            <a:pPr marL="0" indent="0">
              <a:buFontTx/>
              <a:buNone/>
            </a:pPr>
            <a:r>
              <a:rPr lang="hr-HR" baseline="0" dirty="0" smtClean="0"/>
              <a:t>2013./2014. - eksperimentalna provedba 24 strukovna kurikuluma</a:t>
            </a:r>
          </a:p>
          <a:p>
            <a:pPr marL="0" indent="0">
              <a:buFontTx/>
              <a:buNone/>
            </a:pPr>
            <a:endParaRPr lang="hr-HR" dirty="0" smtClean="0"/>
          </a:p>
          <a:p>
            <a:pPr marL="0" indent="0">
              <a:buFontTx/>
              <a:buNone/>
            </a:pPr>
            <a:r>
              <a:rPr lang="hr-HR" dirty="0" smtClean="0"/>
              <a:t>HKO metodologija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69993-770D-48FB-B075-D5DC22C68762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5625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Tehničar tjelesne zaštite</a:t>
            </a:r>
            <a:r>
              <a:rPr lang="hr-HR" baseline="0" dirty="0" smtClean="0"/>
              <a:t> ne izvodi se 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Četverogodišnji ciklus praćenja eksperimentalne</a:t>
            </a:r>
            <a:r>
              <a:rPr lang="hr-HR" baseline="0" dirty="0" smtClean="0"/>
              <a:t> provedbe: ASOO, AZOO i NCVVO</a:t>
            </a:r>
          </a:p>
          <a:p>
            <a:endParaRPr lang="hr-HR" baseline="0" dirty="0" smtClean="0"/>
          </a:p>
          <a:p>
            <a:r>
              <a:rPr lang="hr-HR" baseline="0" dirty="0" smtClean="0"/>
              <a:t>2014. - </a:t>
            </a:r>
            <a:r>
              <a:rPr lang="hr-HR" sz="1200" cap="none" dirty="0" smtClean="0"/>
              <a:t>EVALUACIJA EKSPERIMENTALNE PROVEDBE I SADRŽAJA STRUKOVNIH KURIKULUMA (naručitelj ASOO)</a:t>
            </a:r>
          </a:p>
          <a:p>
            <a:r>
              <a:rPr lang="hr-HR" sz="1200" cap="none" dirty="0" smtClean="0"/>
              <a:t>2017. – Vanjsko vrednovanje eksperimentalne provedbe novih strukovnih kurikuluma (NCVVO; naručitelj MZO); 19 strukovnih kurikuluma zahtijeva manju doradu odgojno-obrazovnih</a:t>
            </a:r>
            <a:r>
              <a:rPr lang="hr-HR" sz="1200" cap="none" baseline="0" dirty="0" smtClean="0"/>
              <a:t> ishoda i preporuča se njihovo donošenje</a:t>
            </a:r>
          </a:p>
          <a:p>
            <a:endParaRPr lang="hr-HR" sz="1200" cap="none" baseline="0" dirty="0" smtClean="0"/>
          </a:p>
          <a:p>
            <a:r>
              <a:rPr lang="hr-HR" sz="1200" cap="none" baseline="0" dirty="0" smtClean="0"/>
              <a:t>Šumar, Komercijalist, Kozmetičar i Tehničar cestovnog prometa zahtijevaju značajnije doradu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69993-770D-48FB-B075-D5DC22C68762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8872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2017./2018.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69993-770D-48FB-B075-D5DC22C68762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3135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5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jpeg"/><Relationship Id="rId11" Type="http://schemas.openxmlformats.org/officeDocument/2006/relationships/image" Target="../media/image14.jpg"/><Relationship Id="rId5" Type="http://schemas.openxmlformats.org/officeDocument/2006/relationships/image" Target="../media/image16.jpeg"/><Relationship Id="rId10" Type="http://schemas.openxmlformats.org/officeDocument/2006/relationships/image" Target="../media/image13.jpeg"/><Relationship Id="rId4" Type="http://schemas.openxmlformats.org/officeDocument/2006/relationships/image" Target="../media/image3.jpeg"/><Relationship Id="rId9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2F7F-4697-4AD9-8E30-D0219A32A694}" type="datetimeFigureOut">
              <a:rPr lang="hr-HR" smtClean="0"/>
              <a:t>29.11.2017.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613E-D247-4BC2-8C3E-AA221C52C632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148064" y="337963"/>
            <a:ext cx="2088232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hr-HR" sz="850" baseline="0" dirty="0" smtClean="0">
                <a:solidFill>
                  <a:srgbClr val="122E7C"/>
                </a:solidFill>
                <a:effectLst/>
                <a:latin typeface="+mn-lt"/>
                <a:ea typeface="Times New Roman"/>
              </a:rPr>
              <a:t>Projekt </a:t>
            </a:r>
            <a:r>
              <a:rPr lang="hr-HR" sz="850" i="1" baseline="0" dirty="0" smtClean="0">
                <a:solidFill>
                  <a:srgbClr val="122E7C"/>
                </a:solidFill>
                <a:effectLst/>
                <a:latin typeface="+mn-lt"/>
                <a:ea typeface="Times New Roman"/>
                <a:cs typeface="Lucida Sans Unicode"/>
              </a:rPr>
              <a:t>Uspostava i upravljanje Registrom HKO-a kao podrška radu Sektorskih vijeća i ostalih dionika u procesu provedbe HKO-a</a:t>
            </a:r>
            <a:endParaRPr lang="hr-HR" sz="850" baseline="0" dirty="0">
              <a:solidFill>
                <a:srgbClr val="122E7C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3275856" y="6336721"/>
            <a:ext cx="331236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850" dirty="0" smtClean="0">
                <a:solidFill>
                  <a:srgbClr val="122E7C"/>
                </a:solidFill>
              </a:rPr>
              <a:t>Organizacija radionice sufinancirana</a:t>
            </a:r>
            <a:r>
              <a:rPr lang="hr-HR" sz="850" baseline="0" dirty="0" smtClean="0">
                <a:solidFill>
                  <a:srgbClr val="122E7C"/>
                </a:solidFill>
              </a:rPr>
              <a:t> je u okviru Operativnog programa Učinkoviti ljudski potencijali, iz Europskoga socijalnog fonda.</a:t>
            </a:r>
            <a:endParaRPr lang="hr-HR" sz="850" dirty="0">
              <a:solidFill>
                <a:srgbClr val="122E7C"/>
              </a:solidFill>
            </a:endParaRPr>
          </a:p>
        </p:txBody>
      </p:sp>
      <p:pic>
        <p:nvPicPr>
          <p:cNvPr id="10" name="Picture 2" descr="C:\Users\bsvetec\Desktop\slajd_prazn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" y="0"/>
            <a:ext cx="91318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6785" y="5665465"/>
            <a:ext cx="3547216" cy="1192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 descr="C:\Users\bsvetec\Desktop\ESF logo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618" y="4919401"/>
            <a:ext cx="1399230" cy="1938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3059832" y="6093296"/>
            <a:ext cx="21602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30" name="Picture 6" descr="C:\Users\bsvetec\Desktop\HKO logo_hr_v1.jp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000" y="99251"/>
            <a:ext cx="1705344" cy="665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bsvetec\Desktop\Ministarstvo znanosti i obrazovanja.jp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" y="81097"/>
            <a:ext cx="2333657" cy="482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118888" y="5969873"/>
            <a:ext cx="1626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700" b="0" dirty="0" smtClean="0">
                <a:solidFill>
                  <a:srgbClr val="122E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Projekt </a:t>
            </a:r>
            <a:r>
              <a:rPr lang="hr-HR" sz="700" b="0" i="1" dirty="0" smtClean="0">
                <a:solidFill>
                  <a:srgbClr val="122E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Uspostava</a:t>
            </a:r>
            <a:r>
              <a:rPr lang="hr-HR" sz="700" b="0" i="1" baseline="0" dirty="0" smtClean="0">
                <a:solidFill>
                  <a:srgbClr val="122E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 upravljanje Registrom HKO-a kao podrška radu Sektorskih vijeća i ostalih dionika u procesu provedbe HKO-a</a:t>
            </a:r>
            <a:endParaRPr lang="hr-HR" sz="700" b="0" i="1" dirty="0">
              <a:solidFill>
                <a:srgbClr val="122E7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2843808" y="6000963"/>
            <a:ext cx="259228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RS"/>
            </a:defPPr>
            <a:lvl1pPr>
              <a:defRPr sz="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hr-HR" sz="700" b="0" kern="1200" dirty="0" smtClean="0">
                <a:solidFill>
                  <a:srgbClr val="122E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Organizacija radionice sufinancirana je u okviru Operativnog programa Učinkoviti ljudski potencijali, iz Europskoga socijalnog fonda.</a:t>
            </a:r>
            <a:endParaRPr lang="hr-HR" sz="700" b="0" kern="1200" dirty="0">
              <a:solidFill>
                <a:srgbClr val="122E7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C:\Users\bsvetec\Documents\Barbi Svetec\Prezentacije\Prezentacije_predlošci\Picture2.jp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" y="0"/>
            <a:ext cx="913180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7" descr="C:\Users\bsvetec\Desktop\Ministarstvo znanosti i obrazovanja.jp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8" y="213819"/>
            <a:ext cx="2109249" cy="436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C:\Users\bsvetec\Desktop\HKO logo_hr_v1.jpg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6088" y="99251"/>
            <a:ext cx="1460485" cy="569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1107" y="5010394"/>
            <a:ext cx="6805466" cy="1797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extBox 22"/>
          <p:cNvSpPr txBox="1"/>
          <p:nvPr userDrawn="1"/>
        </p:nvSpPr>
        <p:spPr>
          <a:xfrm>
            <a:off x="178563" y="6023734"/>
            <a:ext cx="1626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700" b="0" dirty="0" smtClean="0">
                <a:solidFill>
                  <a:srgbClr val="122E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Projekt </a:t>
            </a:r>
            <a:r>
              <a:rPr lang="hr-HR" sz="700" b="0" i="1" dirty="0" smtClean="0">
                <a:solidFill>
                  <a:srgbClr val="122E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Uspostava</a:t>
            </a:r>
            <a:r>
              <a:rPr lang="hr-HR" sz="700" b="0" i="1" baseline="0" dirty="0" smtClean="0">
                <a:solidFill>
                  <a:srgbClr val="122E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 upravljanje Registrom HKO-a kao podrška radu Sektorskih vijeća i ostalih dionika u procesu provedbe HKO-a</a:t>
            </a:r>
            <a:endParaRPr lang="hr-HR" sz="700" b="0" i="1" dirty="0">
              <a:solidFill>
                <a:srgbClr val="122E7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TextBox 23"/>
          <p:cNvSpPr txBox="1"/>
          <p:nvPr userDrawn="1"/>
        </p:nvSpPr>
        <p:spPr>
          <a:xfrm>
            <a:off x="3059832" y="6023734"/>
            <a:ext cx="259228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RS"/>
            </a:defPPr>
            <a:lvl1pPr>
              <a:defRPr sz="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hr-HR" sz="700" b="0" kern="1200" dirty="0" smtClean="0">
                <a:solidFill>
                  <a:srgbClr val="122E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Organizacija konferencije sufinancirana je u okviru Operativnog programa Učinkoviti ljudski potencijali, iz Europskoga socijalnog fonda.</a:t>
            </a:r>
            <a:endParaRPr lang="hr-HR" sz="700" b="0" kern="1200" dirty="0">
              <a:solidFill>
                <a:srgbClr val="122E7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5" name="Picture 2" descr="C:\Users\bsvetec\Desktop\slajd_prazn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362"/>
            <a:ext cx="9159879" cy="6879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470" y="5911442"/>
            <a:ext cx="2573448" cy="865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5" descr="C:\Users\bsvetec\Desktop\ESF logo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018" y="5013130"/>
            <a:ext cx="1331546" cy="1844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6" descr="C:\Users\bsvetec\Desktop\HKO logo_hr_v1.jpg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1236" y="319981"/>
            <a:ext cx="1541568" cy="601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7" descr="C:\Users\bsvetec\Desktop\Ministarstvo znanosti i obrazovanja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98" y="216209"/>
            <a:ext cx="2189641" cy="452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 userDrawn="1"/>
        </p:nvSpPr>
        <p:spPr>
          <a:xfrm>
            <a:off x="271288" y="6093296"/>
            <a:ext cx="1626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700" b="0" dirty="0" smtClean="0">
                <a:solidFill>
                  <a:srgbClr val="122E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Projekt </a:t>
            </a:r>
            <a:r>
              <a:rPr lang="hr-HR" sz="700" b="0" i="1" dirty="0" smtClean="0">
                <a:solidFill>
                  <a:srgbClr val="122E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Uspostava</a:t>
            </a:r>
            <a:r>
              <a:rPr lang="hr-HR" sz="700" b="0" i="1" baseline="0" dirty="0" smtClean="0">
                <a:solidFill>
                  <a:srgbClr val="122E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 upravljanje Registrom HKO-a kao podrška radu Sektorskih vijeća i ostalih dionika u procesu provedbe HKO-a</a:t>
            </a:r>
            <a:endParaRPr lang="hr-HR" sz="700" b="0" i="1" dirty="0">
              <a:solidFill>
                <a:srgbClr val="122E7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TextBox 30"/>
          <p:cNvSpPr txBox="1"/>
          <p:nvPr userDrawn="1"/>
        </p:nvSpPr>
        <p:spPr>
          <a:xfrm>
            <a:off x="3012346" y="6106277"/>
            <a:ext cx="1696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RS"/>
            </a:defPPr>
            <a:lvl1pPr>
              <a:defRPr sz="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hr-HR" sz="700" b="0" kern="1200" dirty="0" smtClean="0">
                <a:solidFill>
                  <a:srgbClr val="122E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Organizacija </a:t>
            </a:r>
            <a:r>
              <a:rPr lang="hr-HR" sz="700" b="0" kern="1200" noProof="0" dirty="0" smtClean="0">
                <a:solidFill>
                  <a:srgbClr val="122E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radionice</a:t>
            </a:r>
            <a:r>
              <a:rPr lang="en-GB" sz="700" b="0" kern="1200" dirty="0" smtClean="0">
                <a:solidFill>
                  <a:srgbClr val="122E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700" b="0" kern="1200" dirty="0" smtClean="0">
                <a:solidFill>
                  <a:srgbClr val="122E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sufinancirana je u okviru Operativnog programa Učinkoviti ljudski potencijali, iz Europskoga socijalnog fonda.</a:t>
            </a:r>
            <a:endParaRPr lang="hr-HR" sz="700" b="0" kern="1200" dirty="0">
              <a:solidFill>
                <a:srgbClr val="122E7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8586" y="6210769"/>
            <a:ext cx="1494000" cy="29476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6248" y="120738"/>
            <a:ext cx="2112579" cy="711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983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15C6-11DE-42A0-AF43-EC264461EE4F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127A-C3CE-46D3-AA38-C39E14F56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324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15C6-11DE-42A0-AF43-EC264461EE4F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127A-C3CE-46D3-AA38-C39E14F56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679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15C6-11DE-42A0-AF43-EC264461EE4F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127A-C3CE-46D3-AA38-C39E14F56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0482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15C6-11DE-42A0-AF43-EC264461EE4F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127A-C3CE-46D3-AA38-C39E14F56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500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2F7F-4697-4AD9-8E30-D0219A32A694}" type="datetimeFigureOut">
              <a:rPr lang="hr-HR" smtClean="0"/>
              <a:t>29.11.2017.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5613E-D247-4BC2-8C3E-AA221C52C632}" type="slidenum">
              <a:rPr lang="hr-HR" smtClean="0"/>
              <a:t>‹#›</a:t>
            </a:fld>
            <a:endParaRPr lang="hr-HR" dirty="0"/>
          </a:p>
        </p:txBody>
      </p:sp>
      <p:pic>
        <p:nvPicPr>
          <p:cNvPr id="8" name="Picture 2" descr="C:\Users\bsvetec\Desktop\slajd_prazn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" y="0"/>
            <a:ext cx="91318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6785" y="5725815"/>
            <a:ext cx="3367703" cy="1132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5" descr="C:\Users\bsvetec\Desktop\ESF logo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618" y="5013176"/>
            <a:ext cx="1331546" cy="1844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C:\Users\bsvetec\Desktop\HKO logo_hr_v1.jp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536" y="99251"/>
            <a:ext cx="1520808" cy="593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7" descr="C:\Users\bsvetec\Desktop\Ministarstvo znanosti i obrazovanja.jp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" y="81098"/>
            <a:ext cx="2189641" cy="452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18888" y="6012315"/>
            <a:ext cx="1626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700" b="0" dirty="0" smtClean="0">
                <a:solidFill>
                  <a:srgbClr val="122E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Projekt </a:t>
            </a:r>
            <a:r>
              <a:rPr lang="hr-HR" sz="700" b="0" i="1" dirty="0" smtClean="0">
                <a:solidFill>
                  <a:srgbClr val="122E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Uspostava</a:t>
            </a:r>
            <a:r>
              <a:rPr lang="hr-HR" sz="700" b="0" i="1" baseline="0" dirty="0" smtClean="0">
                <a:solidFill>
                  <a:srgbClr val="122E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 upravljanje Registrom HKO-a kao podrška radu Sektorskih vijeća i ostalih dionika u procesu provedbe HKO-a</a:t>
            </a:r>
            <a:endParaRPr lang="hr-HR" sz="700" b="0" i="1" dirty="0">
              <a:solidFill>
                <a:srgbClr val="122E7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915816" y="6066176"/>
            <a:ext cx="259228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RS"/>
            </a:defPPr>
            <a:lvl1pPr>
              <a:defRPr sz="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hr-HR" sz="700" b="0" kern="1200" dirty="0" smtClean="0">
                <a:solidFill>
                  <a:srgbClr val="122E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Organizacija konferencije sufinancirana je u okviru Operativnog programa Učinkoviti ljudski potencijali, iz Europskoga socijalnog fonda.</a:t>
            </a:r>
            <a:endParaRPr lang="hr-HR" sz="700" b="0" kern="1200" dirty="0">
              <a:solidFill>
                <a:srgbClr val="122E7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6" name="Picture 2" descr="C:\Users\bsvetec\Documents\Barbi Svetec\Prezentacije\Prezentacije_predlošci\Picture2.jp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" y="0"/>
            <a:ext cx="913180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1933" y="5883349"/>
            <a:ext cx="2782554" cy="935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6" descr="C:\Users\bsvetec\Desktop\HKO logo_hr_v1.jpg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892" y="233273"/>
            <a:ext cx="1541568" cy="601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7" descr="C:\Users\bsvetec\Desktop\Ministarstvo znanosti i obrazovanja.jp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577" y="251392"/>
            <a:ext cx="2189641" cy="452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5" descr="C:\Users\bsvetec\Desktop\ESF logo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018" y="5013130"/>
            <a:ext cx="1331546" cy="1844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 userDrawn="1"/>
        </p:nvSpPr>
        <p:spPr>
          <a:xfrm>
            <a:off x="227918" y="6021290"/>
            <a:ext cx="1626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700" b="0" dirty="0" smtClean="0">
                <a:solidFill>
                  <a:srgbClr val="122E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Projekt </a:t>
            </a:r>
            <a:r>
              <a:rPr lang="hr-HR" sz="700" b="0" i="1" dirty="0" smtClean="0">
                <a:solidFill>
                  <a:srgbClr val="122E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Uspostava</a:t>
            </a:r>
            <a:r>
              <a:rPr lang="hr-HR" sz="700" b="0" i="1" baseline="0" dirty="0" smtClean="0">
                <a:solidFill>
                  <a:srgbClr val="122E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 upravljanje Registrom HKO-a kao podrška radu Sektorskih vijeća i ostalih dionika u procesu provedbe HKO-a</a:t>
            </a:r>
            <a:endParaRPr lang="hr-HR" sz="700" b="0" i="1" dirty="0">
              <a:solidFill>
                <a:srgbClr val="122E7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2877131" y="6036920"/>
            <a:ext cx="1673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RS"/>
            </a:defPPr>
            <a:lvl1pPr>
              <a:defRPr sz="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hr-HR" sz="700" b="0" kern="1200" dirty="0" smtClean="0">
                <a:solidFill>
                  <a:srgbClr val="122E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Organizacija </a:t>
            </a:r>
            <a:r>
              <a:rPr lang="hr-HR" sz="700" b="0" kern="1200" noProof="0" dirty="0" smtClean="0">
                <a:solidFill>
                  <a:srgbClr val="122E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radionice</a:t>
            </a:r>
            <a:r>
              <a:rPr lang="en-GB" sz="700" b="0" kern="1200" dirty="0" smtClean="0">
                <a:solidFill>
                  <a:srgbClr val="122E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700" b="0" kern="1200" dirty="0" smtClean="0">
                <a:solidFill>
                  <a:srgbClr val="122E7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sufinancirana je u okviru Operativnog programa Učinkoviti ljudski potencijali, iz Europskoga socijalnog fonda.</a:t>
            </a:r>
            <a:endParaRPr lang="hr-HR" sz="700" b="0" kern="1200" dirty="0">
              <a:solidFill>
                <a:srgbClr val="122E7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5801" y="6186905"/>
            <a:ext cx="1494000" cy="29476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3045" y="163467"/>
            <a:ext cx="2128770" cy="717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089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15C6-11DE-42A0-AF43-EC264461EE4F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127A-C3CE-46D3-AA38-C39E14F56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881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15C6-11DE-42A0-AF43-EC264461EE4F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127A-C3CE-46D3-AA38-C39E14F56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543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15C6-11DE-42A0-AF43-EC264461EE4F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127A-C3CE-46D3-AA38-C39E14F56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934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15C6-11DE-42A0-AF43-EC264461EE4F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127A-C3CE-46D3-AA38-C39E14F56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027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15C6-11DE-42A0-AF43-EC264461EE4F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127A-C3CE-46D3-AA38-C39E14F56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765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15C6-11DE-42A0-AF43-EC264461EE4F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127A-C3CE-46D3-AA38-C39E14F56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108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815C6-11DE-42A0-AF43-EC264461EE4F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3127A-C3CE-46D3-AA38-C39E14F56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208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8841"/>
            <a:ext cx="8229600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22F7F-4697-4AD9-8E30-D0219A32A694}" type="datetimeFigureOut">
              <a:rPr lang="hr-HR" smtClean="0"/>
              <a:t>29.11.2017.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5613E-D247-4BC2-8C3E-AA221C52C632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1069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16226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 baseline="0">
          <a:solidFill>
            <a:srgbClr val="16226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 baseline="0">
          <a:solidFill>
            <a:srgbClr val="1622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 baseline="0">
          <a:solidFill>
            <a:srgbClr val="1622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 baseline="0">
          <a:solidFill>
            <a:srgbClr val="1622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 baseline="0">
          <a:solidFill>
            <a:srgbClr val="1622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815C6-11DE-42A0-AF43-EC264461EE4F}" type="datetimeFigureOut">
              <a:rPr lang="en-GB" smtClean="0"/>
              <a:t>29/11/2017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3127A-C3CE-46D3-AA38-C39E14F56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965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690861" y="1772816"/>
            <a:ext cx="5904979" cy="15113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162260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hr-HR" altLang="sr-Latn-RS" sz="1600" dirty="0" smtClean="0">
              <a:solidFill>
                <a:srgbClr val="114083"/>
              </a:solidFill>
              <a:ea typeface="ＭＳ Ｐゴシック" panose="020B0600070205080204" pitchFamily="34" charset="-128"/>
              <a:cs typeface="Tahoma" panose="020B060403050404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043608" y="1916832"/>
            <a:ext cx="7992888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hr-HR" altLang="sr-Latn-RS" sz="4400" dirty="0" smtClean="0">
                <a:solidFill>
                  <a:srgbClr val="114083"/>
                </a:solidFill>
                <a:cs typeface="Tahoma" panose="020B0604030504040204" pitchFamily="34" charset="0"/>
              </a:rPr>
              <a:t>Primjena strukovnih </a:t>
            </a:r>
            <a:r>
              <a:rPr lang="hr-HR" altLang="sr-Latn-RS" sz="4400" dirty="0">
                <a:solidFill>
                  <a:srgbClr val="114083"/>
                </a:solidFill>
                <a:cs typeface="Tahoma" panose="020B0604030504040204" pitchFamily="34" charset="0"/>
              </a:rPr>
              <a:t>kurikuluma i rezultati u proteklih pet </a:t>
            </a:r>
            <a:r>
              <a:rPr lang="hr-HR" altLang="sr-Latn-RS" sz="4400" dirty="0" smtClean="0">
                <a:solidFill>
                  <a:srgbClr val="114083"/>
                </a:solidFill>
                <a:cs typeface="Tahoma" panose="020B0604030504040204" pitchFamily="34" charset="0"/>
              </a:rPr>
              <a:t>godina</a:t>
            </a:r>
          </a:p>
          <a:p>
            <a:pPr>
              <a:spcBef>
                <a:spcPct val="0"/>
              </a:spcBef>
              <a:buNone/>
            </a:pPr>
            <a:endParaRPr lang="hr-HR" altLang="sr-Latn-RS" sz="2000" dirty="0" smtClean="0">
              <a:solidFill>
                <a:srgbClr val="114083"/>
              </a:solidFill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hr-HR" altLang="sr-Latn-RS" sz="2000" dirty="0" smtClean="0">
              <a:solidFill>
                <a:srgbClr val="114083"/>
              </a:solidFill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hr-HR" altLang="sr-Latn-RS" sz="2000" dirty="0">
              <a:solidFill>
                <a:srgbClr val="114083"/>
              </a:solidFill>
              <a:cs typeface="Tahoma" panose="020B0604030504040204" pitchFamily="34" charset="0"/>
            </a:endParaRPr>
          </a:p>
          <a:p>
            <a:pPr algn="r">
              <a:spcBef>
                <a:spcPct val="0"/>
              </a:spcBef>
              <a:buNone/>
            </a:pPr>
            <a:r>
              <a:rPr lang="hr-HR" altLang="sr-Latn-RS" sz="2000" dirty="0" smtClean="0">
                <a:solidFill>
                  <a:srgbClr val="114083"/>
                </a:solidFill>
                <a:cs typeface="Tahoma" panose="020B0604030504040204" pitchFamily="34" charset="0"/>
              </a:rPr>
              <a:t>Vesna Anđelić</a:t>
            </a:r>
          </a:p>
          <a:p>
            <a:pPr algn="r">
              <a:spcBef>
                <a:spcPct val="0"/>
              </a:spcBef>
              <a:buNone/>
            </a:pPr>
            <a:r>
              <a:rPr lang="hr-HR" altLang="sr-Latn-RS" sz="2000" dirty="0" smtClean="0">
                <a:solidFill>
                  <a:srgbClr val="114083"/>
                </a:solidFill>
                <a:cs typeface="Tahoma" panose="020B0604030504040204" pitchFamily="34" charset="0"/>
              </a:rPr>
              <a:t>Agencija za strukovno obrazovanje i obrazovanje odraslih</a:t>
            </a:r>
            <a:endParaRPr lang="hr-HR" altLang="sr-Latn-RS" sz="2000" dirty="0">
              <a:solidFill>
                <a:srgbClr val="114083"/>
              </a:solidFill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35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>
                <a:solidFill>
                  <a:srgbClr val="114083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Kako je počelo ...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Polazne osnove </a:t>
            </a:r>
            <a:r>
              <a:rPr lang="hr-HR" dirty="0" smtClean="0"/>
              <a:t>HKO-a, 2007.</a:t>
            </a:r>
            <a:endParaRPr lang="hr-HR" dirty="0"/>
          </a:p>
          <a:p>
            <a:r>
              <a:rPr lang="hr-HR" dirty="0" smtClean="0"/>
              <a:t>Strategija razvoja sustava strukovnog obrazovanja u Republici Hrvatskoj 2008. – 2013.</a:t>
            </a:r>
            <a:r>
              <a:rPr lang="hr-HR" dirty="0"/>
              <a:t> </a:t>
            </a:r>
            <a:endParaRPr lang="hr-HR" dirty="0" smtClean="0"/>
          </a:p>
          <a:p>
            <a:r>
              <a:rPr lang="hr-HR" dirty="0" smtClean="0"/>
              <a:t>Zakon </a:t>
            </a:r>
            <a:r>
              <a:rPr lang="hr-HR" dirty="0"/>
              <a:t>o strukovnom obrazovanju (Narodne novine, 30/09., 24/10., 22/13.)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3710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Zakon o strukovnom obrazovanju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Strukovni </a:t>
            </a:r>
            <a:r>
              <a:rPr lang="hr-HR" dirty="0" smtClean="0"/>
              <a:t>kurikulum</a:t>
            </a:r>
          </a:p>
          <a:p>
            <a:r>
              <a:rPr lang="hr-HR" dirty="0" smtClean="0"/>
              <a:t>Standard zanimanja</a:t>
            </a:r>
          </a:p>
          <a:p>
            <a:r>
              <a:rPr lang="hr-HR" dirty="0" smtClean="0"/>
              <a:t>Strukovna kvalifikacija</a:t>
            </a:r>
            <a:endParaRPr lang="hr-HR" dirty="0"/>
          </a:p>
          <a:p>
            <a:r>
              <a:rPr lang="hr-HR" dirty="0" smtClean="0"/>
              <a:t>Razina kvalifikacija</a:t>
            </a:r>
          </a:p>
          <a:p>
            <a:r>
              <a:rPr lang="hr-HR" dirty="0"/>
              <a:t>Kreditni bod</a:t>
            </a:r>
          </a:p>
          <a:p>
            <a:r>
              <a:rPr lang="hr-HR" dirty="0" smtClean="0"/>
              <a:t>Kompetencija</a:t>
            </a:r>
          </a:p>
          <a:p>
            <a:r>
              <a:rPr lang="hr-HR" dirty="0" smtClean="0"/>
              <a:t>Ishod učenja</a:t>
            </a:r>
          </a:p>
        </p:txBody>
      </p:sp>
    </p:spTree>
    <p:extLst>
      <p:ext uri="{BB962C8B-B14F-4D97-AF65-F5344CB8AC3E}">
        <p14:creationId xmlns:p14="http://schemas.microsoft.com/office/powerpoint/2010/main" val="53906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Zakon o strukovnom obrazovanju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Metodologija za razvoj strukovnih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standarda zanimanja, kvalifikacija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i kurikuluma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232" y="2262816"/>
            <a:ext cx="2495128" cy="3497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41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79512" y="1124744"/>
            <a:ext cx="2952328" cy="8640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TextBox 6"/>
          <p:cNvSpPr txBox="1"/>
          <p:nvPr/>
        </p:nvSpPr>
        <p:spPr>
          <a:xfrm>
            <a:off x="179512" y="1233626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002060"/>
                </a:solidFill>
              </a:rPr>
              <a:t>ANKETIRANJE POSLODAVACA</a:t>
            </a:r>
          </a:p>
          <a:p>
            <a:pPr algn="ctr"/>
            <a:r>
              <a:rPr lang="hr-HR" dirty="0" smtClean="0">
                <a:solidFill>
                  <a:srgbClr val="002060"/>
                </a:solidFill>
              </a:rPr>
              <a:t>INTERVJUI</a:t>
            </a: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779912" y="1340767"/>
            <a:ext cx="2952328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TextBox 9"/>
          <p:cNvSpPr txBox="1"/>
          <p:nvPr/>
        </p:nvSpPr>
        <p:spPr>
          <a:xfrm>
            <a:off x="4352184" y="1372125"/>
            <a:ext cx="1803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002060"/>
                </a:solidFill>
              </a:rPr>
              <a:t>PROFIL SEKTORA</a:t>
            </a:r>
            <a:endParaRPr lang="hr-HR" dirty="0">
              <a:solidFill>
                <a:srgbClr val="002060"/>
              </a:solidFill>
            </a:endParaRPr>
          </a:p>
        </p:txBody>
      </p:sp>
      <p:cxnSp>
        <p:nvCxnSpPr>
          <p:cNvPr id="14" name="Straight Arrow Connector 13"/>
          <p:cNvCxnSpPr>
            <a:stCxn id="7" idx="3"/>
            <a:endCxn id="9" idx="1"/>
          </p:cNvCxnSpPr>
          <p:nvPr/>
        </p:nvCxnSpPr>
        <p:spPr>
          <a:xfrm flipV="1">
            <a:off x="3131840" y="1556791"/>
            <a:ext cx="648072" cy="1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3779912" y="2086177"/>
            <a:ext cx="2952328" cy="8640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TextBox 15"/>
          <p:cNvSpPr txBox="1"/>
          <p:nvPr/>
        </p:nvSpPr>
        <p:spPr>
          <a:xfrm>
            <a:off x="3886028" y="2195059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>
                <a:solidFill>
                  <a:srgbClr val="002060"/>
                </a:solidFill>
              </a:rPr>
              <a:t>FORMIRANE RS ZA IZRADU SZ I SK</a:t>
            </a:r>
            <a:endParaRPr lang="hr-HR" dirty="0">
              <a:solidFill>
                <a:srgbClr val="00206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292080" y="1770801"/>
            <a:ext cx="0" cy="284018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179511" y="3503327"/>
            <a:ext cx="2643451" cy="8640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86659" y="3624958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>
                <a:solidFill>
                  <a:srgbClr val="002060"/>
                </a:solidFill>
              </a:rPr>
              <a:t>IZRAĐENI STANDARDI ZANIMANJA</a:t>
            </a: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213360" y="3503327"/>
            <a:ext cx="2654784" cy="8640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TextBox 21"/>
          <p:cNvSpPr txBox="1"/>
          <p:nvPr/>
        </p:nvSpPr>
        <p:spPr>
          <a:xfrm>
            <a:off x="3256907" y="3624958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>
                <a:solidFill>
                  <a:srgbClr val="002060"/>
                </a:solidFill>
              </a:rPr>
              <a:t>IZRAĐENI STANDARDI KVALIFIKACIJA</a:t>
            </a:r>
            <a:endParaRPr lang="hr-HR" dirty="0">
              <a:solidFill>
                <a:srgbClr val="002060"/>
              </a:solidFill>
            </a:endParaRPr>
          </a:p>
        </p:txBody>
      </p:sp>
      <p:cxnSp>
        <p:nvCxnSpPr>
          <p:cNvPr id="23" name="Straight Arrow Connector 22"/>
          <p:cNvCxnSpPr>
            <a:stCxn id="15" idx="2"/>
          </p:cNvCxnSpPr>
          <p:nvPr/>
        </p:nvCxnSpPr>
        <p:spPr>
          <a:xfrm flipH="1">
            <a:off x="5254180" y="2950273"/>
            <a:ext cx="1896" cy="568036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475656" y="3234291"/>
            <a:ext cx="0" cy="284018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501236" y="3255944"/>
            <a:ext cx="6599156" cy="0"/>
          </a:xfrm>
          <a:prstGeom prst="straightConnector1">
            <a:avLst/>
          </a:prstGeom>
          <a:ln w="38100">
            <a:solidFill>
              <a:srgbClr val="00206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6264824" y="3518309"/>
            <a:ext cx="2720196" cy="8640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TextBox 28"/>
          <p:cNvSpPr txBox="1"/>
          <p:nvPr/>
        </p:nvSpPr>
        <p:spPr>
          <a:xfrm>
            <a:off x="6300192" y="3624957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>
                <a:solidFill>
                  <a:srgbClr val="002060"/>
                </a:solidFill>
              </a:rPr>
              <a:t>IZRAĐENI STRUKOVNI KURIKULUMI</a:t>
            </a:r>
            <a:endParaRPr lang="hr-HR" dirty="0">
              <a:solidFill>
                <a:srgbClr val="002060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8100392" y="3255944"/>
            <a:ext cx="0" cy="284018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619672" y="4382405"/>
            <a:ext cx="0" cy="34273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779912" y="4382405"/>
            <a:ext cx="0" cy="34273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1206412" y="4744430"/>
            <a:ext cx="2864212" cy="86409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198358" y="4894295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>
                <a:solidFill>
                  <a:srgbClr val="FF0000"/>
                </a:solidFill>
              </a:rPr>
              <a:t>VREDNOVANJE NADLEŽNOG SEKORSKOG VIJEĆA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4508046" y="4736436"/>
            <a:ext cx="2720196" cy="86409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491938" y="4918601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>
                <a:solidFill>
                  <a:srgbClr val="FF0000"/>
                </a:solidFill>
              </a:rPr>
              <a:t>UPIS U REGISTAR KVALIFIKACIJA</a:t>
            </a:r>
            <a:endParaRPr lang="hr-HR" dirty="0">
              <a:solidFill>
                <a:srgbClr val="FF0000"/>
              </a:solidFill>
            </a:endParaRPr>
          </a:p>
        </p:txBody>
      </p:sp>
      <p:cxnSp>
        <p:nvCxnSpPr>
          <p:cNvPr id="39" name="Straight Arrow Connector 38"/>
          <p:cNvCxnSpPr>
            <a:stCxn id="35" idx="3"/>
            <a:endCxn id="37" idx="1"/>
          </p:cNvCxnSpPr>
          <p:nvPr/>
        </p:nvCxnSpPr>
        <p:spPr>
          <a:xfrm flipV="1">
            <a:off x="4070624" y="5168484"/>
            <a:ext cx="437422" cy="799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572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 animBg="1"/>
      <p:bldP spid="10" grpId="0"/>
      <p:bldP spid="15" grpId="0" animBg="1"/>
      <p:bldP spid="16" grpId="0"/>
      <p:bldP spid="19" grpId="0" animBg="1"/>
      <p:bldP spid="20" grpId="0"/>
      <p:bldP spid="21" grpId="0" animBg="1"/>
      <p:bldP spid="22" grpId="0"/>
      <p:bldP spid="28" grpId="0" animBg="1"/>
      <p:bldP spid="29" grpId="0"/>
      <p:bldP spid="35" grpId="0" animBg="1"/>
      <p:bldP spid="36" grpId="0"/>
      <p:bldP spid="37" grpId="0" animBg="1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4186808" cy="4756159"/>
          </a:xfrm>
        </p:spPr>
        <p:txBody>
          <a:bodyPr>
            <a:noAutofit/>
          </a:bodyPr>
          <a:lstStyle/>
          <a:p>
            <a:r>
              <a:rPr lang="hr-HR" sz="1900" dirty="0"/>
              <a:t>Agrotehničar</a:t>
            </a:r>
          </a:p>
          <a:p>
            <a:r>
              <a:rPr lang="hr-HR" sz="1900" dirty="0"/>
              <a:t>Prehrambeni tehničar</a:t>
            </a:r>
          </a:p>
          <a:p>
            <a:r>
              <a:rPr lang="hr-HR" sz="1900" dirty="0"/>
              <a:t>Drvodjeljski tehničar dizajner</a:t>
            </a:r>
          </a:p>
          <a:p>
            <a:r>
              <a:rPr lang="hr-HR" sz="1900" dirty="0"/>
              <a:t>Šumar</a:t>
            </a:r>
          </a:p>
          <a:p>
            <a:r>
              <a:rPr lang="hr-HR" sz="1900" dirty="0"/>
              <a:t>Ekološki tehničar</a:t>
            </a:r>
          </a:p>
          <a:p>
            <a:r>
              <a:rPr lang="hr-HR" sz="1900" dirty="0"/>
              <a:t>Modelar obuće i kožne galanterije</a:t>
            </a:r>
          </a:p>
          <a:p>
            <a:r>
              <a:rPr lang="hr-HR" sz="1900" dirty="0"/>
              <a:t>Modni tehničar</a:t>
            </a:r>
          </a:p>
          <a:p>
            <a:r>
              <a:rPr lang="hr-HR" sz="1900" dirty="0"/>
              <a:t>Medijski tehničar</a:t>
            </a:r>
          </a:p>
          <a:p>
            <a:r>
              <a:rPr lang="hr-HR" sz="1900" dirty="0"/>
              <a:t>Web dizajner</a:t>
            </a:r>
          </a:p>
          <a:p>
            <a:r>
              <a:rPr lang="hr-HR" sz="1900" dirty="0"/>
              <a:t>Strojarski računalni tehničar</a:t>
            </a:r>
          </a:p>
          <a:p>
            <a:r>
              <a:rPr lang="hr-HR" sz="1900" dirty="0"/>
              <a:t>Tehničar za vozila i vozna </a:t>
            </a:r>
            <a:r>
              <a:rPr lang="hr-HR" sz="1900" dirty="0" smtClean="0"/>
              <a:t>sredstva</a:t>
            </a:r>
          </a:p>
          <a:p>
            <a:r>
              <a:rPr lang="hr-HR" sz="1900" dirty="0" smtClean="0"/>
              <a:t>Tehničar </a:t>
            </a:r>
            <a:r>
              <a:rPr lang="hr-HR" sz="1900" dirty="0"/>
              <a:t>za </a:t>
            </a:r>
            <a:r>
              <a:rPr lang="hr-HR" sz="1900" dirty="0" smtClean="0"/>
              <a:t>elektroniku</a:t>
            </a:r>
          </a:p>
          <a:p>
            <a:r>
              <a:rPr lang="hr-HR" sz="1900" dirty="0"/>
              <a:t>Tehničar za </a:t>
            </a:r>
            <a:r>
              <a:rPr lang="hr-HR" sz="1900" dirty="0" err="1"/>
              <a:t>mehatroniku</a:t>
            </a:r>
            <a:endParaRPr lang="hr-HR" sz="1900" dirty="0"/>
          </a:p>
          <a:p>
            <a:endParaRPr lang="hr-HR" sz="1900" dirty="0"/>
          </a:p>
          <a:p>
            <a:pPr marL="0" indent="0">
              <a:buNone/>
            </a:pPr>
            <a:endParaRPr lang="hr-HR" sz="19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932040" y="1124744"/>
            <a:ext cx="4032448" cy="47525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 baseline="0">
                <a:solidFill>
                  <a:srgbClr val="16226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 baseline="0">
                <a:solidFill>
                  <a:srgbClr val="16226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rgbClr val="16226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 baseline="0">
                <a:solidFill>
                  <a:srgbClr val="16226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 baseline="0">
                <a:solidFill>
                  <a:srgbClr val="16226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900" dirty="0" smtClean="0"/>
              <a:t>Tehničar za računalstvo</a:t>
            </a:r>
          </a:p>
          <a:p>
            <a:r>
              <a:rPr lang="hr-HR" sz="1900" dirty="0" smtClean="0"/>
              <a:t>Klesarski tehničar</a:t>
            </a:r>
          </a:p>
          <a:p>
            <a:r>
              <a:rPr lang="hr-HR" sz="1900" dirty="0" smtClean="0"/>
              <a:t>Tehničar geodezije i </a:t>
            </a:r>
            <a:r>
              <a:rPr lang="hr-HR" sz="1900" dirty="0" err="1" smtClean="0"/>
              <a:t>geoinformatike</a:t>
            </a:r>
            <a:endParaRPr lang="hr-HR" sz="1900" dirty="0" smtClean="0"/>
          </a:p>
          <a:p>
            <a:r>
              <a:rPr lang="hr-HR" sz="1900" dirty="0" smtClean="0"/>
              <a:t>Ekonomist</a:t>
            </a:r>
          </a:p>
          <a:p>
            <a:r>
              <a:rPr lang="hr-HR" sz="1900" dirty="0" smtClean="0"/>
              <a:t>Komercijalist</a:t>
            </a:r>
          </a:p>
          <a:p>
            <a:r>
              <a:rPr lang="hr-HR" sz="1900" dirty="0" smtClean="0"/>
              <a:t>Prodavač</a:t>
            </a:r>
          </a:p>
          <a:p>
            <a:r>
              <a:rPr lang="hr-HR" sz="1900" dirty="0" smtClean="0"/>
              <a:t>Tehničar cestovnog prometa</a:t>
            </a:r>
          </a:p>
          <a:p>
            <a:r>
              <a:rPr lang="hr-HR" sz="1900" dirty="0" smtClean="0"/>
              <a:t>Tehničar za jahte i marine</a:t>
            </a:r>
          </a:p>
          <a:p>
            <a:r>
              <a:rPr lang="hr-HR" sz="1900" dirty="0" smtClean="0"/>
              <a:t>Tehničar za poštanske i financijske usluge</a:t>
            </a:r>
          </a:p>
          <a:p>
            <a:r>
              <a:rPr lang="hr-HR" sz="1900" dirty="0" smtClean="0"/>
              <a:t>Kozmetičar</a:t>
            </a:r>
          </a:p>
          <a:p>
            <a:r>
              <a:rPr lang="hr-HR" sz="1900" dirty="0" smtClean="0">
                <a:solidFill>
                  <a:srgbClr val="002060"/>
                </a:solidFill>
              </a:rPr>
              <a:t>Tehničar tjelesne zaštite</a:t>
            </a:r>
          </a:p>
          <a:p>
            <a:endParaRPr lang="hr-HR" sz="1900" dirty="0"/>
          </a:p>
        </p:txBody>
      </p:sp>
    </p:spTree>
    <p:extLst>
      <p:ext uri="{BB962C8B-B14F-4D97-AF65-F5344CB8AC3E}">
        <p14:creationId xmlns:p14="http://schemas.microsoft.com/office/powerpoint/2010/main" val="554445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Strukovni </a:t>
            </a:r>
            <a:r>
              <a:rPr lang="hr-HR" dirty="0" err="1" smtClean="0"/>
              <a:t>kurikulumi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1"/>
            <a:ext cx="8686800" cy="38884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 smtClean="0"/>
              <a:t>19 strukovnih kurikuluma u redovitom sustavu strukovnog obrazovanja, </a:t>
            </a:r>
            <a:r>
              <a:rPr lang="hr-HR" dirty="0" smtClean="0">
                <a:solidFill>
                  <a:srgbClr val="FF0000"/>
                </a:solidFill>
              </a:rPr>
              <a:t>ishodno orijentiranih</a:t>
            </a:r>
          </a:p>
          <a:p>
            <a:pPr>
              <a:buFontTx/>
              <a:buChar char="-"/>
            </a:pPr>
            <a:r>
              <a:rPr lang="hr-HR" dirty="0" smtClean="0"/>
              <a:t>Nova paradigma učenja i poučavanja</a:t>
            </a:r>
          </a:p>
          <a:p>
            <a:pPr lvl="1">
              <a:buFontTx/>
              <a:buChar char="-"/>
            </a:pPr>
            <a:r>
              <a:rPr lang="hr-HR" dirty="0" smtClean="0"/>
              <a:t>Odgojno-obrazovni ishodi (ishodi učenja)</a:t>
            </a:r>
          </a:p>
          <a:p>
            <a:pPr lvl="1">
              <a:buFontTx/>
              <a:buChar char="-"/>
            </a:pPr>
            <a:r>
              <a:rPr lang="hr-HR" dirty="0" smtClean="0"/>
              <a:t>Organizacijske promjene</a:t>
            </a:r>
          </a:p>
          <a:p>
            <a:pPr lvl="1">
              <a:buFontTx/>
              <a:buChar char="-"/>
            </a:pPr>
            <a:r>
              <a:rPr lang="hr-HR" dirty="0" smtClean="0"/>
              <a:t>Nove metode učenja, poučavanja i vrednovanja učenika</a:t>
            </a:r>
          </a:p>
          <a:p>
            <a:pPr lvl="1">
              <a:buFontTx/>
              <a:buChar char="-"/>
            </a:pPr>
            <a:r>
              <a:rPr lang="hr-HR" dirty="0" smtClean="0"/>
              <a:t>Naglasak na razvijanje vještina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7615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068960"/>
            <a:ext cx="8229600" cy="864096"/>
          </a:xfrm>
        </p:spPr>
        <p:txBody>
          <a:bodyPr/>
          <a:lstStyle/>
          <a:p>
            <a:r>
              <a:rPr lang="hr-HR" dirty="0" smtClean="0"/>
              <a:t>Hvala na pažnji!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9620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</TotalTime>
  <Words>472</Words>
  <Application>Microsoft Office PowerPoint</Application>
  <PresentationFormat>Prikaz na zaslonu (4:3)</PresentationFormat>
  <Paragraphs>100</Paragraphs>
  <Slides>8</Slides>
  <Notes>7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2</vt:i4>
      </vt:variant>
      <vt:variant>
        <vt:lpstr>Naslovi slajdova</vt:lpstr>
      </vt:variant>
      <vt:variant>
        <vt:i4>8</vt:i4>
      </vt:variant>
    </vt:vector>
  </HeadingPairs>
  <TitlesOfParts>
    <vt:vector size="17" baseType="lpstr">
      <vt:lpstr>ＭＳ Ｐゴシック</vt:lpstr>
      <vt:lpstr>Arial</vt:lpstr>
      <vt:lpstr>Calibri</vt:lpstr>
      <vt:lpstr>Calibri Light</vt:lpstr>
      <vt:lpstr>Lucida Sans Unicode</vt:lpstr>
      <vt:lpstr>Tahoma</vt:lpstr>
      <vt:lpstr>Times New Roman</vt:lpstr>
      <vt:lpstr>Office Theme</vt:lpstr>
      <vt:lpstr>Custom Design</vt:lpstr>
      <vt:lpstr>PowerPointova prezentacija</vt:lpstr>
      <vt:lpstr>Kako je počelo ...</vt:lpstr>
      <vt:lpstr>Zakon o strukovnom obrazovanju</vt:lpstr>
      <vt:lpstr>Zakon o strukovnom obrazovanju</vt:lpstr>
      <vt:lpstr>PowerPointova prezentacija</vt:lpstr>
      <vt:lpstr>PowerPointova prezentacija</vt:lpstr>
      <vt:lpstr>Strukovni kurikulumi</vt:lpstr>
      <vt:lpstr>Hvala na pažnji!</vt:lpstr>
    </vt:vector>
  </TitlesOfParts>
  <Company>MZOŠ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bsvetec</dc:creator>
  <cp:lastModifiedBy>Ivan Šutalo</cp:lastModifiedBy>
  <cp:revision>120</cp:revision>
  <cp:lastPrinted>2017-10-05T15:45:35Z</cp:lastPrinted>
  <dcterms:created xsi:type="dcterms:W3CDTF">2015-10-13T08:50:36Z</dcterms:created>
  <dcterms:modified xsi:type="dcterms:W3CDTF">2017-11-29T20:38:15Z</dcterms:modified>
</cp:coreProperties>
</file>