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5" r:id="rId4"/>
    <p:sldId id="258" r:id="rId5"/>
    <p:sldId id="260" r:id="rId6"/>
    <p:sldId id="264" r:id="rId7"/>
    <p:sldId id="263" r:id="rId8"/>
    <p:sldId id="261" r:id="rId9"/>
    <p:sldId id="262" r:id="rId10"/>
    <p:sldId id="266" r:id="rId11"/>
    <p:sldId id="268" r:id="rId12"/>
    <p:sldId id="267" r:id="rId13"/>
  </p:sldIdLst>
  <p:sldSz cx="9144000" cy="6858000" type="screen4x3"/>
  <p:notesSz cx="6858000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E7C"/>
    <a:srgbClr val="112B75"/>
    <a:srgbClr val="EE1E41"/>
    <a:srgbClr val="E0E0E0"/>
    <a:srgbClr val="0F2667"/>
    <a:srgbClr val="162460"/>
    <a:srgbClr val="162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Srednji stil 3 - Isticanj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>
      <p:cViewPr>
        <p:scale>
          <a:sx n="100" d="100"/>
          <a:sy n="100" d="100"/>
        </p:scale>
        <p:origin x="-936" y="3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5A943-1A64-4161-9C94-64DA1A41CF6A}" type="datetimeFigureOut">
              <a:rPr lang="hr-HR" smtClean="0"/>
              <a:t>3.12.2017.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95B11-CEA6-46CA-ABD9-4A3D16D4D31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2372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F85A-2CAA-4A6D-A387-CA9E1116BFE3}" type="datetimeFigureOut">
              <a:rPr lang="en-GB" smtClean="0"/>
              <a:t>03/12/2017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69993-770D-48FB-B075-D5DC22C687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65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9993-770D-48FB-B075-D5DC22C6876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02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11" Type="http://schemas.openxmlformats.org/officeDocument/2006/relationships/image" Target="../media/image14.jpg"/><Relationship Id="rId5" Type="http://schemas.openxmlformats.org/officeDocument/2006/relationships/image" Target="../media/image16.jpeg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2F7F-4697-4AD9-8E30-D0219A32A694}" type="datetimeFigureOut">
              <a:rPr lang="hr-HR" smtClean="0"/>
              <a:t>3.12.2017.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613E-D247-4BC2-8C3E-AA221C52C632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148064" y="337963"/>
            <a:ext cx="20882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hr-HR" sz="850" baseline="0" dirty="0" smtClean="0">
                <a:solidFill>
                  <a:srgbClr val="122E7C"/>
                </a:solidFill>
                <a:effectLst/>
                <a:latin typeface="+mn-lt"/>
                <a:ea typeface="Times New Roman"/>
              </a:rPr>
              <a:t>Projekt </a:t>
            </a:r>
            <a:r>
              <a:rPr lang="hr-HR" sz="850" i="1" baseline="0" dirty="0" smtClean="0">
                <a:solidFill>
                  <a:srgbClr val="122E7C"/>
                </a:solidFill>
                <a:effectLst/>
                <a:latin typeface="+mn-lt"/>
                <a:ea typeface="Times New Roman"/>
                <a:cs typeface="Lucida Sans Unicode"/>
              </a:rPr>
              <a:t>Uspostava i upravljanje Registrom HKO-a kao podrška radu Sektorskih vijeća i ostalih dionika u procesu provedbe HKO-a</a:t>
            </a:r>
            <a:endParaRPr lang="hr-HR" sz="850" baseline="0" dirty="0">
              <a:solidFill>
                <a:srgbClr val="122E7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75856" y="6336721"/>
            <a:ext cx="33123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50" dirty="0" smtClean="0">
                <a:solidFill>
                  <a:srgbClr val="122E7C"/>
                </a:solidFill>
              </a:rPr>
              <a:t>Organizacija radionice sufinancirana</a:t>
            </a:r>
            <a:r>
              <a:rPr lang="hr-HR" sz="850" baseline="0" dirty="0" smtClean="0">
                <a:solidFill>
                  <a:srgbClr val="122E7C"/>
                </a:solidFill>
              </a:rPr>
              <a:t> je u okviru Operativnog programa Učinkoviti ljudski potencijali, iz Europskoga socijalnog fonda.</a:t>
            </a:r>
            <a:endParaRPr lang="hr-HR" sz="850" dirty="0">
              <a:solidFill>
                <a:srgbClr val="122E7C"/>
              </a:solidFill>
            </a:endParaRPr>
          </a:p>
        </p:txBody>
      </p:sp>
      <p:pic>
        <p:nvPicPr>
          <p:cNvPr id="10" name="Picture 2" descr="C:\Users\bsvetec\Desktop\slajd_praz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" y="0"/>
            <a:ext cx="9131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5" y="5665465"/>
            <a:ext cx="3547216" cy="119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bsvetec\Desktop\ESF 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18" y="4919401"/>
            <a:ext cx="1399230" cy="19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3059832" y="6093296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C:\Users\bsvetec\Desktop\HKO logo_hr_v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00" y="99251"/>
            <a:ext cx="1705344" cy="66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svetec\Desktop\Ministarstvo znanosti i obrazovanja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" y="81097"/>
            <a:ext cx="2333657" cy="4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18888" y="5969873"/>
            <a:ext cx="16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700" b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</a:t>
            </a:r>
            <a:r>
              <a:rPr lang="hr-HR" sz="700" b="0" i="1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Uspostava</a:t>
            </a:r>
            <a:r>
              <a:rPr lang="hr-HR" sz="700" b="0" i="1" baseline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upravljanje Registrom HKO-a kao podrška radu Sektorskih vijeća i ostalih dionika u procesu provedbe HKO-a</a:t>
            </a:r>
            <a:endParaRPr lang="hr-HR" sz="700" b="0" i="1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43808" y="6000963"/>
            <a:ext cx="2592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radionice sufinancirana je u okviru Operativnog programa Učinkoviti ljudski potencijali, iz Europskoga socijalnog fonda.</a:t>
            </a:r>
            <a:endParaRPr lang="hr-HR" sz="700" b="0" kern="1200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bsvetec\Documents\Barbi Svetec\Prezentacije\Prezentacije_predlošci\Picture2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0"/>
            <a:ext cx="9131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bsvetec\Desktop\Ministarstvo znanosti i obrazovanja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" y="213819"/>
            <a:ext cx="2109249" cy="4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bsvetec\Desktop\HKO logo_hr_v1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88" y="99251"/>
            <a:ext cx="1460485" cy="5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07" y="5010394"/>
            <a:ext cx="6805466" cy="17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178563" y="6023734"/>
            <a:ext cx="16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700" b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</a:t>
            </a:r>
            <a:r>
              <a:rPr lang="hr-HR" sz="700" b="0" i="1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Uspostava</a:t>
            </a:r>
            <a:r>
              <a:rPr lang="hr-HR" sz="700" b="0" i="1" baseline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upravljanje Registrom HKO-a kao podrška radu Sektorskih vijeća i ostalih dionika u procesu provedbe HKO-a</a:t>
            </a:r>
            <a:endParaRPr lang="hr-HR" sz="700" b="0" i="1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59832" y="6023734"/>
            <a:ext cx="2592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konferencije sufinancirana je u okviru Operativnog programa Učinkoviti ljudski potencijali, iz Europskoga socijalnog fonda.</a:t>
            </a:r>
            <a:endParaRPr lang="hr-HR" sz="700" b="0" kern="1200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" descr="C:\Users\bsvetec\Desktop\slajd_praz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62"/>
            <a:ext cx="9159879" cy="68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70" y="5911442"/>
            <a:ext cx="2573448" cy="86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 descr="C:\Users\bsvetec\Desktop\ESF 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18" y="5013130"/>
            <a:ext cx="133154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bsvetec\Desktop\HKO logo_hr_v1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36" y="319981"/>
            <a:ext cx="1541568" cy="6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bsvetec\Desktop\Ministarstvo znanosti i obrazovanj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8" y="216209"/>
            <a:ext cx="2189641" cy="4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 userDrawn="1"/>
        </p:nvSpPr>
        <p:spPr>
          <a:xfrm>
            <a:off x="271288" y="6093296"/>
            <a:ext cx="16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700" b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</a:t>
            </a:r>
            <a:r>
              <a:rPr lang="hr-HR" sz="700" b="0" i="1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Uspostava</a:t>
            </a:r>
            <a:r>
              <a:rPr lang="hr-HR" sz="700" b="0" i="1" baseline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upravljanje Registrom HKO-a kao podrška radu Sektorskih vijeća i ostalih dionika u procesu provedbe HKO-a</a:t>
            </a:r>
            <a:endParaRPr lang="hr-HR" sz="700" b="0" i="1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3012346" y="6106277"/>
            <a:ext cx="169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</a:t>
            </a:r>
            <a:r>
              <a:rPr lang="hr-HR" sz="700" b="0" kern="1200" noProof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radionice</a:t>
            </a:r>
            <a:r>
              <a:rPr lang="en-GB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sufinancirana je u okviru Operativnog programa Učinkoviti ljudski potencijali, iz Europskoga socijalnog fonda.</a:t>
            </a:r>
            <a:endParaRPr lang="hr-HR" sz="700" b="0" kern="1200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86" y="6210769"/>
            <a:ext cx="1494000" cy="294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48" y="120738"/>
            <a:ext cx="2112579" cy="7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2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7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0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2F7F-4697-4AD9-8E30-D0219A32A694}" type="datetimeFigureOut">
              <a:rPr lang="hr-HR" smtClean="0"/>
              <a:t>3.12.2017.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613E-D247-4BC2-8C3E-AA221C52C632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8" name="Picture 2" descr="C:\Users\bsvetec\Desktop\slajd_praz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" y="0"/>
            <a:ext cx="9131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5" y="5725815"/>
            <a:ext cx="3367703" cy="11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bsvetec\Desktop\ESF 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18" y="5013176"/>
            <a:ext cx="133154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bsvetec\Desktop\HKO logo_hr_v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536" y="99251"/>
            <a:ext cx="1520808" cy="59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bsvetec\Desktop\Ministarstvo znanosti i obrazovanja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" y="81098"/>
            <a:ext cx="2189641" cy="4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18888" y="6012315"/>
            <a:ext cx="16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700" b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</a:t>
            </a:r>
            <a:r>
              <a:rPr lang="hr-HR" sz="700" b="0" i="1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Uspostava</a:t>
            </a:r>
            <a:r>
              <a:rPr lang="hr-HR" sz="700" b="0" i="1" baseline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upravljanje Registrom HKO-a kao podrška radu Sektorskih vijeća i ostalih dionika u procesu provedbe HKO-a</a:t>
            </a:r>
            <a:endParaRPr lang="hr-HR" sz="700" b="0" i="1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915816" y="6066176"/>
            <a:ext cx="2592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konferencije sufinancirana je u okviru Operativnog programa Učinkoviti ljudski potencijali, iz Europskoga socijalnog fonda.</a:t>
            </a:r>
            <a:endParaRPr lang="hr-HR" sz="700" b="0" kern="1200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 descr="C:\Users\bsvetec\Documents\Barbi Svetec\Prezentacije\Prezentacije_predlošci\Picture2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0"/>
            <a:ext cx="9131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33" y="5883349"/>
            <a:ext cx="2782554" cy="93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C:\Users\bsvetec\Desktop\HKO logo_hr_v1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92" y="233273"/>
            <a:ext cx="1541568" cy="6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svetec\Desktop\Ministarstvo znanosti i obrazovanja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7" y="251392"/>
            <a:ext cx="2189641" cy="4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bsvetec\Desktop\ESF 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18" y="5013130"/>
            <a:ext cx="133154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227918" y="6021290"/>
            <a:ext cx="16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700" b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</a:t>
            </a:r>
            <a:r>
              <a:rPr lang="hr-HR" sz="700" b="0" i="1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Uspostava</a:t>
            </a:r>
            <a:r>
              <a:rPr lang="hr-HR" sz="700" b="0" i="1" baseline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upravljanje Registrom HKO-a kao podrška radu Sektorskih vijeća i ostalih dionika u procesu provedbe HKO-a</a:t>
            </a:r>
            <a:endParaRPr lang="hr-HR" sz="700" b="0" i="1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77131" y="6036920"/>
            <a:ext cx="1673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</a:t>
            </a:r>
            <a:r>
              <a:rPr lang="hr-HR" sz="700" b="0" kern="1200" noProof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radionice</a:t>
            </a:r>
            <a:r>
              <a:rPr lang="en-GB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sufinancirana je u okviru Operativnog programa Učinkoviti ljudski potencijali, iz Europskoga socijalnog fonda.</a:t>
            </a:r>
            <a:endParaRPr lang="hr-HR" sz="700" b="0" kern="1200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01" y="6186905"/>
            <a:ext cx="1494000" cy="2947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45" y="163467"/>
            <a:ext cx="2128770" cy="7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3DDA8-AA67-40F2-978A-129FB3D9DB5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9830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88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4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3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2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6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0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1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2F7F-4697-4AD9-8E30-D0219A32A694}" type="datetimeFigureOut">
              <a:rPr lang="hr-HR" smtClean="0"/>
              <a:t>3.12.2017.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5613E-D247-4BC2-8C3E-AA221C52C63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069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622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1622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rgbClr val="1622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1622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1622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rgbClr val="1622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15C6-11DE-42A0-AF43-EC264461EE4F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vrljp@mzo.hr" TargetMode="External"/><Relationship Id="rId2" Type="http://schemas.openxmlformats.org/officeDocument/2006/relationships/hyperlink" Target="http://www.kvalifikacije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552" y="1412776"/>
            <a:ext cx="8340725" cy="43204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altLang="en-US" sz="3600" b="1" dirty="0">
                <a:solidFill>
                  <a:schemeClr val="accent2"/>
                </a:solidFill>
                <a:latin typeface="Tahoma" panose="020B0604030504040204" pitchFamily="34" charset="0"/>
              </a:rPr>
              <a:t>Preporuke NVRLJP-a o primjeni </a:t>
            </a:r>
            <a:r>
              <a:rPr lang="sr-Latn-RS" altLang="en-US" sz="36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Hrvatskoga </a:t>
            </a:r>
            <a:r>
              <a:rPr lang="sr-Latn-RS" altLang="en-US" sz="3600" b="1" dirty="0">
                <a:solidFill>
                  <a:schemeClr val="accent2"/>
                </a:solidFill>
                <a:latin typeface="Tahoma" panose="020B0604030504040204" pitchFamily="34" charset="0"/>
              </a:rPr>
              <a:t>kvalifikacijskog okvira u području visokog </a:t>
            </a:r>
            <a:r>
              <a:rPr lang="sr-Latn-RS" altLang="en-US" sz="36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obrazovanja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sr-Latn-RS" altLang="en-US" sz="2400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altLang="en-US" sz="2400" dirty="0" smtClean="0">
                <a:solidFill>
                  <a:schemeClr val="tx2"/>
                </a:solidFill>
                <a:latin typeface="Tahoma" panose="020B0604030504040204" pitchFamily="34" charset="0"/>
              </a:rPr>
              <a:t>4. prosinca 2017</a:t>
            </a:r>
            <a:r>
              <a:rPr lang="sr-Latn-RS" altLang="en-US" sz="2400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endParaRPr lang="sr-Latn-RS" altLang="en-US" sz="2400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altLang="en-US" sz="2400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sr-Latn-RS" altLang="en-US" sz="2400" dirty="0" smtClean="0">
                <a:solidFill>
                  <a:schemeClr val="tx2"/>
                </a:solidFill>
                <a:latin typeface="Tahoma" panose="020B0604030504040204" pitchFamily="34" charset="0"/>
              </a:rPr>
              <a:t>rof. </a:t>
            </a:r>
            <a:r>
              <a:rPr lang="sr-Latn-RS" altLang="en-US" sz="2400" dirty="0">
                <a:solidFill>
                  <a:schemeClr val="tx2"/>
                </a:solidFill>
                <a:latin typeface="Tahoma" panose="020B0604030504040204" pitchFamily="34" charset="0"/>
              </a:rPr>
              <a:t>dr. sc. </a:t>
            </a:r>
            <a:r>
              <a:rPr lang="sr-Latn-RS" altLang="en-US" sz="2400" dirty="0" smtClean="0">
                <a:solidFill>
                  <a:schemeClr val="tx2"/>
                </a:solidFill>
                <a:latin typeface="Tahoma" panose="020B0604030504040204" pitchFamily="34" charset="0"/>
              </a:rPr>
              <a:t>Ružica Beljo Lučić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altLang="en-US" sz="1600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sr-Latn-RS" altLang="en-US" sz="1600" dirty="0" smtClean="0">
                <a:solidFill>
                  <a:schemeClr val="tx2"/>
                </a:solidFill>
                <a:latin typeface="Tahoma" panose="020B0604030504040204" pitchFamily="34" charset="0"/>
              </a:rPr>
              <a:t>redsjednica Nacionalnog vijeća za razvoj ljudskih potencijala</a:t>
            </a:r>
            <a:endParaRPr lang="sr-Latn-RS" altLang="en-US" sz="1600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sr-Latn-RS" altLang="en-US" sz="2400" dirty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90861" y="1772816"/>
            <a:ext cx="5904979" cy="1511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622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altLang="sr-Latn-RS" sz="1600" dirty="0" smtClean="0">
              <a:solidFill>
                <a:srgbClr val="114083"/>
              </a:solidFill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54125" y="1268413"/>
            <a:ext cx="59055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hr-HR" altLang="en-US" sz="3200" dirty="0" smtClean="0">
                <a:solidFill>
                  <a:schemeClr val="accent2"/>
                </a:solidFill>
                <a:latin typeface="Arial" panose="020B0604020202020204" pitchFamily="34" charset="0"/>
                <a:hlinkClick r:id="rId2"/>
              </a:rPr>
              <a:t>www.kvalifikacije.hr</a:t>
            </a:r>
            <a:endParaRPr lang="hr-HR" altLang="en-US" sz="3200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hr-HR" altLang="en-US" sz="32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hr-HR" altLang="en-US" sz="3200" dirty="0" smtClean="0">
                <a:solidFill>
                  <a:schemeClr val="accent2"/>
                </a:solidFill>
                <a:latin typeface="Arial" panose="020B0604020202020204" pitchFamily="34" charset="0"/>
                <a:hlinkClick r:id="rId3"/>
              </a:rPr>
              <a:t>nvrljp@mzo.hr</a:t>
            </a:r>
            <a:endParaRPr lang="hr-HR" altLang="en-US" sz="3200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3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19100" y="3356992"/>
            <a:ext cx="79438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1622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rgbClr val="1622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622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1622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rgbClr val="1622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b="1" dirty="0" smtClean="0">
              <a:solidFill>
                <a:schemeClr val="accent2"/>
              </a:solidFill>
            </a:endParaRPr>
          </a:p>
          <a:p>
            <a:r>
              <a:rPr lang="hr-HR" altLang="en-US" sz="2400" b="1" dirty="0" smtClean="0">
                <a:solidFill>
                  <a:schemeClr val="accent2"/>
                </a:solidFill>
              </a:rPr>
              <a:t>telefon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:</a:t>
            </a:r>
            <a:r>
              <a:rPr lang="hr-HR" altLang="en-US" sz="2400" b="1" dirty="0" smtClean="0">
                <a:solidFill>
                  <a:schemeClr val="accent2"/>
                </a:solidFill>
              </a:rPr>
              <a:t>	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+385 (</a:t>
            </a:r>
            <a:r>
              <a:rPr lang="hr-HR" altLang="en-US" sz="2400" b="1" dirty="0" smtClean="0">
                <a:solidFill>
                  <a:schemeClr val="accent2"/>
                </a:solidFill>
              </a:rPr>
              <a:t>98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)</a:t>
            </a:r>
            <a:r>
              <a:rPr lang="hr-HR" altLang="en-US" sz="2400" b="1" dirty="0" smtClean="0">
                <a:solidFill>
                  <a:schemeClr val="accent2"/>
                </a:solidFill>
              </a:rPr>
              <a:t> 447 643 </a:t>
            </a:r>
            <a:endParaRPr lang="en-US" altLang="en-US" sz="2400" b="1" dirty="0" smtClean="0">
              <a:solidFill>
                <a:schemeClr val="accent2"/>
              </a:solidFill>
            </a:endParaRPr>
          </a:p>
          <a:p>
            <a:r>
              <a:rPr lang="hr-HR" altLang="en-US" sz="2400" b="1" dirty="0" smtClean="0">
                <a:solidFill>
                  <a:schemeClr val="accent2"/>
                </a:solidFill>
              </a:rPr>
              <a:t>Svetošimunska 25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, 10000 Zagreb</a:t>
            </a:r>
          </a:p>
        </p:txBody>
      </p:sp>
    </p:spTree>
    <p:extLst>
      <p:ext uri="{BB962C8B-B14F-4D97-AF65-F5344CB8AC3E}">
        <p14:creationId xmlns:p14="http://schemas.microsoft.com/office/powerpoint/2010/main" val="19512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B08BC48-7D00-43F8-BA6B-487A662159D7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11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4125" y="1268413"/>
            <a:ext cx="59055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hr-HR" altLang="en-US" sz="3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www.kvalifikacije.hr</a:t>
            </a:r>
            <a:endParaRPr lang="en-US" altLang="en-US" sz="3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19100" y="1989138"/>
            <a:ext cx="7943850" cy="249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hr-HR" altLang="en-US" sz="2400" b="1" dirty="0" smtClean="0">
                <a:solidFill>
                  <a:schemeClr val="accent2"/>
                </a:solidFill>
              </a:rPr>
              <a:t>telefon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:</a:t>
            </a:r>
            <a:r>
              <a:rPr lang="hr-HR" altLang="en-US" sz="2400" b="1" dirty="0" smtClean="0">
                <a:solidFill>
                  <a:schemeClr val="accent2"/>
                </a:solidFill>
              </a:rPr>
              <a:t>	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+385 (</a:t>
            </a:r>
            <a:r>
              <a:rPr lang="hr-HR" altLang="en-US" sz="2400" b="1" dirty="0" smtClean="0">
                <a:solidFill>
                  <a:schemeClr val="accent2"/>
                </a:solidFill>
              </a:rPr>
              <a:t>98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)</a:t>
            </a:r>
            <a:r>
              <a:rPr lang="hr-HR" altLang="en-US" sz="2400" b="1" dirty="0" smtClean="0">
                <a:solidFill>
                  <a:schemeClr val="accent2"/>
                </a:solidFill>
              </a:rPr>
              <a:t> 447 643 </a:t>
            </a:r>
            <a:endParaRPr lang="en-US" altLang="en-US" sz="2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hr-HR" altLang="en-US" sz="2400" b="1" dirty="0" smtClean="0">
                <a:solidFill>
                  <a:schemeClr val="accent2"/>
                </a:solidFill>
              </a:rPr>
              <a:t>Svetošimunska 25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, 10000 Zagreb</a:t>
            </a:r>
          </a:p>
        </p:txBody>
      </p:sp>
    </p:spTree>
    <p:extLst>
      <p:ext uri="{BB962C8B-B14F-4D97-AF65-F5344CB8AC3E}">
        <p14:creationId xmlns:p14="http://schemas.microsoft.com/office/powerpoint/2010/main" val="42329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5887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92696"/>
            <a:ext cx="84352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622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HKO – instrument mobilnosti</a:t>
            </a:r>
            <a:endParaRPr lang="hr-HR" sz="28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864096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HKO – instrument osiguravanja </a:t>
            </a:r>
            <a:r>
              <a:rPr lang="hr-HR" sz="28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kvalitete</a:t>
            </a:r>
            <a:endParaRPr lang="hr-HR" sz="28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9" y="1343128"/>
            <a:ext cx="8870950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4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3138"/>
            <a:ext cx="8540750" cy="50561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2800" b="1" dirty="0" smtClean="0">
                <a:solidFill>
                  <a:schemeClr val="accent2"/>
                </a:solidFill>
                <a:latin typeface="Tahoma" pitchFamily="34" charset="0"/>
              </a:rPr>
              <a:t>HKO – instrument relevantnosti kvalifikacija</a:t>
            </a:r>
            <a:endParaRPr lang="pl-PL" sz="28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1621143"/>
            <a:ext cx="8345487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3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62" t="7447" r="794" b="3782"/>
          <a:stretch/>
        </p:blipFill>
        <p:spPr bwMode="auto">
          <a:xfrm>
            <a:off x="91085" y="1340768"/>
            <a:ext cx="9052915" cy="5517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974832" cy="864096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accent2"/>
                </a:solidFill>
                <a:latin typeface="Tahoma" pitchFamily="34" charset="0"/>
              </a:rPr>
              <a:t>HKO – </a:t>
            </a:r>
            <a:r>
              <a:rPr lang="pl-PL" sz="2800" b="1" dirty="0" smtClean="0">
                <a:solidFill>
                  <a:schemeClr val="accent2"/>
                </a:solidFill>
                <a:latin typeface="Tahoma" pitchFamily="34" charset="0"/>
              </a:rPr>
              <a:t>instrument transparentnosti kvalifikacija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009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6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3138"/>
            <a:ext cx="8540750" cy="50561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2400" b="1" dirty="0" smtClean="0">
                <a:solidFill>
                  <a:schemeClr val="accent2"/>
                </a:solidFill>
                <a:latin typeface="Tahoma" pitchFamily="34" charset="0"/>
              </a:rPr>
              <a:t>Preporuke Ministarstvu znanosti i obrazovanja</a:t>
            </a:r>
            <a:r>
              <a:rPr lang="pl-PL" sz="2400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u Zakonu o osiguravanju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kvalitete u visokom obrazovanju i znanosti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propisati korištenje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Hrvatskoga kvalifikacijskog okvira (HKO-a)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za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osiguravanje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kvalitete i relevantnosti studijskih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programa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u inicijalnoj akreditaciji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i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reakreditaciji;</a:t>
            </a:r>
            <a:endParaRPr lang="pl-PL" sz="2400" dirty="0">
              <a:solidFill>
                <a:srgbClr val="122E7C"/>
              </a:solidFill>
              <a:latin typeface="Tahoma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osigurati resurse i koordinirati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izradu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standarda zanimanja i standarda kvalifikacija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u sklopu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prioritetnih sektora za nacionalno važna zanimanja i visokoobrazovne kvalifikacije</a:t>
            </a: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j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avno objaviti konačne odluke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ministra (dopusnice, potvrde) o provedenim postupcima vrednovanja u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visokom obrazovanju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. 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7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3138"/>
            <a:ext cx="8540750" cy="50561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2400" b="1" dirty="0" smtClean="0">
                <a:solidFill>
                  <a:schemeClr val="accent2"/>
                </a:solidFill>
                <a:latin typeface="Tahoma" pitchFamily="34" charset="0"/>
              </a:rPr>
              <a:t>Preporuke </a:t>
            </a:r>
            <a:r>
              <a:rPr lang="pl-PL" sz="2400" b="1" dirty="0">
                <a:solidFill>
                  <a:schemeClr val="accent2"/>
                </a:solidFill>
                <a:latin typeface="Tahoma" pitchFamily="34" charset="0"/>
              </a:rPr>
              <a:t>visokim </a:t>
            </a:r>
            <a:r>
              <a:rPr lang="pl-PL" sz="2400" b="1" dirty="0" smtClean="0">
                <a:solidFill>
                  <a:schemeClr val="accent2"/>
                </a:solidFill>
                <a:latin typeface="Tahoma" pitchFamily="34" charset="0"/>
              </a:rPr>
              <a:t>učilištima</a:t>
            </a:r>
            <a:r>
              <a:rPr lang="pl-PL" sz="2400" dirty="0" smtClean="0">
                <a:solidFill>
                  <a:schemeClr val="accent2"/>
                </a:solidFill>
                <a:latin typeface="Tahoma" pitchFamily="34" charset="0"/>
              </a:rPr>
              <a:t>: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da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koriste metodologiju i alate Hrvatskoga kvalifikacijskog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okvira u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postupcima izrade i dorade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studijskih programa;</a:t>
            </a:r>
            <a:endParaRPr lang="pl-PL" sz="2400" dirty="0">
              <a:solidFill>
                <a:srgbClr val="122E7C"/>
              </a:solidFill>
              <a:latin typeface="Tahoma" pitchFamily="34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da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u svojim internim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sustavima osiguravanja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kvalitete u postupcima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donošenja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studijskih programa propišu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korištenje metodologije </a:t>
            </a: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i alata Hrvatskoga kvalifikacijskog 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okvira</a:t>
            </a: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d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a provode nastavu i vrednovanje s ciljem postizanja ishoda učenja studijskog programa</a:t>
            </a:r>
            <a:endParaRPr lang="pl-PL" sz="2400" dirty="0">
              <a:solidFill>
                <a:srgbClr val="122E7C"/>
              </a:solidFill>
              <a:latin typeface="Tahoma" pitchFamily="34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400" dirty="0">
                <a:solidFill>
                  <a:srgbClr val="122E7C"/>
                </a:solidFill>
                <a:latin typeface="Tahoma" pitchFamily="34" charset="0"/>
              </a:rPr>
              <a:t>d</a:t>
            </a:r>
            <a:r>
              <a:rPr lang="pl-PL" sz="2400" dirty="0" smtClean="0">
                <a:solidFill>
                  <a:srgbClr val="122E7C"/>
                </a:solidFill>
                <a:latin typeface="Tahoma" pitchFamily="34" charset="0"/>
              </a:rPr>
              <a:t>a obrazovne programe za cjeloživotno obrazovanje razvijaju kao djelomične kvalifikacije temeljem HKO metodologije </a:t>
            </a:r>
            <a:endParaRPr lang="pl-PL" sz="2400" dirty="0">
              <a:solidFill>
                <a:srgbClr val="122E7C"/>
              </a:solidFill>
              <a:latin typeface="Tahoma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l-PL" sz="2400" dirty="0">
              <a:solidFill>
                <a:srgbClr val="122E7C"/>
              </a:solidFill>
              <a:latin typeface="Tahoma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1800" dirty="0">
                <a:solidFill>
                  <a:srgbClr val="122E7C"/>
                </a:solidFill>
                <a:latin typeface="Tahoma" pitchFamily="34" charset="0"/>
              </a:rPr>
              <a:t> 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l-PL" sz="1800" dirty="0">
              <a:solidFill>
                <a:srgbClr val="122E7C"/>
              </a:solidFill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8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908720"/>
            <a:ext cx="8540750" cy="50561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 algn="just" eaLnBrk="1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vi-VN" sz="2400" b="1" dirty="0" smtClean="0">
                <a:solidFill>
                  <a:schemeClr val="accent2"/>
                </a:solidFill>
                <a:latin typeface="Tahoma" pitchFamily="34" charset="0"/>
              </a:rPr>
              <a:t>Preporu</a:t>
            </a:r>
            <a:r>
              <a:rPr lang="hr-HR" sz="2400" b="1" dirty="0" smtClean="0">
                <a:solidFill>
                  <a:schemeClr val="accent2"/>
                </a:solidFill>
                <a:latin typeface="Tahoma" pitchFamily="34" charset="0"/>
              </a:rPr>
              <a:t>ke</a:t>
            </a:r>
            <a:r>
              <a:rPr lang="vi-VN" sz="2400" b="1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vi-VN" sz="2400" b="1" dirty="0">
                <a:solidFill>
                  <a:schemeClr val="accent2"/>
                </a:solidFill>
                <a:latin typeface="Tahoma" pitchFamily="34" charset="0"/>
              </a:rPr>
              <a:t>Agenciji za znanost i visoko </a:t>
            </a:r>
            <a:r>
              <a:rPr lang="vi-VN" sz="2400" b="1" dirty="0" smtClean="0">
                <a:solidFill>
                  <a:schemeClr val="accent2"/>
                </a:solidFill>
                <a:latin typeface="Tahoma" pitchFamily="34" charset="0"/>
              </a:rPr>
              <a:t>obrazovanje</a:t>
            </a:r>
            <a:r>
              <a:rPr lang="hr-HR" sz="2200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da </a:t>
            </a:r>
            <a:r>
              <a:rPr lang="vi-VN" sz="2200" dirty="0">
                <a:solidFill>
                  <a:srgbClr val="122E7C"/>
                </a:solidFill>
                <a:latin typeface="Tahoma" pitchFamily="34" charset="0"/>
              </a:rPr>
              <a:t>u postupcima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inicijalne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akreditacije </a:t>
            </a:r>
            <a:r>
              <a:rPr lang="vi-VN" sz="2200" dirty="0">
                <a:solidFill>
                  <a:srgbClr val="122E7C"/>
                </a:solidFill>
                <a:latin typeface="Tahoma" pitchFamily="34" charset="0"/>
              </a:rPr>
              <a:t>studijskih programa za koje postoje standardi kvalifikacija u Registru 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HKO-a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provodi </a:t>
            </a:r>
            <a:r>
              <a:rPr lang="vi-VN" sz="2200" dirty="0">
                <a:solidFill>
                  <a:srgbClr val="122E7C"/>
                </a:solidFill>
                <a:latin typeface="Tahoma" pitchFamily="34" charset="0"/>
              </a:rPr>
              <a:t>provjeru usklađenosti programa s odgovarajućim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standardima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u Registru</a:t>
            </a:r>
            <a:endParaRPr lang="vi-VN" sz="2200" dirty="0">
              <a:solidFill>
                <a:srgbClr val="122E7C"/>
              </a:solidFill>
              <a:latin typeface="Tahoma" pitchFamily="34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da </a:t>
            </a:r>
            <a:r>
              <a:rPr lang="vi-VN" sz="2200" dirty="0">
                <a:solidFill>
                  <a:srgbClr val="122E7C"/>
                </a:solidFill>
                <a:latin typeface="Tahoma" pitchFamily="34" charset="0"/>
              </a:rPr>
              <a:t>u postupcima reakreditacije,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uz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standarde </a:t>
            </a:r>
            <a:r>
              <a:rPr lang="vi-VN" sz="2200" dirty="0">
                <a:solidFill>
                  <a:srgbClr val="122E7C"/>
                </a:solidFill>
                <a:latin typeface="Tahoma" pitchFamily="34" charset="0"/>
              </a:rPr>
              <a:t>kvalitete studijskih programa (ljudski i materijalni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resursi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 ustanove visokog obrazovanja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), 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provjerava i usklađenost ishoda učenja i metoda vrednovanja ishoda učenja studijskih programa s odgovarajućim standardom kvalifikacije iz Registra HKO-a</a:t>
            </a:r>
            <a:endParaRPr lang="vi-VN" sz="2200" dirty="0">
              <a:solidFill>
                <a:srgbClr val="122E7C"/>
              </a:solidFill>
              <a:latin typeface="Tahoma" pitchFamily="34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buFontTx/>
              <a:buChar char="-"/>
              <a:defRPr/>
            </a:pPr>
            <a:r>
              <a:rPr lang="hr-HR" sz="2200" dirty="0">
                <a:solidFill>
                  <a:srgbClr val="122E7C"/>
                </a:solidFill>
                <a:latin typeface="Tahoma" pitchFamily="34" charset="0"/>
              </a:rPr>
              <a:t>d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a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javno objavi sv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e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 podatk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e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 </a:t>
            </a:r>
            <a:r>
              <a:rPr lang="vi-VN" sz="2200" dirty="0">
                <a:solidFill>
                  <a:srgbClr val="122E7C"/>
                </a:solidFill>
                <a:latin typeface="Tahoma" pitchFamily="34" charset="0"/>
              </a:rPr>
              <a:t>(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kvantitativn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e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 </a:t>
            </a:r>
            <a:r>
              <a:rPr lang="vi-VN" sz="2200" dirty="0">
                <a:solidFill>
                  <a:srgbClr val="122E7C"/>
                </a:solidFill>
                <a:latin typeface="Tahoma" pitchFamily="34" charset="0"/>
              </a:rPr>
              <a:t>i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kvalitativn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e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) </a:t>
            </a:r>
            <a:r>
              <a:rPr lang="vi-VN" sz="2200" dirty="0">
                <a:solidFill>
                  <a:srgbClr val="122E7C"/>
                </a:solidFill>
                <a:latin typeface="Tahoma" pitchFamily="34" charset="0"/>
              </a:rPr>
              <a:t>na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temelju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kojih </a:t>
            </a:r>
            <a:r>
              <a:rPr lang="vi-VN" sz="2200" dirty="0">
                <a:solidFill>
                  <a:srgbClr val="122E7C"/>
                </a:solidFill>
                <a:latin typeface="Tahoma" pitchFamily="34" charset="0"/>
              </a:rPr>
              <a:t>se donose akreditacijske preporuke i ostala stručna mišljenja o provedenim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postupcima</a:t>
            </a:r>
            <a:r>
              <a:rPr lang="hr-HR" sz="2200" dirty="0" smtClean="0">
                <a:solidFill>
                  <a:srgbClr val="122E7C"/>
                </a:solidFill>
                <a:latin typeface="Tahoma" pitchFamily="34" charset="0"/>
              </a:rPr>
              <a:t> </a:t>
            </a:r>
            <a:r>
              <a:rPr lang="vi-VN" sz="2200" dirty="0" smtClean="0">
                <a:solidFill>
                  <a:srgbClr val="122E7C"/>
                </a:solidFill>
                <a:latin typeface="Tahoma" pitchFamily="34" charset="0"/>
              </a:rPr>
              <a:t>vrednovanja </a:t>
            </a:r>
            <a:r>
              <a:rPr lang="vi-VN" sz="2200" dirty="0">
                <a:solidFill>
                  <a:srgbClr val="122E7C"/>
                </a:solidFill>
                <a:latin typeface="Tahoma" pitchFamily="34" charset="0"/>
              </a:rPr>
              <a:t>u visokom obrazovanju. 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l-PL" sz="2200" dirty="0">
              <a:solidFill>
                <a:srgbClr val="122E7C"/>
              </a:solidFill>
              <a:latin typeface="Tahoma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l-PL" sz="2200" dirty="0">
              <a:solidFill>
                <a:srgbClr val="122E7C"/>
              </a:solidFill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>
                <a:solidFill>
                  <a:schemeClr val="tx2"/>
                </a:solidFill>
              </a:rPr>
              <a:t>uključenje predstavnika tržišta rada u izradu standarda zanimanja i standarda kvalifikacije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dogovor visokih učilišta oko obveznog dijela standarda kvalifikacije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povjerenje u rad sektorskih vijeća</a:t>
            </a:r>
          </a:p>
          <a:p>
            <a:r>
              <a:rPr lang="hr-HR" dirty="0">
                <a:solidFill>
                  <a:schemeClr val="tx2"/>
                </a:solidFill>
              </a:rPr>
              <a:t>u</a:t>
            </a:r>
            <a:r>
              <a:rPr lang="hr-HR" dirty="0" smtClean="0">
                <a:solidFill>
                  <a:schemeClr val="tx2"/>
                </a:solidFill>
              </a:rPr>
              <a:t>sporen rad sektorskih vijeća </a:t>
            </a:r>
            <a:r>
              <a:rPr lang="hr-HR" dirty="0">
                <a:solidFill>
                  <a:schemeClr val="tx2"/>
                </a:solidFill>
              </a:rPr>
              <a:t>u početku </a:t>
            </a:r>
            <a:r>
              <a:rPr lang="hr-HR" dirty="0" smtClean="0">
                <a:solidFill>
                  <a:schemeClr val="tx2"/>
                </a:solidFill>
              </a:rPr>
              <a:t>zbog velikog broja standarda za vrednovanje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produljenje postupka izrade nove kvalifikacije</a:t>
            </a:r>
          </a:p>
          <a:p>
            <a:r>
              <a:rPr lang="hr-HR" dirty="0">
                <a:solidFill>
                  <a:schemeClr val="tx2"/>
                </a:solidFill>
              </a:rPr>
              <a:t>p</a:t>
            </a:r>
            <a:r>
              <a:rPr lang="hr-HR" dirty="0" smtClean="0">
                <a:solidFill>
                  <a:schemeClr val="tx2"/>
                </a:solidFill>
              </a:rPr>
              <a:t>odjela uloga u procesima osiguravanja kvalitete studijskih programa.  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80728"/>
            <a:ext cx="89748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622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chemeClr val="accent2"/>
                </a:solidFill>
                <a:latin typeface="Tahoma" pitchFamily="34" charset="0"/>
              </a:rPr>
              <a:t>HKO – izazovi u visokom obrazovanju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4387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366</Words>
  <Application>Microsoft Office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HKO – instrument osiguravanja kvalitete</vt:lpstr>
      <vt:lpstr>PowerPoint Presentation</vt:lpstr>
      <vt:lpstr>HKO – instrument transparentnosti kvalifikacija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MZOŠ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bsvetec</dc:creator>
  <cp:lastModifiedBy>Admin</cp:lastModifiedBy>
  <cp:revision>114</cp:revision>
  <cp:lastPrinted>2017-10-05T15:45:35Z</cp:lastPrinted>
  <dcterms:created xsi:type="dcterms:W3CDTF">2015-10-13T08:50:36Z</dcterms:created>
  <dcterms:modified xsi:type="dcterms:W3CDTF">2017-12-03T00:02:02Z</dcterms:modified>
</cp:coreProperties>
</file>