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8"/>
  </p:notesMasterIdLst>
  <p:sldIdLst>
    <p:sldId id="256" r:id="rId5"/>
    <p:sldId id="304" r:id="rId6"/>
    <p:sldId id="280" r:id="rId7"/>
    <p:sldId id="279" r:id="rId8"/>
    <p:sldId id="265" r:id="rId9"/>
    <p:sldId id="281" r:id="rId10"/>
    <p:sldId id="271" r:id="rId11"/>
    <p:sldId id="272" r:id="rId12"/>
    <p:sldId id="295" r:id="rId13"/>
    <p:sldId id="289" r:id="rId14"/>
    <p:sldId id="302" r:id="rId15"/>
    <p:sldId id="305" r:id="rId16"/>
    <p:sldId id="275" r:id="rId17"/>
    <p:sldId id="298" r:id="rId18"/>
    <p:sldId id="285" r:id="rId19"/>
    <p:sldId id="276" r:id="rId20"/>
    <p:sldId id="294" r:id="rId21"/>
    <p:sldId id="292" r:id="rId22"/>
    <p:sldId id="296" r:id="rId23"/>
    <p:sldId id="293" r:id="rId24"/>
    <p:sldId id="297" r:id="rId25"/>
    <p:sldId id="309" r:id="rId26"/>
    <p:sldId id="308" r:id="rId2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CCECFF"/>
    <a:srgbClr val="CCFF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53928F-8851-42C1-9B40-BB085F554F18}" type="datetimeFigureOut">
              <a:rPr lang="hr-HR" smtClean="0"/>
              <a:t>25.10.2017.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01E59-141B-431C-9E9B-4B1F29244A1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76324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01E59-141B-431C-9E9B-4B1F29244A19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14634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01E59-141B-431C-9E9B-4B1F29244A19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52353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25.10.2017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25.10.2017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25.10.2017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25.10.2017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25.10.2017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25.10.2017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25.10.2017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25.10.2017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25.10.2017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25.10.2017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25.10.2017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77C3D-7BB2-4D23-9D10-616807B37D36}" type="datetimeFigureOut">
              <a:rPr lang="sr-Latn-CS" smtClean="0"/>
              <a:t>25.10.2017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rms.hr/" TargetMode="External"/><Relationship Id="rId2" Type="http://schemas.openxmlformats.org/officeDocument/2006/relationships/hyperlink" Target="mailto:hko@mrms.h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hko.poslovna.hr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586607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>Simulacija vrednovanja standarda zanimanja</a:t>
            </a:r>
            <a:endParaRPr lang="hr-HR" dirty="0">
              <a:solidFill>
                <a:schemeClr val="bg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60960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Podnaslov 2"/>
          <p:cNvSpPr>
            <a:spLocks noGrp="1"/>
          </p:cNvSpPr>
          <p:nvPr>
            <p:ph type="subTitle" idx="1"/>
          </p:nvPr>
        </p:nvSpPr>
        <p:spPr>
          <a:xfrm>
            <a:off x="1331640" y="4509120"/>
            <a:ext cx="6400800" cy="1752600"/>
          </a:xfrm>
        </p:spPr>
        <p:txBody>
          <a:bodyPr/>
          <a:lstStyle/>
          <a:p>
            <a:r>
              <a:rPr lang="hr-HR" dirty="0" smtClean="0">
                <a:latin typeface="+mj-lt"/>
              </a:rPr>
              <a:t>Služba za </a:t>
            </a:r>
            <a:r>
              <a:rPr lang="hr-HR" smtClean="0">
                <a:latin typeface="+mj-lt"/>
              </a:rPr>
              <a:t>usklađivanje tržišta </a:t>
            </a:r>
            <a:r>
              <a:rPr lang="hr-HR" dirty="0" smtClean="0">
                <a:latin typeface="+mj-lt"/>
              </a:rPr>
              <a:t>rada i obrazovanja</a:t>
            </a:r>
          </a:p>
          <a:p>
            <a:r>
              <a:rPr lang="hr-HR" sz="2400" dirty="0" smtClean="0">
                <a:latin typeface="+mj-lt"/>
              </a:rPr>
              <a:t>Zagreb, listopad 2017.</a:t>
            </a:r>
            <a:endParaRPr lang="hr-HR" sz="2400" dirty="0">
              <a:latin typeface="+mj-lt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352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1001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hr-H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FAZA: Formalno vrednovanje u MRMS-u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8785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>
                <a:latin typeface="Calibri" panose="020F0502020204030204" pitchFamily="34" charset="0"/>
              </a:rPr>
              <a:t>Provjera zapisa ključnih poslova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>
                <a:latin typeface="Calibri" panose="020F0502020204030204" pitchFamily="34" charset="0"/>
              </a:rPr>
              <a:t>Provjera zapisa kompetencija - korištenje </a:t>
            </a:r>
            <a:r>
              <a:rPr lang="hr-HR" sz="2400" b="1" dirty="0" smtClean="0">
                <a:latin typeface="Calibri" panose="020F0502020204030204" pitchFamily="34" charset="0"/>
              </a:rPr>
              <a:t>formule</a:t>
            </a:r>
            <a:r>
              <a:rPr lang="hr-HR" sz="2400" dirty="0" smtClean="0">
                <a:latin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endParaRPr lang="hr-HR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hr-HR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hr-HR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hr-HR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hr-HR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hr-HR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hr-HR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hr-HR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hr-HR" sz="2000" dirty="0" smtClean="0">
              <a:latin typeface="Calibri" panose="020F050202020403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24328" y="6393117"/>
            <a:ext cx="1475209" cy="316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827584" y="2730277"/>
            <a:ext cx="6048672" cy="504056"/>
          </a:xfrm>
          <a:prstGeom prst="rect">
            <a:avLst/>
          </a:prstGeom>
          <a:noFill/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rgbClr val="002060"/>
                </a:solidFill>
                <a:latin typeface="Calibri" panose="020F0502020204030204" pitchFamily="34" charset="0"/>
              </a:rPr>
              <a:t>KOMPETENCIJA </a:t>
            </a:r>
            <a:r>
              <a:rPr lang="hr-HR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=   POSTIGNUĆE   +   </a:t>
            </a:r>
            <a:r>
              <a:rPr lang="hr-HR" dirty="0">
                <a:solidFill>
                  <a:srgbClr val="002060"/>
                </a:solidFill>
                <a:latin typeface="Calibri" panose="020F0502020204030204" pitchFamily="34" charset="0"/>
              </a:rPr>
              <a:t>STANDARDI </a:t>
            </a:r>
            <a:r>
              <a:rPr lang="hr-HR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+   UVJETI</a:t>
            </a:r>
            <a:endParaRPr lang="hr-HR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23528" y="4509120"/>
            <a:ext cx="2448272" cy="1357815"/>
          </a:xfrm>
          <a:prstGeom prst="roundRect">
            <a:avLst/>
          </a:prstGeom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cap="all" dirty="0">
                <a:solidFill>
                  <a:srgbClr val="002060"/>
                </a:solidFill>
              </a:rPr>
              <a:t>opisuje što netko treba </a:t>
            </a:r>
            <a:r>
              <a:rPr lang="hr-HR" cap="all" dirty="0" smtClean="0">
                <a:solidFill>
                  <a:srgbClr val="002060"/>
                </a:solidFill>
              </a:rPr>
              <a:t>znati/moći</a:t>
            </a:r>
          </a:p>
          <a:p>
            <a:pPr algn="ctr"/>
            <a:r>
              <a:rPr lang="hr-HR" sz="500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iskazuje </a:t>
            </a:r>
            <a:r>
              <a:rPr lang="hr-HR" dirty="0">
                <a:solidFill>
                  <a:srgbClr val="002060"/>
                </a:solidFill>
              </a:rPr>
              <a:t>se </a:t>
            </a:r>
            <a:r>
              <a:rPr lang="hr-HR" dirty="0" smtClean="0">
                <a:solidFill>
                  <a:srgbClr val="002060"/>
                </a:solidFill>
              </a:rPr>
              <a:t>(aktivnim) glagolom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065525" y="4539255"/>
            <a:ext cx="3168352" cy="1826031"/>
          </a:xfrm>
          <a:prstGeom prst="roundRect">
            <a:avLst/>
          </a:prstGeom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cap="all" dirty="0" smtClean="0">
                <a:solidFill>
                  <a:srgbClr val="002060"/>
                </a:solidFill>
              </a:rPr>
              <a:t>prihvatljivi kriteriji </a:t>
            </a:r>
            <a:r>
              <a:rPr lang="hr-HR" cap="all" dirty="0">
                <a:solidFill>
                  <a:srgbClr val="002060"/>
                </a:solidFill>
              </a:rPr>
              <a:t>izvedbe nekog </a:t>
            </a:r>
            <a:r>
              <a:rPr lang="hr-HR" cap="all" dirty="0" smtClean="0">
                <a:solidFill>
                  <a:srgbClr val="002060"/>
                </a:solidFill>
              </a:rPr>
              <a:t>posla</a:t>
            </a:r>
            <a:endParaRPr lang="hr-HR" dirty="0" smtClean="0">
              <a:solidFill>
                <a:srgbClr val="002060"/>
              </a:solidFill>
            </a:endParaRPr>
          </a:p>
          <a:p>
            <a:pPr algn="ctr"/>
            <a:endParaRPr lang="hr-HR" sz="500" dirty="0" smtClean="0">
              <a:solidFill>
                <a:srgbClr val="002060"/>
              </a:solidFill>
            </a:endParaRPr>
          </a:p>
          <a:p>
            <a:pPr algn="ctr"/>
            <a:r>
              <a:rPr lang="hr-HR" dirty="0">
                <a:solidFill>
                  <a:srgbClr val="002060"/>
                </a:solidFill>
              </a:rPr>
              <a:t>k</a:t>
            </a:r>
            <a:r>
              <a:rPr lang="hr-HR" dirty="0" smtClean="0">
                <a:solidFill>
                  <a:srgbClr val="002060"/>
                </a:solidFill>
              </a:rPr>
              <a:t>od zapisa je važno koristiti konkretne i, </a:t>
            </a:r>
            <a:r>
              <a:rPr lang="hr-HR" dirty="0">
                <a:solidFill>
                  <a:srgbClr val="002060"/>
                </a:solidFill>
              </a:rPr>
              <a:t>ako je </a:t>
            </a:r>
            <a:r>
              <a:rPr lang="hr-HR" dirty="0" smtClean="0">
                <a:solidFill>
                  <a:srgbClr val="002060"/>
                </a:solidFill>
              </a:rPr>
              <a:t>moguće, mjerljive kriterije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444208" y="4539255"/>
            <a:ext cx="2382373" cy="1386261"/>
          </a:xfrm>
          <a:prstGeom prst="roundRect">
            <a:avLst/>
          </a:prstGeom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cap="all" dirty="0">
                <a:solidFill>
                  <a:srgbClr val="002060"/>
                </a:solidFill>
              </a:rPr>
              <a:t>u</a:t>
            </a:r>
            <a:r>
              <a:rPr lang="pl-PL" cap="all" dirty="0" smtClean="0">
                <a:solidFill>
                  <a:srgbClr val="002060"/>
                </a:solidFill>
              </a:rPr>
              <a:t>vjeti u </a:t>
            </a:r>
            <a:r>
              <a:rPr lang="pl-PL" cap="all" dirty="0">
                <a:solidFill>
                  <a:srgbClr val="002060"/>
                </a:solidFill>
              </a:rPr>
              <a:t>kojima se dolazi do postignuća </a:t>
            </a:r>
            <a:r>
              <a:rPr lang="pl-PL" dirty="0">
                <a:solidFill>
                  <a:srgbClr val="002060"/>
                </a:solidFill>
              </a:rPr>
              <a:t>(kontekst rada</a:t>
            </a:r>
            <a:r>
              <a:rPr lang="pl-PL" dirty="0" smtClean="0">
                <a:solidFill>
                  <a:srgbClr val="002060"/>
                </a:solidFill>
              </a:rPr>
              <a:t>)</a:t>
            </a:r>
            <a:endParaRPr lang="hr-HR" dirty="0" smtClean="0">
              <a:solidFill>
                <a:srgbClr val="002060"/>
              </a:solidFill>
            </a:endParaRPr>
          </a:p>
        </p:txBody>
      </p:sp>
      <p:sp>
        <p:nvSpPr>
          <p:cNvPr id="11" name="Strelica udesno 3"/>
          <p:cNvSpPr/>
          <p:nvPr/>
        </p:nvSpPr>
        <p:spPr>
          <a:xfrm rot="8224328">
            <a:off x="2288580" y="3799644"/>
            <a:ext cx="1369324" cy="17667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Strelica udesno 3"/>
          <p:cNvSpPr/>
          <p:nvPr/>
        </p:nvSpPr>
        <p:spPr>
          <a:xfrm rot="2332147">
            <a:off x="6407619" y="3767086"/>
            <a:ext cx="1369324" cy="17667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Strelica udesno 3"/>
          <p:cNvSpPr/>
          <p:nvPr/>
        </p:nvSpPr>
        <p:spPr>
          <a:xfrm rot="5400000">
            <a:off x="4533734" y="3710053"/>
            <a:ext cx="882795" cy="17667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928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634082"/>
          </a:xfrm>
        </p:spPr>
        <p:txBody>
          <a:bodyPr>
            <a:normAutofit/>
          </a:bodyPr>
          <a:lstStyle/>
          <a:p>
            <a:r>
              <a:rPr lang="hr-H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Primjeri kompetencija</a:t>
            </a:r>
            <a:endParaRPr lang="hr-H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200" b="1" dirty="0" smtClean="0"/>
              <a:t>Primjer dobro zapisane kompetencije:</a:t>
            </a:r>
          </a:p>
          <a:p>
            <a:pPr>
              <a:spcBef>
                <a:spcPts val="0"/>
              </a:spcBef>
            </a:pPr>
            <a:r>
              <a:rPr lang="hr-HR" sz="2200" dirty="0" smtClean="0"/>
              <a:t>zanimanje: </a:t>
            </a:r>
            <a:r>
              <a:rPr lang="hr-HR" sz="2200" i="1" dirty="0" smtClean="0"/>
              <a:t>vatrogasac</a:t>
            </a:r>
            <a:r>
              <a:rPr lang="hr-HR" sz="2200" dirty="0" smtClean="0"/>
              <a:t>, kompetencija:</a:t>
            </a:r>
          </a:p>
          <a:p>
            <a:pPr marL="0" indent="0">
              <a:spcBef>
                <a:spcPts val="0"/>
              </a:spcBef>
              <a:buNone/>
            </a:pPr>
            <a:endParaRPr lang="hr-HR" sz="1000" dirty="0" smtClean="0"/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r-HR" sz="2200" b="1" dirty="0" smtClean="0">
                <a:solidFill>
                  <a:srgbClr val="00B050"/>
                </a:solidFill>
              </a:rPr>
              <a:t>                                                                                      </a:t>
            </a:r>
            <a:r>
              <a:rPr lang="hr-HR" sz="2200" dirty="0" smtClean="0">
                <a:solidFill>
                  <a:srgbClr val="FF0000"/>
                </a:solidFill>
              </a:rPr>
              <a:t>(postignuće) </a:t>
            </a:r>
          </a:p>
          <a:p>
            <a:pPr marL="457200" lvl="1" indent="0">
              <a:spcBef>
                <a:spcPts val="0"/>
              </a:spcBef>
              <a:buNone/>
            </a:pPr>
            <a:endParaRPr lang="hr-HR" sz="800" b="1" dirty="0" smtClean="0">
              <a:solidFill>
                <a:srgbClr val="00B050"/>
              </a:solidFill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hr-HR" sz="2200" b="1" dirty="0" smtClean="0">
                <a:solidFill>
                  <a:srgbClr val="00B050"/>
                </a:solidFill>
              </a:rPr>
              <a:t>                                                          </a:t>
            </a:r>
            <a:endParaRPr lang="hr-HR" sz="2200" b="1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hr-HR" sz="2200" b="1" dirty="0">
              <a:solidFill>
                <a:srgbClr val="00B050"/>
              </a:solidFill>
            </a:endParaRP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hr-HR" sz="2200" b="1" dirty="0" smtClean="0">
              <a:solidFill>
                <a:srgbClr val="00B050"/>
              </a:solidFill>
            </a:endParaRP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hr-HR" sz="2200" b="1" dirty="0">
              <a:solidFill>
                <a:srgbClr val="00B050"/>
              </a:solidFill>
            </a:endParaRP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hr-HR" sz="2200" b="1" dirty="0" smtClean="0">
              <a:solidFill>
                <a:srgbClr val="00B050"/>
              </a:solidFill>
            </a:endParaRP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hr-HR" sz="2200" b="1" dirty="0">
              <a:solidFill>
                <a:srgbClr val="00B050"/>
              </a:solidFill>
            </a:endParaRP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hr-HR" sz="2200" b="1" dirty="0" smtClean="0">
              <a:solidFill>
                <a:srgbClr val="00B050"/>
              </a:solidFill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r-HR" sz="2200" dirty="0" smtClean="0"/>
              <a:t>iako </a:t>
            </a:r>
            <a:r>
              <a:rPr lang="hr-HR" sz="2200" dirty="0"/>
              <a:t>formula za zapis nije obvezujuća, preporučujemo je primijeniti gdjegod je moguće, kako bi </a:t>
            </a:r>
            <a:r>
              <a:rPr lang="hr-HR" sz="2200" b="1" dirty="0"/>
              <a:t>kompetencije što preciznije opisale </a:t>
            </a:r>
            <a:r>
              <a:rPr lang="hr-HR" sz="2200" dirty="0"/>
              <a:t>cijeli kontekst i standarde relevantne za radno </a:t>
            </a:r>
            <a:r>
              <a:rPr lang="hr-HR" sz="2200" dirty="0" smtClean="0"/>
              <a:t>mjesto</a:t>
            </a:r>
            <a:endParaRPr lang="hr-HR" sz="2200" dirty="0"/>
          </a:p>
        </p:txBody>
      </p:sp>
      <p:sp>
        <p:nvSpPr>
          <p:cNvPr id="4" name="Pravokutnik 3"/>
          <p:cNvSpPr/>
          <p:nvPr/>
        </p:nvSpPr>
        <p:spPr>
          <a:xfrm>
            <a:off x="536261" y="1984401"/>
            <a:ext cx="5691924" cy="360040"/>
          </a:xfrm>
          <a:prstGeom prst="rect">
            <a:avLst/>
          </a:prstGeom>
          <a:solidFill>
            <a:schemeClr val="bg1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dirty="0" err="1" smtClean="0">
                <a:solidFill>
                  <a:schemeClr val="tx1"/>
                </a:solidFill>
              </a:rPr>
              <a:t>I</a:t>
            </a:r>
            <a:r>
              <a:rPr lang="it-IT" sz="2000" dirty="0" err="1" smtClean="0">
                <a:solidFill>
                  <a:schemeClr val="tx1"/>
                </a:solidFill>
              </a:rPr>
              <a:t>dentificirati</a:t>
            </a:r>
            <a:r>
              <a:rPr lang="it-IT" sz="2000" dirty="0" smtClean="0">
                <a:solidFill>
                  <a:schemeClr val="tx1"/>
                </a:solidFill>
              </a:rPr>
              <a:t> </a:t>
            </a:r>
            <a:r>
              <a:rPr lang="it-IT" sz="2000" dirty="0">
                <a:solidFill>
                  <a:schemeClr val="tx1"/>
                </a:solidFill>
              </a:rPr>
              <a:t>i </a:t>
            </a:r>
            <a:r>
              <a:rPr lang="it-IT" sz="2000" dirty="0" err="1">
                <a:solidFill>
                  <a:schemeClr val="tx1"/>
                </a:solidFill>
              </a:rPr>
              <a:t>reagirati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na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hitne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slučajeve</a:t>
            </a:r>
            <a:endParaRPr lang="hr-HR" sz="2000" dirty="0">
              <a:solidFill>
                <a:schemeClr val="tx1"/>
              </a:solidFill>
            </a:endParaRPr>
          </a:p>
        </p:txBody>
      </p:sp>
      <p:sp>
        <p:nvSpPr>
          <p:cNvPr id="5" name="Pravokutnik 4"/>
          <p:cNvSpPr/>
          <p:nvPr/>
        </p:nvSpPr>
        <p:spPr>
          <a:xfrm>
            <a:off x="570406" y="2888940"/>
            <a:ext cx="3919314" cy="360040"/>
          </a:xfrm>
          <a:prstGeom prst="rect">
            <a:avLst/>
          </a:prstGeom>
          <a:solidFill>
            <a:schemeClr val="bg1"/>
          </a:solidFill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dirty="0">
                <a:solidFill>
                  <a:schemeClr val="tx1"/>
                </a:solidFill>
              </a:rPr>
              <a:t>sukladno standardu</a:t>
            </a:r>
          </a:p>
        </p:txBody>
      </p:sp>
      <p:sp>
        <p:nvSpPr>
          <p:cNvPr id="6" name="Pravokutnik 5"/>
          <p:cNvSpPr/>
          <p:nvPr/>
        </p:nvSpPr>
        <p:spPr>
          <a:xfrm>
            <a:off x="554577" y="3573016"/>
            <a:ext cx="3657383" cy="720080"/>
          </a:xfrm>
          <a:prstGeom prst="rect">
            <a:avLst/>
          </a:prstGeom>
          <a:solidFill>
            <a:schemeClr val="bg1"/>
          </a:solid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r-HR" sz="2000" dirty="0">
                <a:solidFill>
                  <a:schemeClr val="tx1"/>
                </a:solidFill>
              </a:rPr>
              <a:t>primjerenom vrsti hitnog slučaja.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24328" y="6393117"/>
            <a:ext cx="1475209" cy="316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kstniOkvir 7"/>
          <p:cNvSpPr txBox="1"/>
          <p:nvPr/>
        </p:nvSpPr>
        <p:spPr>
          <a:xfrm>
            <a:off x="4489720" y="3626228"/>
            <a:ext cx="4032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200" dirty="0" smtClean="0">
                <a:solidFill>
                  <a:srgbClr val="00B050"/>
                </a:solidFill>
              </a:rPr>
              <a:t>(uvjeti)</a:t>
            </a:r>
            <a:endParaRPr lang="hr-HR" sz="2200" dirty="0">
              <a:solidFill>
                <a:srgbClr val="00B050"/>
              </a:solidFill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5004048" y="2854679"/>
            <a:ext cx="28083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200" dirty="0" smtClean="0">
                <a:solidFill>
                  <a:srgbClr val="0070C0"/>
                </a:solidFill>
              </a:rPr>
              <a:t>(standard)</a:t>
            </a:r>
            <a:endParaRPr lang="hr-HR" sz="2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17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648072"/>
          </a:xfrm>
        </p:spPr>
        <p:txBody>
          <a:bodyPr>
            <a:normAutofit/>
          </a:bodyPr>
          <a:lstStyle/>
          <a:p>
            <a:r>
              <a:rPr lang="hr-H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Primjeri kompetencija</a:t>
            </a:r>
            <a:endParaRPr lang="hr-H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  <a:ln>
            <a:noFill/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sz="2200" b="1" dirty="0" smtClean="0"/>
              <a:t>Primjer nejasno ili nepotpuno zapisane kompetencije:</a:t>
            </a:r>
          </a:p>
          <a:p>
            <a:pPr>
              <a:spcBef>
                <a:spcPts val="0"/>
              </a:spcBef>
            </a:pPr>
            <a:r>
              <a:rPr lang="hr-HR" sz="2200" dirty="0" smtClean="0"/>
              <a:t>zanimanje: </a:t>
            </a:r>
            <a:r>
              <a:rPr lang="hr-HR" sz="2200" i="1" dirty="0"/>
              <a:t>voditelj kuće za odmor</a:t>
            </a:r>
            <a:r>
              <a:rPr lang="hr-HR" sz="2200" dirty="0" smtClean="0"/>
              <a:t>, ključni posao: </a:t>
            </a:r>
            <a:r>
              <a:rPr lang="hr-HR" sz="2200" i="1" dirty="0" smtClean="0">
                <a:latin typeface="Calibri" panose="020F0502020204030204" pitchFamily="34" charset="0"/>
              </a:rPr>
              <a:t>„V</a:t>
            </a:r>
            <a:r>
              <a:rPr lang="vi-VN" sz="2200" i="1" dirty="0" smtClean="0">
                <a:latin typeface="Calibri" panose="020F0502020204030204" pitchFamily="34" charset="0"/>
              </a:rPr>
              <a:t>ođenje </a:t>
            </a:r>
            <a:r>
              <a:rPr lang="vi-VN" sz="2200" i="1" dirty="0">
                <a:latin typeface="Calibri" panose="020F0502020204030204" pitchFamily="34" charset="0"/>
              </a:rPr>
              <a:t>brige o </a:t>
            </a:r>
            <a:r>
              <a:rPr lang="vi-VN" sz="2200" i="1" dirty="0" smtClean="0">
                <a:latin typeface="Calibri" panose="020F0502020204030204" pitchFamily="34" charset="0"/>
              </a:rPr>
              <a:t>gostu</a:t>
            </a:r>
            <a:r>
              <a:rPr lang="hr-HR" sz="2200" i="1" dirty="0" smtClean="0">
                <a:latin typeface="Calibri" panose="020F0502020204030204" pitchFamily="34" charset="0"/>
              </a:rPr>
              <a:t>”</a:t>
            </a:r>
            <a:r>
              <a:rPr lang="hr-HR" sz="2200" dirty="0" smtClean="0"/>
              <a:t>, kompetencija: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r-HR" sz="2200" i="1" dirty="0" smtClean="0">
                <a:solidFill>
                  <a:srgbClr val="0070C0"/>
                </a:solidFill>
              </a:rPr>
              <a:t>„V</a:t>
            </a:r>
            <a:r>
              <a:rPr lang="pt-BR" sz="2200" i="1" dirty="0" smtClean="0">
                <a:solidFill>
                  <a:srgbClr val="0070C0"/>
                </a:solidFill>
              </a:rPr>
              <a:t>oditi </a:t>
            </a:r>
            <a:r>
              <a:rPr lang="pt-BR" sz="2200" i="1" dirty="0">
                <a:solidFill>
                  <a:srgbClr val="0070C0"/>
                </a:solidFill>
              </a:rPr>
              <a:t>brigu o zadovoljstvu </a:t>
            </a:r>
            <a:r>
              <a:rPr lang="pt-BR" sz="2200" i="1" dirty="0" smtClean="0">
                <a:solidFill>
                  <a:srgbClr val="0070C0"/>
                </a:solidFill>
              </a:rPr>
              <a:t>gosta</a:t>
            </a:r>
            <a:r>
              <a:rPr lang="hr-HR" sz="2200" i="1" dirty="0" smtClean="0">
                <a:solidFill>
                  <a:srgbClr val="0070C0"/>
                </a:solidFill>
              </a:rPr>
              <a:t>” </a:t>
            </a:r>
            <a:r>
              <a:rPr lang="hr-HR" sz="2200" dirty="0" smtClean="0"/>
              <a:t>– </a:t>
            </a:r>
            <a:r>
              <a:rPr lang="vi-VN" sz="2200" dirty="0">
                <a:latin typeface="Calibri" panose="020F0502020204030204" pitchFamily="34" charset="0"/>
              </a:rPr>
              <a:t>zadovoljstvo u pogledu čega (u pogledu ponude lokalnih događaja/opremljenosti objekta/turističkih </a:t>
            </a:r>
            <a:r>
              <a:rPr lang="vi-VN" sz="2200" dirty="0" smtClean="0">
                <a:latin typeface="Calibri" panose="020F0502020204030204" pitchFamily="34" charset="0"/>
              </a:rPr>
              <a:t>usluga</a:t>
            </a:r>
            <a:r>
              <a:rPr lang="hr-HR" sz="2200" dirty="0" smtClean="0">
                <a:latin typeface="Calibri" panose="020F0502020204030204" pitchFamily="34" charset="0"/>
              </a:rPr>
              <a:t>…</a:t>
            </a:r>
            <a:r>
              <a:rPr lang="vi-VN" sz="2200" dirty="0" smtClean="0">
                <a:latin typeface="Calibri" panose="020F0502020204030204" pitchFamily="34" charset="0"/>
              </a:rPr>
              <a:t>)? </a:t>
            </a:r>
            <a:endParaRPr lang="hr-HR" sz="2200" dirty="0" smtClean="0"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r-HR" sz="2200" dirty="0" smtClean="0">
                <a:latin typeface="Calibri" panose="020F0502020204030204" pitchFamily="34" charset="0"/>
              </a:rPr>
              <a:t>nepotpuna kompetencija</a:t>
            </a:r>
            <a:r>
              <a:rPr lang="it-IT" sz="2200" dirty="0" smtClean="0">
                <a:latin typeface="Calibri" panose="020F0502020204030204" pitchFamily="34" charset="0"/>
              </a:rPr>
              <a:t> </a:t>
            </a:r>
            <a:r>
              <a:rPr lang="hr-HR" sz="2200" dirty="0" smtClean="0">
                <a:latin typeface="Calibri" panose="020F0502020204030204" pitchFamily="34" charset="0"/>
              </a:rPr>
              <a:t>– potrebno specificirati</a:t>
            </a:r>
          </a:p>
          <a:p>
            <a:pPr marL="457200" lvl="1" indent="0">
              <a:spcBef>
                <a:spcPts val="0"/>
              </a:spcBef>
              <a:buNone/>
            </a:pPr>
            <a:endParaRPr lang="hr-HR" sz="2200" dirty="0" smtClean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hr-HR" sz="2200" dirty="0" smtClean="0"/>
              <a:t>zanimanje: </a:t>
            </a:r>
            <a:r>
              <a:rPr lang="hr-HR" sz="2200" i="1" dirty="0" smtClean="0"/>
              <a:t>financijski savjetnik</a:t>
            </a:r>
            <a:r>
              <a:rPr lang="hr-HR" sz="2200" dirty="0" smtClean="0"/>
              <a:t>, </a:t>
            </a:r>
            <a:r>
              <a:rPr lang="hr-HR" sz="2200" dirty="0"/>
              <a:t>ključni posao: </a:t>
            </a:r>
            <a:r>
              <a:rPr lang="hr-HR" sz="2200" i="1" dirty="0" smtClean="0">
                <a:latin typeface="Calibri" panose="020F0502020204030204" pitchFamily="34" charset="0"/>
              </a:rPr>
              <a:t>„Procjena” </a:t>
            </a:r>
            <a:r>
              <a:rPr lang="hr-HR" sz="2200" dirty="0" smtClean="0">
                <a:latin typeface="Calibri" panose="020F0502020204030204" pitchFamily="34" charset="0"/>
              </a:rPr>
              <a:t>(i u ključnom poslu </a:t>
            </a:r>
            <a:r>
              <a:rPr lang="hr-HR" sz="2200" b="1" dirty="0" smtClean="0">
                <a:latin typeface="Calibri" panose="020F0502020204030204" pitchFamily="34" charset="0"/>
              </a:rPr>
              <a:t>nedostaje kontekst</a:t>
            </a:r>
            <a:r>
              <a:rPr lang="hr-HR" sz="2200" dirty="0" smtClean="0">
                <a:latin typeface="Calibri" panose="020F0502020204030204" pitchFamily="34" charset="0"/>
              </a:rPr>
              <a:t>)</a:t>
            </a:r>
            <a:r>
              <a:rPr lang="hr-HR" sz="2200" dirty="0" smtClean="0"/>
              <a:t>, </a:t>
            </a:r>
            <a:r>
              <a:rPr lang="hr-HR" sz="2200" dirty="0"/>
              <a:t>kompetencija: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r-HR" sz="2200" i="1" dirty="0" smtClean="0">
                <a:solidFill>
                  <a:srgbClr val="0070C0"/>
                </a:solidFill>
              </a:rPr>
              <a:t>„Procjena rizika” </a:t>
            </a:r>
            <a:r>
              <a:rPr lang="hr-HR" sz="2200" dirty="0" smtClean="0"/>
              <a:t>– </a:t>
            </a:r>
            <a:r>
              <a:rPr lang="hr-HR" sz="2200" dirty="0" smtClean="0">
                <a:latin typeface="Calibri" panose="020F0502020204030204" pitchFamily="34" charset="0"/>
              </a:rPr>
              <a:t>kakvih rizika? koja vrsta procjene? U cilju čega će se procjena obaviti?</a:t>
            </a:r>
            <a:endParaRPr lang="hr-HR" sz="2200" dirty="0"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r-HR" sz="2200" dirty="0">
                <a:latin typeface="Calibri" panose="020F0502020204030204" pitchFamily="34" charset="0"/>
              </a:rPr>
              <a:t>preopćenita kompetencija</a:t>
            </a:r>
            <a:r>
              <a:rPr lang="it-IT" sz="2200" dirty="0">
                <a:latin typeface="Calibri" panose="020F0502020204030204" pitchFamily="34" charset="0"/>
              </a:rPr>
              <a:t> </a:t>
            </a:r>
            <a:r>
              <a:rPr lang="hr-HR" sz="2200" dirty="0">
                <a:latin typeface="Calibri" panose="020F0502020204030204" pitchFamily="34" charset="0"/>
              </a:rPr>
              <a:t>– potrebno </a:t>
            </a:r>
            <a:r>
              <a:rPr lang="hr-HR" sz="2200" dirty="0" smtClean="0">
                <a:latin typeface="Calibri" panose="020F0502020204030204" pitchFamily="34" charset="0"/>
              </a:rPr>
              <a:t>specificirati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hr-HR" sz="2200" dirty="0" smtClean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vi-VN" sz="2200" dirty="0">
                <a:latin typeface="Calibri" panose="020F0502020204030204" pitchFamily="34" charset="0"/>
              </a:rPr>
              <a:t>nazivi ključnih poslova i kompetencija moraju biti </a:t>
            </a:r>
            <a:r>
              <a:rPr lang="vi-VN" sz="2200" b="1" dirty="0">
                <a:latin typeface="Calibri" panose="020F0502020204030204" pitchFamily="34" charset="0"/>
              </a:rPr>
              <a:t>informativni i jasni</a:t>
            </a:r>
            <a:r>
              <a:rPr lang="vi-VN" sz="2200" dirty="0">
                <a:latin typeface="Calibri" panose="020F0502020204030204" pitchFamily="34" charset="0"/>
              </a:rPr>
              <a:t>, ne samo stručnjacima u određenom sektoru, nego i osobama koje se prvi put informiraju o standardu nekog </a:t>
            </a:r>
            <a:r>
              <a:rPr lang="vi-VN" sz="2200" dirty="0" smtClean="0">
                <a:latin typeface="Calibri" panose="020F0502020204030204" pitchFamily="34" charset="0"/>
              </a:rPr>
              <a:t>zanimanja</a:t>
            </a:r>
            <a:r>
              <a:rPr lang="hr-HR" sz="2200" dirty="0" smtClean="0">
                <a:latin typeface="Calibri" panose="020F0502020204030204" pitchFamily="34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hr-HR" sz="2200" dirty="0"/>
          </a:p>
          <a:p>
            <a:pPr marL="0" indent="0">
              <a:spcBef>
                <a:spcPts val="0"/>
              </a:spcBef>
              <a:buNone/>
            </a:pPr>
            <a:endParaRPr lang="hr-HR" sz="2000" dirty="0"/>
          </a:p>
          <a:p>
            <a:pPr marL="0" indent="0">
              <a:buNone/>
            </a:pPr>
            <a:endParaRPr lang="hr-HR" sz="22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24328" y="6393117"/>
            <a:ext cx="1475209" cy="316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951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634082"/>
          </a:xfrm>
        </p:spPr>
        <p:txBody>
          <a:bodyPr>
            <a:normAutofit/>
          </a:bodyPr>
          <a:lstStyle/>
          <a:p>
            <a:r>
              <a:rPr lang="hr-H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FAZA: Formalno </a:t>
            </a:r>
            <a:r>
              <a:rPr lang="hr-H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vrednovanje u </a:t>
            </a:r>
            <a:r>
              <a:rPr lang="hr-H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MRMS-u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73399" y="908720"/>
            <a:ext cx="8229600" cy="576064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r-HR" sz="2400" u="sng" dirty="0"/>
              <a:t>Administrator u </a:t>
            </a:r>
            <a:r>
              <a:rPr lang="hr-HR" sz="2400" u="sng" dirty="0" smtClean="0"/>
              <a:t>MRMS-u</a:t>
            </a:r>
            <a:r>
              <a:rPr lang="hr-HR" sz="2400" dirty="0" smtClean="0"/>
              <a:t> – nakon formalnog vrednovanja:</a:t>
            </a:r>
          </a:p>
          <a:p>
            <a:pPr marL="0" indent="0">
              <a:spcBef>
                <a:spcPts val="0"/>
              </a:spcBef>
              <a:buNone/>
            </a:pPr>
            <a:endParaRPr lang="hr-HR" sz="500" b="1" dirty="0" smtClean="0">
              <a:solidFill>
                <a:srgbClr val="333399"/>
              </a:solidFill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r-HR" sz="2400" b="1" dirty="0" smtClean="0">
                <a:solidFill>
                  <a:srgbClr val="333399"/>
                </a:solidFill>
                <a:cs typeface="Arial" panose="020B0604020202020204" pitchFamily="34" charset="0"/>
              </a:rPr>
              <a:t>3. vraća prijedlog SZ-a predlagatelju na doradu</a:t>
            </a:r>
            <a:r>
              <a:rPr lang="hr-HR" sz="2400" b="1" i="1" dirty="0" smtClean="0">
                <a:solidFill>
                  <a:srgbClr val="333399"/>
                </a:solidFill>
                <a:cs typeface="Arial" panose="020B0604020202020204" pitchFamily="34" charset="0"/>
              </a:rPr>
              <a:t> </a:t>
            </a:r>
            <a:r>
              <a:rPr lang="hr-HR" sz="2400" dirty="0"/>
              <a:t>(</a:t>
            </a:r>
            <a:r>
              <a:rPr lang="hr-HR" sz="2400" dirty="0" smtClean="0"/>
              <a:t>Pravilnik o Registru HKO-a, </a:t>
            </a:r>
            <a:r>
              <a:rPr lang="hr-HR" sz="2400" dirty="0"/>
              <a:t>čl</a:t>
            </a:r>
            <a:r>
              <a:rPr lang="hr-HR" sz="2400" dirty="0" smtClean="0"/>
              <a:t>. 19</a:t>
            </a:r>
            <a:r>
              <a:rPr lang="hr-HR" sz="2400" dirty="0"/>
              <a:t>., </a:t>
            </a:r>
            <a:r>
              <a:rPr lang="hr-HR" sz="2400" dirty="0" smtClean="0"/>
              <a:t>st. 3.) </a:t>
            </a:r>
            <a:r>
              <a:rPr lang="hr-HR" sz="2400" dirty="0" smtClean="0">
                <a:cs typeface="Arial" panose="020B0604020202020204" pitchFamily="34" charset="0"/>
              </a:rPr>
              <a:t>– u </a:t>
            </a:r>
            <a:r>
              <a:rPr lang="vi-VN" sz="2400" dirty="0" smtClean="0">
                <a:latin typeface="Calibri" pitchFamily="34" charset="0"/>
                <a:cs typeface="Calibri" pitchFamily="34" charset="0"/>
              </a:rPr>
              <a:t>slučaju </a:t>
            </a:r>
            <a:r>
              <a:rPr lang="vi-VN" sz="2400" b="1" dirty="0" smtClean="0">
                <a:latin typeface="Calibri" pitchFamily="34" charset="0"/>
                <a:cs typeface="Calibri" pitchFamily="34" charset="0"/>
              </a:rPr>
              <a:t>negativnog</a:t>
            </a:r>
            <a:r>
              <a:rPr lang="hr-HR" sz="2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hr-HR" sz="2400" b="1" dirty="0" smtClean="0">
                <a:cs typeface="Calibri" pitchFamily="34" charset="0"/>
              </a:rPr>
              <a:t>formalnog</a:t>
            </a:r>
            <a:r>
              <a:rPr lang="vi-VN" sz="2400" b="1" dirty="0" smtClean="0">
                <a:cs typeface="Calibri" pitchFamily="34" charset="0"/>
              </a:rPr>
              <a:t> </a:t>
            </a:r>
            <a:r>
              <a:rPr lang="vi-VN" sz="2400" b="1" dirty="0" smtClean="0">
                <a:latin typeface="Calibri" pitchFamily="34" charset="0"/>
                <a:cs typeface="Calibri" pitchFamily="34" charset="0"/>
              </a:rPr>
              <a:t>vrednovanja</a:t>
            </a:r>
            <a:r>
              <a:rPr lang="hr-HR" sz="2400" b="1" dirty="0" smtClean="0">
                <a:latin typeface="Calibri" pitchFamily="34" charset="0"/>
                <a:cs typeface="Calibri" pitchFamily="34" charset="0"/>
              </a:rPr>
              <a:t>:</a:t>
            </a:r>
            <a:endParaRPr lang="hr-HR" sz="500" dirty="0" smtClean="0">
              <a:cs typeface="Calibri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vi-VN" sz="2400" dirty="0" smtClean="0">
                <a:latin typeface="Calibri" pitchFamily="34" charset="0"/>
                <a:cs typeface="Calibri" pitchFamily="34" charset="0"/>
              </a:rPr>
              <a:t>predlagatelj </a:t>
            </a:r>
            <a:r>
              <a:rPr lang="hr-HR" sz="2400" dirty="0" smtClean="0">
                <a:cs typeface="Calibri" pitchFamily="34" charset="0"/>
              </a:rPr>
              <a:t>od sustava </a:t>
            </a:r>
            <a:r>
              <a:rPr lang="vi-VN" sz="2400" dirty="0" smtClean="0">
                <a:latin typeface="Calibri" pitchFamily="34" charset="0"/>
                <a:cs typeface="Calibri" pitchFamily="34" charset="0"/>
              </a:rPr>
              <a:t>dobi</a:t>
            </a:r>
            <a:r>
              <a:rPr lang="hr-HR" sz="2400" dirty="0" err="1" smtClean="0">
                <a:latin typeface="Calibri" pitchFamily="34" charset="0"/>
                <a:cs typeface="Calibri" pitchFamily="34" charset="0"/>
              </a:rPr>
              <a:t>va</a:t>
            </a:r>
            <a:r>
              <a:rPr lang="vi-VN" sz="2400" dirty="0" smtClean="0">
                <a:latin typeface="Calibri" pitchFamily="34" charset="0"/>
                <a:cs typeface="Calibri" pitchFamily="34" charset="0"/>
              </a:rPr>
              <a:t> obavijest</a:t>
            </a:r>
            <a:r>
              <a:rPr lang="hr-HR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hr-HR" sz="2400" dirty="0" smtClean="0">
                <a:cs typeface="Calibri" pitchFamily="34" charset="0"/>
              </a:rPr>
              <a:t>o neispunjenim formalnim uvjetima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hr-HR" sz="2400" dirty="0" smtClean="0">
                <a:cs typeface="Calibri" pitchFamily="34" charset="0"/>
              </a:rPr>
              <a:t>MRMS </a:t>
            </a:r>
            <a:r>
              <a:rPr lang="hr-HR" sz="2400" dirty="0">
                <a:cs typeface="Calibri" pitchFamily="34" charset="0"/>
              </a:rPr>
              <a:t>– dopis predlagatelju (upute i preporuke za poboljšanje prijedloga SZ</a:t>
            </a:r>
            <a:r>
              <a:rPr lang="hr-HR" sz="2400" dirty="0" smtClean="0">
                <a:cs typeface="Calibri" pitchFamily="34" charset="0"/>
              </a:rPr>
              <a:t>)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vi-VN" sz="2400" dirty="0" smtClean="0">
                <a:latin typeface="Calibri" pitchFamily="34" charset="0"/>
                <a:cs typeface="Calibri" pitchFamily="34" charset="0"/>
              </a:rPr>
              <a:t>treba </a:t>
            </a:r>
            <a:r>
              <a:rPr lang="vi-VN" sz="2400" dirty="0">
                <a:latin typeface="Calibri" pitchFamily="34" charset="0"/>
                <a:cs typeface="Calibri" pitchFamily="34" charset="0"/>
              </a:rPr>
              <a:t>nadopuniti zahtjev </a:t>
            </a:r>
            <a:r>
              <a:rPr lang="hr-HR" sz="2400" dirty="0" smtClean="0">
                <a:latin typeface="Calibri" pitchFamily="34" charset="0"/>
                <a:cs typeface="Calibri" pitchFamily="34" charset="0"/>
              </a:rPr>
              <a:t>– </a:t>
            </a:r>
            <a:r>
              <a:rPr lang="vi-VN" sz="2400" dirty="0" smtClean="0">
                <a:latin typeface="Calibri" pitchFamily="34" charset="0"/>
                <a:cs typeface="Calibri" pitchFamily="34" charset="0"/>
              </a:rPr>
              <a:t>novi </a:t>
            </a:r>
            <a:r>
              <a:rPr lang="vi-VN" sz="2400" dirty="0">
                <a:latin typeface="Calibri" pitchFamily="34" charset="0"/>
                <a:cs typeface="Calibri" pitchFamily="34" charset="0"/>
              </a:rPr>
              <a:t>postupak </a:t>
            </a:r>
            <a:r>
              <a:rPr lang="vi-VN" sz="2400" dirty="0" smtClean="0">
                <a:latin typeface="Calibri" pitchFamily="34" charset="0"/>
                <a:cs typeface="Calibri" pitchFamily="34" charset="0"/>
              </a:rPr>
              <a:t>vrednovanja</a:t>
            </a:r>
            <a:r>
              <a:rPr lang="vi-VN" sz="2400" dirty="0" smtClean="0">
                <a:cs typeface="Calibri" pitchFamily="34" charset="0"/>
              </a:rPr>
              <a:t> </a:t>
            </a:r>
            <a:endParaRPr lang="hr-HR" sz="2400" dirty="0" smtClean="0">
              <a:cs typeface="Calibri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800" dirty="0" smtClean="0">
              <a:cs typeface="Calibri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r-HR" sz="2400" dirty="0">
                <a:cs typeface="Calibri" pitchFamily="34" charset="0"/>
              </a:rPr>
              <a:t> </a:t>
            </a:r>
            <a:r>
              <a:rPr lang="hr-HR" sz="2400" dirty="0" smtClean="0">
                <a:cs typeface="Calibri" pitchFamily="34" charset="0"/>
              </a:rPr>
              <a:t>           * </a:t>
            </a:r>
            <a:r>
              <a:rPr lang="hr-HR" sz="2400" u="sng" dirty="0" smtClean="0">
                <a:cs typeface="Calibri" pitchFamily="34" charset="0"/>
              </a:rPr>
              <a:t>ovaj ciklus može proći i</a:t>
            </a:r>
          </a:p>
          <a:p>
            <a:pPr marL="0" indent="0">
              <a:spcBef>
                <a:spcPts val="0"/>
              </a:spcBef>
              <a:buNone/>
            </a:pPr>
            <a:r>
              <a:rPr lang="hr-HR" sz="2400" dirty="0" smtClean="0">
                <a:cs typeface="Calibri" pitchFamily="34" charset="0"/>
              </a:rPr>
              <a:t>                </a:t>
            </a:r>
            <a:r>
              <a:rPr lang="hr-HR" sz="2400" u="sng" dirty="0" smtClean="0">
                <a:cs typeface="Calibri" pitchFamily="34" charset="0"/>
              </a:rPr>
              <a:t>više nego jedanput</a:t>
            </a:r>
            <a:endParaRPr lang="hr-HR" sz="2400" dirty="0" smtClean="0">
              <a:cs typeface="Calibri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2400" dirty="0" smtClean="0">
              <a:cs typeface="Calibri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hr-HR" sz="2400" dirty="0" smtClean="0">
                <a:cs typeface="Calibri" pitchFamily="34" charset="0"/>
              </a:rPr>
              <a:t>nema propisanog roka za dostavu novog dorađenog prijedloga</a:t>
            </a:r>
            <a:endParaRPr lang="hr-HR" sz="2400" dirty="0"/>
          </a:p>
        </p:txBody>
      </p:sp>
      <p:sp>
        <p:nvSpPr>
          <p:cNvPr id="4" name="Strelica zakrivljena udesno 3"/>
          <p:cNvSpPr/>
          <p:nvPr/>
        </p:nvSpPr>
        <p:spPr>
          <a:xfrm>
            <a:off x="4968044" y="4941168"/>
            <a:ext cx="360040" cy="576064"/>
          </a:xfrm>
          <a:prstGeom prst="curv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6" name="Strelica zakrivljena udesno 5"/>
          <p:cNvSpPr/>
          <p:nvPr/>
        </p:nvSpPr>
        <p:spPr>
          <a:xfrm rot="10800000">
            <a:off x="5537662" y="4941168"/>
            <a:ext cx="360040" cy="576064"/>
          </a:xfrm>
          <a:prstGeom prst="curv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80312" y="6362257"/>
            <a:ext cx="1619225" cy="346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828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hr-H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FAZA: Formalno vrednovanje u MRMS-u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sz="2200" b="1" dirty="0" smtClean="0"/>
              <a:t>najčešće pogreške predlagatelja</a:t>
            </a:r>
            <a:r>
              <a:rPr lang="hr-HR" sz="2200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200" dirty="0" smtClean="0"/>
              <a:t>neadekvatno upisani nazivi i šifra (ili više njih) srodnih zanimanja iz NKZ-a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200" dirty="0" smtClean="0"/>
              <a:t>nenavedena obrazloženja za sve spomenute strateške ili druge relevantne dokumente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200" dirty="0" smtClean="0"/>
              <a:t>nisu učitani svi navedeni dokumenti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200" dirty="0" smtClean="0"/>
              <a:t>neadekvatno ispunjena sektorska i analitička utemeljenost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200" dirty="0" smtClean="0"/>
              <a:t>preopširan/prekratak opis zanimanja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200" dirty="0" smtClean="0"/>
              <a:t>nekorištenje adekvatne taksonomije za zapis ključnih poslova i kompetencija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200" dirty="0" smtClean="0"/>
              <a:t>nepotpuno razvrstavanje kompetencija u SKOMP-ove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200" dirty="0"/>
              <a:t>p</a:t>
            </a:r>
            <a:r>
              <a:rPr lang="hr-HR" sz="2200" dirty="0" smtClean="0"/>
              <a:t>rekratak/predug prijedlog roka važenja standarda</a:t>
            </a:r>
          </a:p>
          <a:p>
            <a:pPr>
              <a:buFont typeface="Wingdings" panose="05000000000000000000" pitchFamily="2" charset="2"/>
              <a:buChar char="Ø"/>
            </a:pPr>
            <a:endParaRPr lang="hr-HR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64288" y="6315966"/>
            <a:ext cx="1835249" cy="393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520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9816" y="188640"/>
            <a:ext cx="8229600" cy="634082"/>
          </a:xfrm>
        </p:spPr>
        <p:txBody>
          <a:bodyPr>
            <a:normAutofit/>
          </a:bodyPr>
          <a:lstStyle/>
          <a:p>
            <a:r>
              <a:rPr lang="hr-H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FAZA: Formalno </a:t>
            </a:r>
            <a:r>
              <a:rPr lang="hr-H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vrednovanje u </a:t>
            </a:r>
            <a:r>
              <a:rPr lang="hr-H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MRMS-u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73399" y="1196752"/>
            <a:ext cx="822960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u="sng" dirty="0"/>
              <a:t>Administrator u MRMS-u</a:t>
            </a:r>
            <a:r>
              <a:rPr lang="hr-HR" sz="2400" u="sng" dirty="0" smtClean="0"/>
              <a:t>:</a:t>
            </a:r>
          </a:p>
          <a:p>
            <a:pPr marL="0" indent="0">
              <a:buNone/>
            </a:pPr>
            <a:endParaRPr lang="hr-HR" sz="1200" b="1" dirty="0" smtClean="0">
              <a:solidFill>
                <a:srgbClr val="333399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r-HR" sz="2400" b="1" dirty="0" smtClean="0">
                <a:solidFill>
                  <a:srgbClr val="333399"/>
                </a:solidFill>
                <a:cs typeface="Calibri" pitchFamily="34" charset="0"/>
              </a:rPr>
              <a:t>4. prosljeđuje zahtjev nadležnom sektorskom vijeću/vijećima</a:t>
            </a:r>
            <a:r>
              <a:rPr lang="hr-HR" sz="2400" dirty="0" smtClean="0">
                <a:solidFill>
                  <a:srgbClr val="333399"/>
                </a:solidFill>
                <a:cs typeface="Calibri" pitchFamily="34" charset="0"/>
              </a:rPr>
              <a:t> </a:t>
            </a:r>
            <a:r>
              <a:rPr lang="hr-HR" sz="2400" dirty="0" smtClean="0"/>
              <a:t>(Pravilnik o Registru HKO-a, čl. 20.)</a:t>
            </a:r>
            <a:r>
              <a:rPr lang="hr-HR" sz="2400" dirty="0" smtClean="0">
                <a:cs typeface="Calibri" pitchFamily="34" charset="0"/>
              </a:rPr>
              <a:t> – a</a:t>
            </a:r>
            <a:r>
              <a:rPr lang="vi-VN" sz="2400" dirty="0" smtClean="0">
                <a:latin typeface="Calibri" pitchFamily="34" charset="0"/>
                <a:cs typeface="Calibri" pitchFamily="34" charset="0"/>
              </a:rPr>
              <a:t>ko </a:t>
            </a:r>
            <a:r>
              <a:rPr lang="vi-VN" sz="2400" dirty="0">
                <a:latin typeface="Calibri" pitchFamily="34" charset="0"/>
                <a:cs typeface="Calibri" pitchFamily="34" charset="0"/>
              </a:rPr>
              <a:t>je </a:t>
            </a:r>
            <a:r>
              <a:rPr lang="hr-HR" sz="2400" b="1" dirty="0" smtClean="0">
                <a:latin typeface="Calibri" pitchFamily="34" charset="0"/>
                <a:cs typeface="Calibri" pitchFamily="34" charset="0"/>
              </a:rPr>
              <a:t>formalno </a:t>
            </a:r>
            <a:r>
              <a:rPr lang="hr-HR" sz="2400" b="1" dirty="0" smtClean="0">
                <a:cs typeface="Calibri" pitchFamily="34" charset="0"/>
              </a:rPr>
              <a:t>v</a:t>
            </a:r>
            <a:r>
              <a:rPr lang="vi-VN" sz="2400" b="1" dirty="0" smtClean="0">
                <a:latin typeface="Calibri" pitchFamily="34" charset="0"/>
                <a:cs typeface="Calibri" pitchFamily="34" charset="0"/>
              </a:rPr>
              <a:t>rednovanje</a:t>
            </a:r>
            <a:r>
              <a:rPr lang="vi-VN" sz="2400" b="1" dirty="0" smtClean="0">
                <a:cs typeface="Calibri" pitchFamily="34" charset="0"/>
              </a:rPr>
              <a:t> </a:t>
            </a:r>
            <a:r>
              <a:rPr lang="vi-VN" sz="2400" b="1" dirty="0" smtClean="0">
                <a:latin typeface="Calibri" pitchFamily="34" charset="0"/>
                <a:cs typeface="Calibri" pitchFamily="34" charset="0"/>
              </a:rPr>
              <a:t>pozitivno</a:t>
            </a:r>
            <a:r>
              <a:rPr lang="hr-HR" sz="2400" dirty="0" smtClean="0">
                <a:cs typeface="Calibri" pitchFamily="34" charset="0"/>
              </a:rPr>
              <a:t>:</a:t>
            </a:r>
            <a:endParaRPr lang="hr-HR" sz="2400" dirty="0" smtClean="0">
              <a:solidFill>
                <a:srgbClr val="FF0000"/>
              </a:solidFill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vi-VN" sz="2400" dirty="0" smtClean="0">
                <a:latin typeface="Calibri" pitchFamily="34" charset="0"/>
                <a:cs typeface="Calibri" pitchFamily="34" charset="0"/>
              </a:rPr>
              <a:t>predlagatelj </a:t>
            </a:r>
            <a:r>
              <a:rPr lang="vi-VN" sz="2400" dirty="0">
                <a:latin typeface="Calibri" pitchFamily="34" charset="0"/>
                <a:cs typeface="Calibri" pitchFamily="34" charset="0"/>
              </a:rPr>
              <a:t>dobiva </a:t>
            </a:r>
            <a:r>
              <a:rPr lang="hr-HR" sz="2400" dirty="0" smtClean="0">
                <a:cs typeface="Calibri" pitchFamily="34" charset="0"/>
              </a:rPr>
              <a:t>od sustava </a:t>
            </a:r>
            <a:r>
              <a:rPr lang="vi-VN" sz="2400" dirty="0" smtClean="0">
                <a:latin typeface="Calibri" pitchFamily="34" charset="0"/>
                <a:cs typeface="Calibri" pitchFamily="34" charset="0"/>
              </a:rPr>
              <a:t>obavijest </a:t>
            </a:r>
            <a:r>
              <a:rPr lang="vi-VN" sz="2400" dirty="0">
                <a:latin typeface="Calibri" pitchFamily="34" charset="0"/>
                <a:cs typeface="Calibri" pitchFamily="34" charset="0"/>
              </a:rPr>
              <a:t>o</a:t>
            </a:r>
            <a:r>
              <a:rPr lang="vi-VN" sz="2400" dirty="0">
                <a:cs typeface="Calibri" pitchFamily="34" charset="0"/>
              </a:rPr>
              <a:t> </a:t>
            </a:r>
            <a:r>
              <a:rPr lang="hr-HR" sz="2400" dirty="0" smtClean="0">
                <a:cs typeface="Calibri" pitchFamily="34" charset="0"/>
              </a:rPr>
              <a:t>zadovoljenoj formalnoj provjeri </a:t>
            </a:r>
          </a:p>
          <a:p>
            <a:pPr>
              <a:buFont typeface="Wingdings" pitchFamily="2" charset="2"/>
              <a:buChar char="Ø"/>
            </a:pPr>
            <a:r>
              <a:rPr lang="hr-HR" sz="2400" dirty="0" smtClean="0">
                <a:cs typeface="Calibri" pitchFamily="34" charset="0"/>
              </a:rPr>
              <a:t>samo</a:t>
            </a:r>
            <a:r>
              <a:rPr lang="hr-HR" sz="2400" dirty="0" smtClean="0">
                <a:solidFill>
                  <a:srgbClr val="FF0000"/>
                </a:solidFill>
                <a:cs typeface="Calibri" pitchFamily="34" charset="0"/>
              </a:rPr>
              <a:t> </a:t>
            </a:r>
            <a:r>
              <a:rPr lang="hr-HR" sz="2400" dirty="0" smtClean="0"/>
              <a:t>zahtjevi </a:t>
            </a:r>
            <a:r>
              <a:rPr lang="hr-HR" sz="2400" dirty="0"/>
              <a:t>koji su zadovoljili formalnu provjeru prelaze u fazu stručnog vrednovanja </a:t>
            </a:r>
            <a:r>
              <a:rPr lang="hr-HR" sz="2400" dirty="0" smtClean="0"/>
              <a:t>zahtjeva</a:t>
            </a:r>
          </a:p>
          <a:p>
            <a:pPr>
              <a:buFont typeface="Wingdings" pitchFamily="2" charset="2"/>
              <a:buChar char="Ø"/>
            </a:pPr>
            <a:r>
              <a:rPr lang="hr-HR" sz="2400" dirty="0"/>
              <a:t>s</a:t>
            </a:r>
            <a:r>
              <a:rPr lang="hr-HR" sz="2400" dirty="0" smtClean="0"/>
              <a:t>tručno vrednovanje provode nadležna sektorska vijeća</a:t>
            </a:r>
            <a:endParaRPr lang="hr-HR" sz="2400" dirty="0"/>
          </a:p>
          <a:p>
            <a:pPr marL="0" indent="0">
              <a:buNone/>
            </a:pPr>
            <a:endParaRPr lang="hr-HR" sz="2400" dirty="0" smtClean="0">
              <a:solidFill>
                <a:srgbClr val="FF0000"/>
              </a:solidFill>
              <a:cs typeface="Calibri" pitchFamily="34" charset="0"/>
            </a:endParaRPr>
          </a:p>
          <a:p>
            <a:endParaRPr lang="hr-HR" sz="1900" b="1" dirty="0">
              <a:solidFill>
                <a:srgbClr val="333399"/>
              </a:solidFill>
              <a:latin typeface="Calibri" pitchFamily="34" charset="0"/>
              <a:cs typeface="Calibri" pitchFamily="34" charset="0"/>
            </a:endParaRPr>
          </a:p>
          <a:p>
            <a:endParaRPr lang="hr-HR" sz="20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64288" y="6315966"/>
            <a:ext cx="1835249" cy="393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099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562074"/>
          </a:xfrm>
        </p:spPr>
        <p:txBody>
          <a:bodyPr>
            <a:noAutofit/>
          </a:bodyPr>
          <a:lstStyle/>
          <a:p>
            <a:r>
              <a:rPr lang="hr-H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FAZA: Stručno vrednovanje – sektorska vijeća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hr-HR" sz="2200" dirty="0">
                <a:cs typeface="Arial" panose="020B0604020202020204" pitchFamily="34" charset="0"/>
              </a:rPr>
              <a:t>p</a:t>
            </a:r>
            <a:r>
              <a:rPr lang="hr-HR" sz="2200" dirty="0" smtClean="0">
                <a:cs typeface="Arial" panose="020B0604020202020204" pitchFamily="34" charset="0"/>
              </a:rPr>
              <a:t>otpune </a:t>
            </a:r>
            <a:r>
              <a:rPr lang="hr-HR" sz="2200" dirty="0">
                <a:cs typeface="Arial" panose="020B0604020202020204" pitchFamily="34" charset="0"/>
              </a:rPr>
              <a:t>i točno ispunjene zahtjeve </a:t>
            </a:r>
            <a:r>
              <a:rPr lang="hr-HR" sz="2200" dirty="0" smtClean="0">
                <a:cs typeface="Arial" panose="020B0604020202020204" pitchFamily="34" charset="0"/>
              </a:rPr>
              <a:t>MRMS dostavlja </a:t>
            </a:r>
            <a:r>
              <a:rPr lang="hr-HR" sz="2200" dirty="0">
                <a:cs typeface="Arial" panose="020B0604020202020204" pitchFamily="34" charset="0"/>
              </a:rPr>
              <a:t>nadležnom </a:t>
            </a:r>
            <a:r>
              <a:rPr lang="hr-HR" sz="2200" dirty="0" smtClean="0">
                <a:cs typeface="Arial" panose="020B0604020202020204" pitchFamily="34" charset="0"/>
              </a:rPr>
              <a:t>SV-u na </a:t>
            </a:r>
            <a:r>
              <a:rPr lang="hr-HR" sz="2200" b="1" dirty="0" smtClean="0">
                <a:solidFill>
                  <a:srgbClr val="333399"/>
                </a:solidFill>
                <a:cs typeface="Arial" panose="020B0604020202020204" pitchFamily="34" charset="0"/>
              </a:rPr>
              <a:t>stručno vrednovanje </a:t>
            </a:r>
            <a:r>
              <a:rPr lang="hr-HR" sz="2200" dirty="0"/>
              <a:t>(Pravilnik o Registru HKO-a, </a:t>
            </a:r>
            <a:r>
              <a:rPr lang="hr-HR" sz="2200" dirty="0" smtClean="0"/>
              <a:t>čl. 20.)</a:t>
            </a:r>
            <a:endParaRPr lang="hr-HR" sz="2200" b="1" dirty="0" smtClean="0">
              <a:solidFill>
                <a:srgbClr val="333399"/>
              </a:solidFill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hr-HR" sz="2200" dirty="0" smtClean="0">
                <a:cs typeface="Arial" panose="020B0604020202020204" pitchFamily="34" charset="0"/>
              </a:rPr>
              <a:t>potpisivanje Izjave o </a:t>
            </a:r>
            <a:r>
              <a:rPr lang="hr-HR" sz="2200" dirty="0">
                <a:cs typeface="Arial" panose="020B0604020202020204" pitchFamily="34" charset="0"/>
              </a:rPr>
              <a:t>nepostojanju sukoba interesa </a:t>
            </a:r>
            <a:endParaRPr lang="hr-HR" sz="2200" dirty="0" smtClean="0"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vi-VN" sz="2200" b="1" dirty="0" smtClean="0">
                <a:latin typeface="Calibri" pitchFamily="34" charset="0"/>
                <a:cs typeface="Calibri" pitchFamily="34" charset="0"/>
              </a:rPr>
              <a:t>ocjen</a:t>
            </a:r>
            <a:r>
              <a:rPr lang="hr-HR" sz="2200" b="1" dirty="0" smtClean="0">
                <a:latin typeface="Calibri" pitchFamily="34" charset="0"/>
                <a:cs typeface="Calibri" pitchFamily="34" charset="0"/>
              </a:rPr>
              <a:t>a</a:t>
            </a:r>
            <a:r>
              <a:rPr lang="vi-VN" sz="22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vi-VN" sz="2200" b="1" dirty="0">
                <a:latin typeface="Calibri" pitchFamily="34" charset="0"/>
                <a:cs typeface="Calibri" pitchFamily="34" charset="0"/>
              </a:rPr>
              <a:t>opravdanosti pokretanja postupka </a:t>
            </a:r>
            <a:r>
              <a:rPr lang="vi-VN" sz="2200" dirty="0">
                <a:latin typeface="Calibri" pitchFamily="34" charset="0"/>
                <a:cs typeface="Calibri" pitchFamily="34" charset="0"/>
              </a:rPr>
              <a:t>za upis u</a:t>
            </a:r>
            <a:r>
              <a:rPr lang="vi-VN" sz="2200" dirty="0">
                <a:cs typeface="Arial" panose="020B0604020202020204" pitchFamily="34" charset="0"/>
              </a:rPr>
              <a:t> </a:t>
            </a:r>
            <a:r>
              <a:rPr lang="vi-VN" sz="2200" dirty="0">
                <a:latin typeface="Calibri" pitchFamily="34" charset="0"/>
                <a:cs typeface="Calibri" pitchFamily="34" charset="0"/>
              </a:rPr>
              <a:t>Podregistar standarda zanimanja i/ili skupova </a:t>
            </a:r>
            <a:r>
              <a:rPr lang="vi-VN" sz="2200" dirty="0" smtClean="0">
                <a:latin typeface="Calibri" pitchFamily="34" charset="0"/>
                <a:cs typeface="Calibri" pitchFamily="34" charset="0"/>
              </a:rPr>
              <a:t>kompetencija</a:t>
            </a:r>
            <a:r>
              <a:rPr lang="hr-HR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hr-HR" sz="2200" dirty="0"/>
              <a:t>(</a:t>
            </a:r>
            <a:r>
              <a:rPr lang="hr-HR" sz="2200" dirty="0" smtClean="0"/>
              <a:t>Pravilnik, čl. 21., st.1.)</a:t>
            </a:r>
            <a:endParaRPr lang="hr-HR" sz="2200" dirty="0"/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endParaRPr lang="hr-HR" sz="21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94717" y="3074694"/>
            <a:ext cx="6048672" cy="648072"/>
          </a:xfrm>
          <a:prstGeom prst="rect">
            <a:avLst/>
          </a:prstGeom>
          <a:noFill/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002060"/>
                </a:solidFill>
                <a:latin typeface="Calibri" panose="020F0502020204030204" pitchFamily="34" charset="0"/>
              </a:rPr>
              <a:t>ISPUNJENI FORMALNI UVJETI – SLIJEDI MIŠLJENJE </a:t>
            </a:r>
          </a:p>
          <a:p>
            <a:pPr algn="ctr"/>
            <a:r>
              <a:rPr lang="hr-HR" dirty="0" smtClean="0">
                <a:solidFill>
                  <a:srgbClr val="002060"/>
                </a:solidFill>
                <a:latin typeface="Calibri" panose="020F0502020204030204" pitchFamily="34" charset="0"/>
              </a:rPr>
              <a:t>SEKTORSKOG VIJEĆA</a:t>
            </a:r>
            <a:endParaRPr lang="hr-HR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ounded Rectangle 5"/>
          <p:cNvSpPr/>
          <p:nvPr/>
        </p:nvSpPr>
        <p:spPr>
          <a:xfrm>
            <a:off x="1064630" y="4273720"/>
            <a:ext cx="2592288" cy="934366"/>
          </a:xfrm>
          <a:prstGeom prst="roundRect">
            <a:avLst/>
          </a:prstGeom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002060"/>
                </a:solidFill>
              </a:rPr>
              <a:t>SV </a:t>
            </a:r>
            <a:r>
              <a:rPr lang="pl-PL" dirty="0" smtClean="0">
                <a:solidFill>
                  <a:srgbClr val="002060"/>
                </a:solidFill>
              </a:rPr>
              <a:t>pokretanje </a:t>
            </a:r>
            <a:r>
              <a:rPr lang="pl-PL" dirty="0">
                <a:solidFill>
                  <a:srgbClr val="002060"/>
                </a:solidFill>
              </a:rPr>
              <a:t>postupka za upis SZ </a:t>
            </a:r>
            <a:r>
              <a:rPr lang="pl-PL" dirty="0" smtClean="0">
                <a:solidFill>
                  <a:srgbClr val="002060"/>
                </a:solidFill>
              </a:rPr>
              <a:t>smatra </a:t>
            </a:r>
            <a:r>
              <a:rPr lang="pl-PL" b="1" dirty="0">
                <a:solidFill>
                  <a:srgbClr val="002060"/>
                </a:solidFill>
              </a:rPr>
              <a:t>neopravdanim</a:t>
            </a:r>
            <a:r>
              <a:rPr lang="pl-PL" dirty="0">
                <a:solidFill>
                  <a:srgbClr val="002060"/>
                </a:solidFill>
              </a:rPr>
              <a:t> 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8" name="Rounded Rectangle 5"/>
          <p:cNvSpPr/>
          <p:nvPr/>
        </p:nvSpPr>
        <p:spPr>
          <a:xfrm>
            <a:off x="5620394" y="4284736"/>
            <a:ext cx="2686518" cy="934366"/>
          </a:xfrm>
          <a:prstGeom prst="roundRect">
            <a:avLst/>
          </a:prstGeom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002060"/>
                </a:solidFill>
              </a:rPr>
              <a:t>SV </a:t>
            </a:r>
            <a:r>
              <a:rPr lang="pl-PL" dirty="0" smtClean="0">
                <a:solidFill>
                  <a:srgbClr val="002060"/>
                </a:solidFill>
              </a:rPr>
              <a:t>pokretanje </a:t>
            </a:r>
            <a:r>
              <a:rPr lang="pl-PL" dirty="0">
                <a:solidFill>
                  <a:srgbClr val="002060"/>
                </a:solidFill>
              </a:rPr>
              <a:t>postupka za upis SZ </a:t>
            </a:r>
            <a:r>
              <a:rPr lang="pl-PL" dirty="0" smtClean="0">
                <a:solidFill>
                  <a:srgbClr val="002060"/>
                </a:solidFill>
              </a:rPr>
              <a:t>smatra </a:t>
            </a:r>
            <a:r>
              <a:rPr lang="pl-PL" b="1" dirty="0" smtClean="0">
                <a:solidFill>
                  <a:srgbClr val="002060"/>
                </a:solidFill>
              </a:rPr>
              <a:t>opravdanim</a:t>
            </a:r>
          </a:p>
        </p:txBody>
      </p:sp>
      <p:sp>
        <p:nvSpPr>
          <p:cNvPr id="9" name="Rounded Rectangle 5"/>
          <p:cNvSpPr/>
          <p:nvPr/>
        </p:nvSpPr>
        <p:spPr>
          <a:xfrm>
            <a:off x="1330528" y="5652834"/>
            <a:ext cx="2016224" cy="792088"/>
          </a:xfrm>
          <a:prstGeom prst="roundRect">
            <a:avLst/>
          </a:prstGeom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u="sng" dirty="0" smtClean="0">
                <a:solidFill>
                  <a:srgbClr val="002060"/>
                </a:solidFill>
              </a:rPr>
              <a:t>ODBIJANJE</a:t>
            </a:r>
          </a:p>
        </p:txBody>
      </p:sp>
      <p:sp>
        <p:nvSpPr>
          <p:cNvPr id="10" name="Rounded Rectangle 5"/>
          <p:cNvSpPr/>
          <p:nvPr/>
        </p:nvSpPr>
        <p:spPr>
          <a:xfrm>
            <a:off x="5655103" y="5652834"/>
            <a:ext cx="2686518" cy="935229"/>
          </a:xfrm>
          <a:prstGeom prst="roundRect">
            <a:avLst/>
          </a:prstGeom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u="sng" dirty="0" smtClean="0">
                <a:solidFill>
                  <a:srgbClr val="002060"/>
                </a:solidFill>
              </a:rPr>
              <a:t>SV POKREĆE POSTUPAK STRUČNOG VREDNOVANJA</a:t>
            </a:r>
            <a:endParaRPr lang="hr-HR" b="1" u="sng" dirty="0">
              <a:solidFill>
                <a:srgbClr val="002060"/>
              </a:solidFill>
            </a:endParaRPr>
          </a:p>
        </p:txBody>
      </p:sp>
      <p:sp>
        <p:nvSpPr>
          <p:cNvPr id="11" name="Strelica udesno 3"/>
          <p:cNvSpPr/>
          <p:nvPr/>
        </p:nvSpPr>
        <p:spPr>
          <a:xfrm rot="7773398">
            <a:off x="2787583" y="3904963"/>
            <a:ext cx="560382" cy="18661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Strelica udesno 3"/>
          <p:cNvSpPr/>
          <p:nvPr/>
        </p:nvSpPr>
        <p:spPr>
          <a:xfrm rot="2654235">
            <a:off x="6243058" y="3891779"/>
            <a:ext cx="560382" cy="18661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Strelica udesno 3"/>
          <p:cNvSpPr/>
          <p:nvPr/>
        </p:nvSpPr>
        <p:spPr>
          <a:xfrm rot="5400000">
            <a:off x="2240830" y="5365976"/>
            <a:ext cx="280190" cy="9330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Strelica udesno 3"/>
          <p:cNvSpPr/>
          <p:nvPr/>
        </p:nvSpPr>
        <p:spPr>
          <a:xfrm rot="5400000">
            <a:off x="6924603" y="5398168"/>
            <a:ext cx="280190" cy="9330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542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490066"/>
          </a:xfrm>
        </p:spPr>
        <p:txBody>
          <a:bodyPr>
            <a:noAutofit/>
          </a:bodyPr>
          <a:lstStyle/>
          <a:p>
            <a:r>
              <a:rPr lang="hr-H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FAZA: Stručno vrednovanje – sektorska vijeća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908719"/>
            <a:ext cx="8229600" cy="5760641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hr-HR" sz="2600" dirty="0" smtClean="0">
                <a:latin typeface="Calibri" pitchFamily="34" charset="0"/>
                <a:cs typeface="Calibri" pitchFamily="34" charset="0"/>
              </a:rPr>
              <a:t>sektorsko vijeće </a:t>
            </a:r>
            <a:r>
              <a:rPr lang="hr-HR" sz="2600" dirty="0">
                <a:latin typeface="Calibri" pitchFamily="34" charset="0"/>
                <a:cs typeface="Calibri" pitchFamily="34" charset="0"/>
              </a:rPr>
              <a:t>može </a:t>
            </a:r>
            <a:r>
              <a:rPr lang="pl-PL" sz="2600" dirty="0">
                <a:latin typeface="Calibri" pitchFamily="34" charset="0"/>
                <a:cs typeface="Calibri" pitchFamily="34" charset="0"/>
              </a:rPr>
              <a:t>pokretanje postupka za upis </a:t>
            </a:r>
            <a:r>
              <a:rPr lang="pl-PL" sz="2600" dirty="0" smtClean="0">
                <a:latin typeface="Calibri" pitchFamily="34" charset="0"/>
                <a:cs typeface="Calibri" pitchFamily="34" charset="0"/>
              </a:rPr>
              <a:t>standarda zanimanja smatrati </a:t>
            </a:r>
            <a:r>
              <a:rPr lang="pl-PL" sz="2600" b="1" dirty="0">
                <a:latin typeface="Calibri" pitchFamily="34" charset="0"/>
                <a:cs typeface="Calibri" pitchFamily="34" charset="0"/>
              </a:rPr>
              <a:t>neopravdanim</a:t>
            </a:r>
            <a:r>
              <a:rPr lang="pl-PL" sz="2600" dirty="0">
                <a:latin typeface="Calibri" pitchFamily="34" charset="0"/>
                <a:cs typeface="Calibri" pitchFamily="34" charset="0"/>
              </a:rPr>
              <a:t> ako</a:t>
            </a:r>
            <a:r>
              <a:rPr lang="pl-PL" sz="26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pl-PL" sz="11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2400" dirty="0">
              <a:latin typeface="Calibri" pitchFamily="34" charset="0"/>
              <a:cs typeface="Calibri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10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1000" dirty="0">
              <a:latin typeface="Calibri" pitchFamily="34" charset="0"/>
              <a:cs typeface="Calibri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10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1000" dirty="0">
              <a:latin typeface="Calibri" pitchFamily="34" charset="0"/>
              <a:cs typeface="Calibri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10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1000" dirty="0">
              <a:latin typeface="Calibri" pitchFamily="34" charset="0"/>
              <a:cs typeface="Calibri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10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1000" dirty="0">
              <a:latin typeface="Calibri" pitchFamily="34" charset="0"/>
              <a:cs typeface="Calibri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10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10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10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1000" dirty="0">
              <a:latin typeface="Calibri" pitchFamily="34" charset="0"/>
              <a:cs typeface="Calibri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1000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hr-HR" sz="2600" dirty="0" smtClean="0">
                <a:latin typeface="Calibri" pitchFamily="34" charset="0"/>
                <a:cs typeface="Calibri" pitchFamily="34" charset="0"/>
              </a:rPr>
              <a:t>MRMS - </a:t>
            </a:r>
            <a:r>
              <a:rPr lang="hr-HR" sz="2600" b="1" dirty="0" smtClean="0">
                <a:latin typeface="Calibri" pitchFamily="34" charset="0"/>
                <a:cs typeface="Calibri" pitchFamily="34" charset="0"/>
              </a:rPr>
              <a:t>Smjernice </a:t>
            </a:r>
            <a:r>
              <a:rPr lang="hr-HR" sz="2600" b="1" dirty="0">
                <a:latin typeface="Calibri" pitchFamily="34" charset="0"/>
                <a:cs typeface="Calibri" pitchFamily="34" charset="0"/>
              </a:rPr>
              <a:t>za vrednovanje </a:t>
            </a:r>
            <a:r>
              <a:rPr lang="hr-HR" sz="2600" b="1" dirty="0">
                <a:cs typeface="Calibri" pitchFamily="34" charset="0"/>
              </a:rPr>
              <a:t>prijedloga standarda </a:t>
            </a:r>
            <a:r>
              <a:rPr lang="hr-HR" sz="2600" b="1" dirty="0" smtClean="0">
                <a:cs typeface="Calibri" pitchFamily="34" charset="0"/>
              </a:rPr>
              <a:t>zanimanja i skupova kompetencija </a:t>
            </a:r>
            <a:r>
              <a:rPr lang="hr-HR" sz="2600" dirty="0"/>
              <a:t>(Pravilnik o Registru HKO-a, </a:t>
            </a:r>
            <a:r>
              <a:rPr lang="hr-HR" sz="2600" dirty="0" smtClean="0"/>
              <a:t>čl. 21., st. 2.)</a:t>
            </a:r>
            <a:endParaRPr lang="hr-HR" sz="2600" b="1" dirty="0" smtClean="0">
              <a:cs typeface="Calibri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1000" b="1" dirty="0">
              <a:cs typeface="Calibri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hr-HR" sz="2600" dirty="0">
                <a:cs typeface="Calibri" pitchFamily="34" charset="0"/>
              </a:rPr>
              <a:t>vrednovanje </a:t>
            </a:r>
            <a:r>
              <a:rPr lang="hr-HR" sz="2600" dirty="0" smtClean="0">
                <a:cs typeface="Calibri" pitchFamily="34" charset="0"/>
              </a:rPr>
              <a:t>obuhvaća </a:t>
            </a:r>
            <a:r>
              <a:rPr lang="hr-HR" sz="2600" dirty="0">
                <a:cs typeface="Calibri" pitchFamily="34" charset="0"/>
              </a:rPr>
              <a:t>sve informacije dostavljene u </a:t>
            </a:r>
            <a:r>
              <a:rPr lang="hr-HR" sz="2600" dirty="0" smtClean="0">
                <a:latin typeface="Calibri" pitchFamily="34" charset="0"/>
                <a:cs typeface="Calibri" pitchFamily="34" charset="0"/>
              </a:rPr>
              <a:t>zahtjevu:</a:t>
            </a:r>
          </a:p>
          <a:p>
            <a:pPr marL="0" indent="0">
              <a:spcBef>
                <a:spcPts val="0"/>
              </a:spcBef>
              <a:buNone/>
            </a:pPr>
            <a:endParaRPr lang="hr-HR" sz="500" dirty="0" smtClean="0">
              <a:latin typeface="Calibri" pitchFamily="34" charset="0"/>
              <a:cs typeface="Calibri" pitchFamily="34" charset="0"/>
            </a:endParaRPr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hr-HR" sz="2200" dirty="0" smtClean="0">
                <a:latin typeface="Calibri" pitchFamily="34" charset="0"/>
                <a:cs typeface="Calibri" pitchFamily="34" charset="0"/>
              </a:rPr>
              <a:t>relevantnost </a:t>
            </a:r>
            <a:r>
              <a:rPr lang="hr-HR" sz="2200" dirty="0">
                <a:latin typeface="Calibri" pitchFamily="34" charset="0"/>
                <a:cs typeface="Calibri" pitchFamily="34" charset="0"/>
              </a:rPr>
              <a:t>standarda zanimanja, relevantnost skupova kompetencija, </a:t>
            </a:r>
            <a:r>
              <a:rPr lang="hr-HR" sz="2200" dirty="0" smtClean="0">
                <a:latin typeface="Calibri" pitchFamily="34" charset="0"/>
                <a:cs typeface="Calibri" pitchFamily="34" charset="0"/>
              </a:rPr>
              <a:t>utemeljenost standarda, opis </a:t>
            </a:r>
            <a:r>
              <a:rPr lang="hr-HR" sz="2200" dirty="0">
                <a:latin typeface="Calibri" pitchFamily="34" charset="0"/>
                <a:cs typeface="Calibri" pitchFamily="34" charset="0"/>
              </a:rPr>
              <a:t>zanimanja, ključnih poslova i </a:t>
            </a:r>
            <a:r>
              <a:rPr lang="hr-HR" sz="2200" dirty="0" smtClean="0">
                <a:latin typeface="Calibri" pitchFamily="34" charset="0"/>
                <a:cs typeface="Calibri" pitchFamily="34" charset="0"/>
              </a:rPr>
              <a:t>kompetencija, procijenjenu razinu kvalifikacije </a:t>
            </a:r>
            <a:r>
              <a:rPr lang="hr-HR" sz="2200" dirty="0">
                <a:latin typeface="Calibri" pitchFamily="34" charset="0"/>
                <a:cs typeface="Calibri" pitchFamily="34" charset="0"/>
              </a:rPr>
              <a:t>te rok do kojega se predloženi standard zanimanja može koristiti kao opravdani razlog za predlaganje standarda </a:t>
            </a:r>
            <a:r>
              <a:rPr lang="hr-HR" sz="2200" dirty="0" smtClean="0">
                <a:latin typeface="Calibri" pitchFamily="34" charset="0"/>
                <a:cs typeface="Calibri" pitchFamily="34" charset="0"/>
              </a:rPr>
              <a:t>kvalifikacija (Pravilnik, čl. 22., st. 2.)</a:t>
            </a:r>
          </a:p>
        </p:txBody>
      </p:sp>
      <p:sp>
        <p:nvSpPr>
          <p:cNvPr id="5" name="Rounded Rectangle 5"/>
          <p:cNvSpPr/>
          <p:nvPr/>
        </p:nvSpPr>
        <p:spPr>
          <a:xfrm>
            <a:off x="633364" y="2232297"/>
            <a:ext cx="2592288" cy="1224136"/>
          </a:xfrm>
          <a:prstGeom prst="roundRect">
            <a:avLst/>
          </a:prstGeom>
          <a:solidFill>
            <a:srgbClr val="CCECFF"/>
          </a:solid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rgbClr val="002060"/>
                </a:solidFill>
              </a:rPr>
              <a:t>u Registru HKO-a postoji </a:t>
            </a:r>
            <a:r>
              <a:rPr lang="hr-HR" b="1" dirty="0">
                <a:solidFill>
                  <a:srgbClr val="002060"/>
                </a:solidFill>
              </a:rPr>
              <a:t>drugi aktivan standard </a:t>
            </a:r>
            <a:r>
              <a:rPr lang="hr-HR" dirty="0">
                <a:solidFill>
                  <a:srgbClr val="002060"/>
                </a:solidFill>
              </a:rPr>
              <a:t>zanimanja istog naziva i/ili sadržaja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419872" y="2187553"/>
            <a:ext cx="2592288" cy="1362050"/>
          </a:xfrm>
          <a:prstGeom prst="roundRect">
            <a:avLst/>
          </a:prstGeom>
          <a:solidFill>
            <a:srgbClr val="CCECFF"/>
          </a:solid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rgbClr val="002060"/>
                </a:solidFill>
              </a:rPr>
              <a:t>prijedlog standarda zanimanja odnosi se na </a:t>
            </a:r>
            <a:r>
              <a:rPr lang="pl-PL" b="1" dirty="0">
                <a:solidFill>
                  <a:srgbClr val="002060"/>
                </a:solidFill>
              </a:rPr>
              <a:t>neaktualno (neaktivno) zanimanje</a:t>
            </a:r>
            <a:r>
              <a:rPr lang="pl-PL" dirty="0">
                <a:solidFill>
                  <a:srgbClr val="002060"/>
                </a:solidFill>
              </a:rPr>
              <a:t> na tržištu rada</a:t>
            </a:r>
          </a:p>
        </p:txBody>
      </p:sp>
      <p:sp>
        <p:nvSpPr>
          <p:cNvPr id="7" name="Rounded Rectangle 5"/>
          <p:cNvSpPr/>
          <p:nvPr/>
        </p:nvSpPr>
        <p:spPr>
          <a:xfrm>
            <a:off x="6325294" y="2209823"/>
            <a:ext cx="2207146" cy="1231007"/>
          </a:xfrm>
          <a:prstGeom prst="roundRect">
            <a:avLst/>
          </a:prstGeom>
          <a:solidFill>
            <a:srgbClr val="CCECFF"/>
          </a:solidFill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rgbClr val="002060"/>
                </a:solidFill>
              </a:rPr>
              <a:t>postoji drugi relevantan razlog</a:t>
            </a:r>
          </a:p>
        </p:txBody>
      </p:sp>
      <p:sp>
        <p:nvSpPr>
          <p:cNvPr id="8" name="Strelica udesno 3"/>
          <p:cNvSpPr/>
          <p:nvPr/>
        </p:nvSpPr>
        <p:spPr>
          <a:xfrm rot="7773398">
            <a:off x="2695084" y="1827046"/>
            <a:ext cx="560382" cy="186617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Strelica udesno 3"/>
          <p:cNvSpPr/>
          <p:nvPr/>
        </p:nvSpPr>
        <p:spPr>
          <a:xfrm rot="5400000">
            <a:off x="4414735" y="1759568"/>
            <a:ext cx="415944" cy="186619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Strelica udesno 3"/>
          <p:cNvSpPr/>
          <p:nvPr/>
        </p:nvSpPr>
        <p:spPr>
          <a:xfrm rot="2755027">
            <a:off x="5982767" y="1810577"/>
            <a:ext cx="560382" cy="186617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914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511" y="274638"/>
            <a:ext cx="8655049" cy="562074"/>
          </a:xfrm>
        </p:spPr>
        <p:txBody>
          <a:bodyPr>
            <a:noAutofit/>
          </a:bodyPr>
          <a:lstStyle/>
          <a:p>
            <a:r>
              <a:rPr lang="hr-H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FAZA: Stručno vrednovanje – sektorska vijeća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hr-HR" sz="2200" dirty="0" smtClean="0">
                <a:latin typeface="Calibri" pitchFamily="34" charset="0"/>
                <a:cs typeface="Calibri" pitchFamily="34" charset="0"/>
              </a:rPr>
              <a:t>SV će donijeti stručno mišljenje o upisu u Registar </a:t>
            </a:r>
            <a:r>
              <a:rPr lang="hr-HR" sz="2200" b="1" dirty="0" smtClean="0">
                <a:latin typeface="Calibri" pitchFamily="34" charset="0"/>
                <a:cs typeface="Calibri" pitchFamily="34" charset="0"/>
              </a:rPr>
              <a:t>u roku od 30 dana </a:t>
            </a:r>
            <a:r>
              <a:rPr lang="hr-HR" sz="2200" dirty="0" smtClean="0">
                <a:latin typeface="Calibri" pitchFamily="34" charset="0"/>
                <a:cs typeface="Calibri" pitchFamily="34" charset="0"/>
              </a:rPr>
              <a:t>od dana kad je MRMS proslijedio na mišljenje prijedlog zahtjeva za upis u Registar </a:t>
            </a:r>
            <a:r>
              <a:rPr lang="hr-HR" sz="2200" dirty="0" smtClean="0"/>
              <a:t>(</a:t>
            </a:r>
            <a:r>
              <a:rPr lang="hr-HR" sz="2200" dirty="0"/>
              <a:t>Pravilnik o Registru HKO-a, </a:t>
            </a:r>
            <a:r>
              <a:rPr lang="hr-HR" sz="2200" dirty="0" smtClean="0"/>
              <a:t>čl. 26., st. 2.)</a:t>
            </a:r>
          </a:p>
          <a:p>
            <a:pPr>
              <a:buFont typeface="Wingdings" pitchFamily="2" charset="2"/>
              <a:buChar char="Ø"/>
            </a:pPr>
            <a:r>
              <a:rPr lang="hr-HR" sz="2200" dirty="0" smtClean="0">
                <a:latin typeface="Calibri" pitchFamily="34" charset="0"/>
                <a:cs typeface="Calibri" pitchFamily="34" charset="0"/>
              </a:rPr>
              <a:t>nakon što SZ prođe formalnu provjeru u MRMS-u, članovi nadležnog sektorskog vijeća će od sustava dobiti automatsku obavijest:</a:t>
            </a:r>
            <a:endParaRPr lang="hr-HR" sz="18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hr-HR" sz="1800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endParaRPr lang="hr-HR" sz="1800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hr-HR" sz="700" cap="all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64288" y="6315966"/>
            <a:ext cx="1835249" cy="393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 descr="C:\Users\apuh\Desktop\obav sv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025" y="3356992"/>
            <a:ext cx="8575154" cy="2420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189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562074"/>
          </a:xfrm>
        </p:spPr>
        <p:txBody>
          <a:bodyPr>
            <a:noAutofit/>
          </a:bodyPr>
          <a:lstStyle/>
          <a:p>
            <a:r>
              <a:rPr lang="hr-H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FAZA: Stručno vrednovanje – sektorska vijeća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cap="all" dirty="0" smtClean="0">
                <a:latin typeface="Calibri" pitchFamily="34" charset="0"/>
                <a:cs typeface="Calibri" pitchFamily="34" charset="0"/>
              </a:rPr>
              <a:t>mogući rezultati stručnog vrednovanja</a:t>
            </a:r>
            <a:r>
              <a:rPr lang="hr-HR" sz="24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marL="0" indent="0">
              <a:buNone/>
            </a:pPr>
            <a:endParaRPr lang="hr-HR" sz="5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hr-HR" sz="2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negativno vrednovanje SV </a:t>
            </a:r>
            <a:r>
              <a:rPr lang="hr-HR" sz="2400" dirty="0" smtClean="0">
                <a:latin typeface="Calibri" pitchFamily="34" charset="0"/>
                <a:cs typeface="Calibri" pitchFamily="34" charset="0"/>
              </a:rPr>
              <a:t>– ako SV zaključi da elementi </a:t>
            </a:r>
            <a:r>
              <a:rPr lang="hr-HR" sz="2400" dirty="0">
                <a:latin typeface="Calibri" pitchFamily="34" charset="0"/>
                <a:cs typeface="Calibri" pitchFamily="34" charset="0"/>
              </a:rPr>
              <a:t>prijedloga </a:t>
            </a:r>
            <a:r>
              <a:rPr lang="hr-HR" sz="2400" dirty="0" smtClean="0">
                <a:latin typeface="Calibri" pitchFamily="34" charset="0"/>
                <a:cs typeface="Calibri" pitchFamily="34" charset="0"/>
              </a:rPr>
              <a:t>SZ nisu opisani u skladu sa Smjernicama za vrednovanje, nacionalni koordinator sektorskih vijeća </a:t>
            </a:r>
            <a:r>
              <a:rPr lang="hr-HR" sz="2400" b="1" dirty="0" smtClean="0">
                <a:latin typeface="Calibri" pitchFamily="34" charset="0"/>
                <a:cs typeface="Calibri" pitchFamily="34" charset="0"/>
              </a:rPr>
              <a:t>u roku od 21 dan </a:t>
            </a:r>
            <a:r>
              <a:rPr lang="hr-HR" sz="2400" dirty="0" smtClean="0">
                <a:latin typeface="Calibri" pitchFamily="34" charset="0"/>
                <a:cs typeface="Calibri" pitchFamily="34" charset="0"/>
              </a:rPr>
              <a:t>vratit će prijedlog zahtjeva predlagatelju na </a:t>
            </a:r>
            <a:r>
              <a:rPr lang="hr-HR" sz="2400" b="1" dirty="0" smtClean="0">
                <a:latin typeface="Calibri" pitchFamily="34" charset="0"/>
                <a:cs typeface="Calibri" pitchFamily="34" charset="0"/>
              </a:rPr>
              <a:t>doradu </a:t>
            </a:r>
            <a:r>
              <a:rPr lang="hr-HR" sz="2400" dirty="0"/>
              <a:t>(Pravilnik o Registru HKO-a, čl</a:t>
            </a:r>
            <a:r>
              <a:rPr lang="hr-HR" sz="2400" dirty="0" smtClean="0"/>
              <a:t>. 26</a:t>
            </a:r>
            <a:r>
              <a:rPr lang="hr-HR" sz="2400" dirty="0"/>
              <a:t>., </a:t>
            </a:r>
            <a:r>
              <a:rPr lang="hr-HR" sz="2400" dirty="0" smtClean="0"/>
              <a:t>st. 1.)</a:t>
            </a:r>
            <a:endParaRPr lang="hr-HR" sz="2400" b="1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endParaRPr lang="hr-HR" sz="500" b="1" dirty="0" smtClean="0">
              <a:latin typeface="Calibri" pitchFamily="34" charset="0"/>
              <a:cs typeface="Calibri" pitchFamily="34" charset="0"/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hr-HR" sz="2200" dirty="0" smtClean="0">
                <a:latin typeface="Calibri" pitchFamily="34" charset="0"/>
                <a:cs typeface="Calibri" pitchFamily="34" charset="0"/>
              </a:rPr>
              <a:t>SV – upute i preporuke za doradu te rok za dostavu novog dorađenog prijedloga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hr-HR" sz="2200" dirty="0">
                <a:latin typeface="Calibri" pitchFamily="34" charset="0"/>
                <a:cs typeface="Calibri" pitchFamily="34" charset="0"/>
              </a:rPr>
              <a:t>a</a:t>
            </a:r>
            <a:r>
              <a:rPr lang="hr-HR" sz="2200" dirty="0" smtClean="0">
                <a:latin typeface="Calibri" pitchFamily="34" charset="0"/>
                <a:cs typeface="Calibri" pitchFamily="34" charset="0"/>
              </a:rPr>
              <a:t>ko predlagatelj ne postupi u roku i ne doradi svoj prijedlog, SV će donijeti </a:t>
            </a:r>
            <a:r>
              <a:rPr lang="hr-HR" sz="2200" b="1" dirty="0" smtClean="0">
                <a:latin typeface="Calibri" pitchFamily="34" charset="0"/>
                <a:cs typeface="Calibri" pitchFamily="34" charset="0"/>
              </a:rPr>
              <a:t>negativno mišljenje </a:t>
            </a:r>
            <a:r>
              <a:rPr lang="hr-HR" sz="2200" dirty="0" smtClean="0">
                <a:latin typeface="Calibri" pitchFamily="34" charset="0"/>
                <a:cs typeface="Calibri" pitchFamily="34" charset="0"/>
              </a:rPr>
              <a:t>o ispunjenju stručnih uvjeta za upis u Registar HKO-a </a:t>
            </a:r>
            <a:r>
              <a:rPr lang="hr-HR" sz="2200" dirty="0"/>
              <a:t>(</a:t>
            </a:r>
            <a:r>
              <a:rPr lang="hr-HR" sz="2200" dirty="0" smtClean="0"/>
              <a:t>Pravilnik, </a:t>
            </a:r>
            <a:r>
              <a:rPr lang="hr-HR" sz="2200" dirty="0"/>
              <a:t>čl</a:t>
            </a:r>
            <a:r>
              <a:rPr lang="hr-HR" sz="2200" dirty="0" smtClean="0"/>
              <a:t>. 26</a:t>
            </a:r>
            <a:r>
              <a:rPr lang="hr-HR" sz="2200" dirty="0"/>
              <a:t>., </a:t>
            </a:r>
            <a:r>
              <a:rPr lang="hr-HR" sz="2200" dirty="0" smtClean="0"/>
              <a:t>st. 3.)</a:t>
            </a:r>
            <a:endParaRPr lang="hr-HR" sz="2200" dirty="0">
              <a:latin typeface="Calibri" pitchFamily="34" charset="0"/>
              <a:cs typeface="Calibri" pitchFamily="34" charset="0"/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hr-HR" sz="2200" dirty="0" smtClean="0">
                <a:latin typeface="Calibri" pitchFamily="34" charset="0"/>
                <a:cs typeface="Calibri" pitchFamily="34" charset="0"/>
              </a:rPr>
              <a:t>ponovljeni zahtjev može se razmatrati po isteku roka od 6 mjeseci od dana odbijanja upisa u Registar </a:t>
            </a:r>
            <a:r>
              <a:rPr lang="hr-HR" sz="2200" dirty="0" smtClean="0"/>
              <a:t>(</a:t>
            </a:r>
            <a:r>
              <a:rPr lang="hr-HR" sz="2200" dirty="0"/>
              <a:t>Pravilnik, čl</a:t>
            </a:r>
            <a:r>
              <a:rPr lang="hr-HR" sz="2200" dirty="0" smtClean="0"/>
              <a:t>. 26</a:t>
            </a:r>
            <a:r>
              <a:rPr lang="hr-HR" sz="2200" dirty="0"/>
              <a:t>., </a:t>
            </a:r>
            <a:r>
              <a:rPr lang="hr-HR" sz="2200" dirty="0" smtClean="0"/>
              <a:t>st. 4.)</a:t>
            </a:r>
            <a:endParaRPr lang="hr-HR" sz="22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64288" y="6315966"/>
            <a:ext cx="1835249" cy="393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891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r>
              <a:rPr lang="hr-H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Nacrt radionice simulacije vrednovanja standarda zanimanja</a:t>
            </a:r>
            <a:endParaRPr lang="hr-H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/>
          </a:bodyPr>
          <a:lstStyle/>
          <a:p>
            <a:r>
              <a:rPr lang="hr-HR" sz="2400" b="1" dirty="0" smtClean="0">
                <a:solidFill>
                  <a:srgbClr val="002060"/>
                </a:solidFill>
              </a:rPr>
              <a:t>1. dio - procedura podnošenja zahtjeva u  Registar </a:t>
            </a:r>
            <a:r>
              <a:rPr lang="hr-HR" sz="2400" dirty="0" smtClean="0"/>
              <a:t>(aktivnosti predlagatelja, MRMS-a i sektorskog vijeća)</a:t>
            </a:r>
          </a:p>
          <a:p>
            <a:pPr marL="0" indent="0">
              <a:buNone/>
            </a:pPr>
            <a:endParaRPr lang="hr-HR" sz="1000" dirty="0" smtClean="0"/>
          </a:p>
          <a:p>
            <a:r>
              <a:rPr lang="hr-HR" sz="2400" b="1" dirty="0" smtClean="0">
                <a:solidFill>
                  <a:srgbClr val="002060"/>
                </a:solidFill>
              </a:rPr>
              <a:t>2. dio - simulacija vrednovanja </a:t>
            </a:r>
            <a:r>
              <a:rPr lang="hr-HR" sz="2400" dirty="0" smtClean="0"/>
              <a:t>(rad u grupama):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sz="2400" dirty="0" smtClean="0"/>
              <a:t>potpisivanje </a:t>
            </a:r>
            <a:r>
              <a:rPr lang="hr-HR" sz="2400" dirty="0"/>
              <a:t>izjave o nepostojanju sukoba interesa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sz="2400" dirty="0"/>
              <a:t>preuzimanje SZ-a iz Registra HKO-a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sz="2400" dirty="0"/>
              <a:t>vrednovanje prema Smjernicama za vrednovanje </a:t>
            </a:r>
            <a:r>
              <a:rPr lang="pl-PL" sz="2400" dirty="0"/>
              <a:t>prijedloga standarda zanimanja i skupova kompetencija</a:t>
            </a:r>
            <a:endParaRPr lang="hr-HR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hr-HR" sz="2400" dirty="0"/>
              <a:t>priprema stručnog </a:t>
            </a:r>
            <a:r>
              <a:rPr lang="hr-HR" sz="2400" dirty="0" smtClean="0"/>
              <a:t>mišljenja</a:t>
            </a:r>
            <a:endParaRPr lang="hr-HR" sz="2400" dirty="0"/>
          </a:p>
          <a:p>
            <a:pPr marL="0" indent="0">
              <a:buNone/>
            </a:pPr>
            <a:endParaRPr lang="hr-HR" sz="1000" dirty="0" smtClean="0"/>
          </a:p>
          <a:p>
            <a:r>
              <a:rPr lang="hr-HR" sz="2400" b="1" dirty="0" smtClean="0">
                <a:solidFill>
                  <a:srgbClr val="002060"/>
                </a:solidFill>
              </a:rPr>
              <a:t>3. dio - analiza provedenog vrednovanja </a:t>
            </a:r>
            <a:r>
              <a:rPr lang="hr-HR" sz="2400" dirty="0" smtClean="0"/>
              <a:t>SZ-a po grupama</a:t>
            </a:r>
          </a:p>
        </p:txBody>
      </p:sp>
    </p:spTree>
    <p:extLst>
      <p:ext uri="{BB962C8B-B14F-4D97-AF65-F5344CB8AC3E}">
        <p14:creationId xmlns:p14="http://schemas.microsoft.com/office/powerpoint/2010/main" val="340197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562074"/>
          </a:xfrm>
        </p:spPr>
        <p:txBody>
          <a:bodyPr>
            <a:noAutofit/>
          </a:bodyPr>
          <a:lstStyle/>
          <a:p>
            <a:r>
              <a:rPr lang="hr-H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FAZA: Stručno vrednovanje – sektorska vijeća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8785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hr-HR" sz="24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</a:t>
            </a:r>
            <a:r>
              <a:rPr lang="hr-HR" sz="2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ozitivno vrednovanje </a:t>
            </a:r>
            <a:r>
              <a:rPr lang="hr-HR" sz="24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SV </a:t>
            </a:r>
            <a:r>
              <a:rPr lang="hr-HR" sz="2400" dirty="0" smtClean="0">
                <a:latin typeface="Calibri" pitchFamily="34" charset="0"/>
                <a:cs typeface="Calibri" pitchFamily="34" charset="0"/>
              </a:rPr>
              <a:t>– a</a:t>
            </a:r>
            <a:r>
              <a:rPr lang="vi-VN" sz="2400" dirty="0" smtClean="0">
                <a:latin typeface="Calibri" pitchFamily="34" charset="0"/>
                <a:cs typeface="Calibri" pitchFamily="34" charset="0"/>
              </a:rPr>
              <a:t>ko </a:t>
            </a:r>
            <a:r>
              <a:rPr lang="hr-HR" sz="2400" dirty="0" smtClean="0">
                <a:latin typeface="Calibri" pitchFamily="34" charset="0"/>
                <a:cs typeface="Calibri" pitchFamily="34" charset="0"/>
              </a:rPr>
              <a:t>SV </a:t>
            </a:r>
            <a:r>
              <a:rPr lang="vi-VN" sz="2400" dirty="0" smtClean="0">
                <a:latin typeface="Calibri" pitchFamily="34" charset="0"/>
                <a:cs typeface="Calibri" pitchFamily="34" charset="0"/>
              </a:rPr>
              <a:t>utvrdi </a:t>
            </a:r>
            <a:r>
              <a:rPr lang="vi-VN" sz="2400" dirty="0">
                <a:latin typeface="Calibri" pitchFamily="34" charset="0"/>
                <a:cs typeface="Calibri" pitchFamily="34" charset="0"/>
              </a:rPr>
              <a:t>da je prijedlog </a:t>
            </a:r>
            <a:r>
              <a:rPr lang="hr-HR" sz="2400" dirty="0" smtClean="0">
                <a:latin typeface="Calibri" pitchFamily="34" charset="0"/>
                <a:cs typeface="Calibri" pitchFamily="34" charset="0"/>
              </a:rPr>
              <a:t>SZ </a:t>
            </a:r>
            <a:r>
              <a:rPr lang="vi-VN" sz="2400" dirty="0" smtClean="0">
                <a:latin typeface="Calibri" pitchFamily="34" charset="0"/>
                <a:cs typeface="Calibri" pitchFamily="34" charset="0"/>
              </a:rPr>
              <a:t>opravdan </a:t>
            </a:r>
            <a:r>
              <a:rPr lang="vi-VN" sz="2400" dirty="0">
                <a:latin typeface="Calibri" pitchFamily="34" charset="0"/>
                <a:cs typeface="Calibri" pitchFamily="34" charset="0"/>
              </a:rPr>
              <a:t>te da</a:t>
            </a:r>
            <a:r>
              <a:rPr lang="vi-VN" sz="2400" dirty="0">
                <a:cs typeface="Arial" panose="020B0604020202020204" pitchFamily="34" charset="0"/>
              </a:rPr>
              <a:t> </a:t>
            </a:r>
            <a:r>
              <a:rPr lang="vi-VN" sz="2400" dirty="0">
                <a:latin typeface="Calibri" pitchFamily="34" charset="0"/>
                <a:cs typeface="Calibri" pitchFamily="34" charset="0"/>
              </a:rPr>
              <a:t>sadrži elemente propisane Pravilnikom i sve dodatne elemente koji su važni za</a:t>
            </a:r>
            <a:r>
              <a:rPr lang="vi-VN" sz="2400" dirty="0">
                <a:cs typeface="Arial" panose="020B0604020202020204" pitchFamily="34" charset="0"/>
              </a:rPr>
              <a:t> </a:t>
            </a:r>
            <a:r>
              <a:rPr lang="vi-VN" sz="2400" dirty="0">
                <a:latin typeface="Calibri" pitchFamily="34" charset="0"/>
                <a:cs typeface="Calibri" pitchFamily="34" charset="0"/>
              </a:rPr>
              <a:t>osiguravanje kvalitete, donijet će </a:t>
            </a:r>
            <a:r>
              <a:rPr lang="vi-VN" sz="2400" b="1" dirty="0">
                <a:latin typeface="Calibri" pitchFamily="34" charset="0"/>
                <a:cs typeface="Calibri" pitchFamily="34" charset="0"/>
              </a:rPr>
              <a:t>pozitivno </a:t>
            </a:r>
            <a:r>
              <a:rPr lang="vi-VN" sz="2400" b="1" dirty="0" smtClean="0">
                <a:latin typeface="Calibri" pitchFamily="34" charset="0"/>
                <a:cs typeface="Calibri" pitchFamily="34" charset="0"/>
              </a:rPr>
              <a:t>mišljenje</a:t>
            </a:r>
            <a:endParaRPr lang="hr-HR" sz="2400" b="1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endParaRPr lang="hr-HR" sz="1400" b="1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hr-HR" sz="2400" b="1" dirty="0" smtClean="0">
                <a:latin typeface="Calibri" pitchFamily="34" charset="0"/>
                <a:cs typeface="Calibri" pitchFamily="34" charset="0"/>
              </a:rPr>
              <a:t>OBRASCI STRUČNOG MIŠLJENJA (SZ i SKOMP):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hr-HR" sz="2400" dirty="0" smtClean="0">
                <a:latin typeface="Calibri" pitchFamily="34" charset="0"/>
                <a:cs typeface="Calibri" pitchFamily="34" charset="0"/>
              </a:rPr>
              <a:t>Odbijanje upisa – neopravdan zahtjev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hr-HR" sz="2400" dirty="0" smtClean="0">
                <a:latin typeface="Calibri" pitchFamily="34" charset="0"/>
                <a:cs typeface="Calibri" pitchFamily="34" charset="0"/>
              </a:rPr>
              <a:t>Negativno mišljenje – prijedlog se vraća na doradu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hr-HR" sz="2400" dirty="0" smtClean="0">
                <a:latin typeface="Calibri" pitchFamily="34" charset="0"/>
                <a:cs typeface="Calibri" pitchFamily="34" charset="0"/>
              </a:rPr>
              <a:t>Negativno mišljenje nakon dorade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hr-HR" sz="2400" dirty="0" smtClean="0">
                <a:latin typeface="Calibri" pitchFamily="34" charset="0"/>
                <a:cs typeface="Calibri" pitchFamily="34" charset="0"/>
              </a:rPr>
              <a:t>Negativno mišljenje – nije dorađeno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hr-HR" sz="2400" dirty="0" smtClean="0">
                <a:latin typeface="Calibri" pitchFamily="34" charset="0"/>
                <a:cs typeface="Calibri" pitchFamily="34" charset="0"/>
              </a:rPr>
              <a:t>Pozitivno mišljenje</a:t>
            </a:r>
            <a:endParaRPr lang="hr-HR" sz="2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64288" y="6315966"/>
            <a:ext cx="1835249" cy="393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662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hr-H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FAZA: Upis standarda u Registar</a:t>
            </a:r>
            <a:endParaRPr lang="hr-H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31871"/>
          </a:xfrm>
        </p:spPr>
        <p:txBody>
          <a:bodyPr>
            <a:normAutofit/>
          </a:bodyPr>
          <a:lstStyle/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hr-HR" sz="3200" dirty="0" smtClean="0"/>
              <a:t>pozitivno mišljenje SV               ministar nadležan </a:t>
            </a:r>
            <a:r>
              <a:rPr lang="hr-HR" sz="3200" dirty="0"/>
              <a:t>za rad donosi </a:t>
            </a:r>
            <a:r>
              <a:rPr lang="hr-HR" sz="3200" b="1" dirty="0">
                <a:solidFill>
                  <a:srgbClr val="002060"/>
                </a:solidFill>
              </a:rPr>
              <a:t>odluku o upisu u </a:t>
            </a:r>
            <a:r>
              <a:rPr lang="hr-HR" sz="3200" b="1" dirty="0" smtClean="0">
                <a:solidFill>
                  <a:srgbClr val="002060"/>
                </a:solidFill>
              </a:rPr>
              <a:t>Registar </a:t>
            </a:r>
            <a:r>
              <a:rPr lang="hr-HR" sz="3200" dirty="0"/>
              <a:t>(Pravilnik, </a:t>
            </a:r>
            <a:r>
              <a:rPr lang="hr-HR" sz="3200" dirty="0" smtClean="0"/>
              <a:t>čl. 27., st. 1.)</a:t>
            </a:r>
          </a:p>
          <a:p>
            <a:pPr marL="0" lvl="1" indent="0">
              <a:buNone/>
            </a:pPr>
            <a:endParaRPr lang="hr-HR" sz="3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Odluka se objavljuje na mrežnoj stranici MRMS-a </a:t>
            </a:r>
            <a:r>
              <a:rPr lang="hr-HR" smtClean="0"/>
              <a:t>i Registra HKO-a</a:t>
            </a:r>
            <a:endParaRPr lang="hr-HR" dirty="0"/>
          </a:p>
        </p:txBody>
      </p:sp>
      <p:sp>
        <p:nvSpPr>
          <p:cNvPr id="5" name="Strelica udesno 4"/>
          <p:cNvSpPr/>
          <p:nvPr/>
        </p:nvSpPr>
        <p:spPr>
          <a:xfrm>
            <a:off x="4716016" y="1222973"/>
            <a:ext cx="792088" cy="6229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64288" y="6315966"/>
            <a:ext cx="1835249" cy="393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159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hr-H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ROKOVI</a:t>
            </a:r>
            <a:endParaRPr lang="hr-H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31871"/>
          </a:xfrm>
        </p:spPr>
        <p:txBody>
          <a:bodyPr anchor="ctr">
            <a:normAutofit/>
          </a:bodyPr>
          <a:lstStyle/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hr-HR" dirty="0" smtClean="0"/>
              <a:t>Upis SZ u Registar HKO – neograničeno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hr-HR" dirty="0" smtClean="0"/>
              <a:t>Formalna provjera MRMS – </a:t>
            </a:r>
            <a:r>
              <a:rPr lang="hr-HR" dirty="0" smtClean="0">
                <a:solidFill>
                  <a:srgbClr val="FF0000"/>
                </a:solidFill>
              </a:rPr>
              <a:t>21 dan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hr-HR" dirty="0" smtClean="0"/>
              <a:t>Dorada SZ-a nakon formalne provjere – neograničeno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hr-HR" dirty="0" smtClean="0"/>
              <a:t>Stručno vrednovanje SV – </a:t>
            </a:r>
            <a:r>
              <a:rPr lang="hr-HR" dirty="0" smtClean="0">
                <a:solidFill>
                  <a:srgbClr val="FF0000"/>
                </a:solidFill>
              </a:rPr>
              <a:t>30 dana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hr-HR" dirty="0" smtClean="0"/>
              <a:t>Nacionalni koordinator vraća na doradu – </a:t>
            </a:r>
            <a:r>
              <a:rPr lang="hr-HR" dirty="0" smtClean="0">
                <a:solidFill>
                  <a:srgbClr val="FF0000"/>
                </a:solidFill>
              </a:rPr>
              <a:t>21 dan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hr-HR" dirty="0" smtClean="0"/>
              <a:t>Dorada nakon stručnog vrednovanja – </a:t>
            </a:r>
            <a:r>
              <a:rPr lang="hr-HR" dirty="0" smtClean="0">
                <a:solidFill>
                  <a:srgbClr val="FF0000"/>
                </a:solidFill>
              </a:rPr>
              <a:t>predlaže SV</a:t>
            </a:r>
            <a:endParaRPr lang="hr-HR" dirty="0">
              <a:solidFill>
                <a:srgbClr val="FF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64288" y="6315966"/>
            <a:ext cx="1835249" cy="393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47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Uprava za tržište rada i zapošljavanje</a:t>
            </a:r>
          </a:p>
          <a:p>
            <a:pPr marL="0" indent="0">
              <a:buNone/>
            </a:pPr>
            <a:r>
              <a:rPr lang="hr-HR" dirty="0"/>
              <a:t>Ulica grada Vukovara 78</a:t>
            </a:r>
          </a:p>
          <a:p>
            <a:pPr marL="0" indent="0">
              <a:buNone/>
            </a:pPr>
            <a:r>
              <a:rPr lang="hr-HR" dirty="0"/>
              <a:t>10 000 Zagreb </a:t>
            </a:r>
          </a:p>
          <a:p>
            <a:pPr marL="0" indent="0">
              <a:buNone/>
            </a:pPr>
            <a:r>
              <a:rPr lang="hr-HR" dirty="0"/>
              <a:t>Hrvatska </a:t>
            </a:r>
          </a:p>
          <a:p>
            <a:pPr marL="0" indent="0">
              <a:buNone/>
            </a:pPr>
            <a:r>
              <a:rPr lang="hr-HR" b="1" dirty="0"/>
              <a:t>e-mail:</a:t>
            </a:r>
            <a:r>
              <a:rPr lang="hr-HR" dirty="0"/>
              <a:t> </a:t>
            </a:r>
            <a:r>
              <a:rPr lang="hr-HR" u="sng" dirty="0">
                <a:hlinkClick r:id="rId2"/>
              </a:rPr>
              <a:t>hko@</a:t>
            </a:r>
            <a:r>
              <a:rPr lang="hr-HR" u="sng" dirty="0" err="1">
                <a:hlinkClick r:id="rId2"/>
              </a:rPr>
              <a:t>mrms.hr</a:t>
            </a:r>
            <a:r>
              <a:rPr lang="hr-HR" dirty="0"/>
              <a:t>  </a:t>
            </a:r>
          </a:p>
          <a:p>
            <a:pPr marL="0" indent="0">
              <a:buNone/>
            </a:pPr>
            <a:r>
              <a:rPr lang="hr-HR" b="1" dirty="0"/>
              <a:t>web:</a:t>
            </a:r>
            <a:r>
              <a:rPr lang="hr-HR" dirty="0"/>
              <a:t> </a:t>
            </a:r>
            <a:r>
              <a:rPr lang="hr-HR" u="sng" dirty="0">
                <a:hlinkClick r:id="rId3"/>
              </a:rPr>
              <a:t>www.mrms.hr</a:t>
            </a:r>
            <a:r>
              <a:rPr lang="hr-HR" dirty="0"/>
              <a:t> </a:t>
            </a:r>
          </a:p>
          <a:p>
            <a:endParaRPr lang="hr-H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589240"/>
            <a:ext cx="2670175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620688"/>
            <a:ext cx="15240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74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r-H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HKO </a:t>
            </a:r>
            <a:r>
              <a:rPr lang="hr-H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uloga MRMS-a</a:t>
            </a:r>
            <a:endParaRPr lang="hr-H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hr-HR" sz="2000" b="1" dirty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2400" dirty="0" smtClean="0"/>
              <a:t>Izrada i </a:t>
            </a:r>
            <a:r>
              <a:rPr lang="pl-PL" sz="2400" dirty="0"/>
              <a:t>vrednovanje </a:t>
            </a:r>
            <a:r>
              <a:rPr lang="pl-PL" sz="2400" dirty="0" smtClean="0"/>
              <a:t>SZ-a - </a:t>
            </a:r>
            <a:r>
              <a:rPr lang="pl-PL" sz="2400" b="1" dirty="0" smtClean="0">
                <a:solidFill>
                  <a:srgbClr val="002060"/>
                </a:solidFill>
              </a:rPr>
              <a:t>alati</a:t>
            </a:r>
            <a:r>
              <a:rPr lang="pl-PL" sz="2400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pl-PL" sz="2400" dirty="0"/>
          </a:p>
          <a:p>
            <a:pPr marL="3240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400" dirty="0"/>
              <a:t>Smjernice za izradu standarda </a:t>
            </a:r>
            <a:r>
              <a:rPr lang="pl-PL" sz="2400" dirty="0" smtClean="0"/>
              <a:t>zanimanja</a:t>
            </a:r>
          </a:p>
          <a:p>
            <a:pPr marL="3240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400" dirty="0" smtClean="0"/>
              <a:t>Smjernice </a:t>
            </a:r>
            <a:r>
              <a:rPr lang="pl-PL" sz="2400" dirty="0"/>
              <a:t>za vrednovanje prijedloga standarda </a:t>
            </a:r>
            <a:r>
              <a:rPr lang="pl-PL" sz="2400" dirty="0" smtClean="0"/>
              <a:t>zanimanja </a:t>
            </a:r>
            <a:r>
              <a:rPr lang="pl-PL" sz="2400" dirty="0"/>
              <a:t>i skupova kompetencija</a:t>
            </a:r>
          </a:p>
          <a:p>
            <a:pPr marL="3240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r-HR" sz="2400" dirty="0" smtClean="0"/>
              <a:t>Anketa </a:t>
            </a:r>
            <a:r>
              <a:rPr lang="hr-HR" sz="2400" dirty="0"/>
              <a:t>o standardu zanimanja</a:t>
            </a:r>
          </a:p>
          <a:p>
            <a:pPr marL="3240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r-HR" sz="2400" dirty="0" smtClean="0"/>
              <a:t>Metodologija </a:t>
            </a:r>
            <a:r>
              <a:rPr lang="pl-PL" sz="2400" dirty="0"/>
              <a:t>za izradu i tumačenje profila sektora</a:t>
            </a:r>
          </a:p>
          <a:p>
            <a:pPr marL="3240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400" dirty="0" smtClean="0"/>
              <a:t>Profili </a:t>
            </a:r>
            <a:r>
              <a:rPr lang="pl-PL" sz="2400" dirty="0"/>
              <a:t>sektora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u="sng" dirty="0">
                <a:hlinkClick r:id="rId2"/>
              </a:rPr>
              <a:t>Nacionalno internetsko </a:t>
            </a:r>
            <a:r>
              <a:rPr lang="hr-HR" sz="2400" u="sng" dirty="0" smtClean="0">
                <a:hlinkClick r:id="rId2"/>
              </a:rPr>
              <a:t>sučelje</a:t>
            </a:r>
            <a:endParaRPr lang="hr-HR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64288" y="6315966"/>
            <a:ext cx="1835249" cy="393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071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706090"/>
          </a:xfrm>
        </p:spPr>
        <p:txBody>
          <a:bodyPr>
            <a:noAutofit/>
          </a:bodyPr>
          <a:lstStyle/>
          <a:p>
            <a:r>
              <a:rPr lang="pl-PL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Postupak </a:t>
            </a:r>
            <a:r>
              <a:rPr lang="pl-PL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upisa prijedloga </a:t>
            </a:r>
            <a:r>
              <a:rPr lang="pl-PL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SZ-a </a:t>
            </a:r>
            <a:r>
              <a:rPr lang="pl-PL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</a:t>
            </a:r>
            <a:r>
              <a:rPr lang="pl-PL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Registar HKO-a</a:t>
            </a:r>
            <a:endParaRPr lang="hr-H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sz="2600" b="1" dirty="0" smtClean="0"/>
              <a:t>Faze:</a:t>
            </a:r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endParaRPr lang="hr-HR" sz="1000" dirty="0" smtClean="0"/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r-HR" sz="2400" b="1" dirty="0" smtClean="0">
                <a:solidFill>
                  <a:srgbClr val="002060"/>
                </a:solidFill>
              </a:rPr>
              <a:t>Cjelokupni postupak </a:t>
            </a:r>
            <a:r>
              <a:rPr lang="hr-HR" sz="2400" b="1" dirty="0">
                <a:solidFill>
                  <a:srgbClr val="002060"/>
                </a:solidFill>
              </a:rPr>
              <a:t>vrednovanja </a:t>
            </a:r>
            <a:r>
              <a:rPr lang="hr-HR" sz="2400" b="1" dirty="0" smtClean="0">
                <a:solidFill>
                  <a:srgbClr val="002060"/>
                </a:solidFill>
              </a:rPr>
              <a:t> -  </a:t>
            </a:r>
            <a:r>
              <a:rPr lang="hr-HR" sz="2400" dirty="0" smtClean="0"/>
              <a:t>utvrđivanje </a:t>
            </a:r>
            <a:r>
              <a:rPr lang="hr-HR" sz="2400" dirty="0"/>
              <a:t>ispunjenosti </a:t>
            </a:r>
            <a:r>
              <a:rPr lang="hr-HR" sz="2400" b="1" dirty="0"/>
              <a:t>formalnih</a:t>
            </a:r>
            <a:r>
              <a:rPr lang="hr-HR" sz="2400" dirty="0"/>
              <a:t> i </a:t>
            </a:r>
            <a:r>
              <a:rPr lang="hr-HR" sz="2400" b="1" dirty="0"/>
              <a:t>stručnih</a:t>
            </a:r>
            <a:r>
              <a:rPr lang="hr-HR" sz="2400" dirty="0"/>
              <a:t> uvjeta, koje uključuje i </a:t>
            </a:r>
            <a:r>
              <a:rPr lang="hr-HR" sz="2400" b="1" dirty="0"/>
              <a:t>ocjenu opravdanosti </a:t>
            </a:r>
            <a:r>
              <a:rPr lang="hr-HR" sz="2400" dirty="0"/>
              <a:t>pokretanja postupka za upis u </a:t>
            </a:r>
            <a:r>
              <a:rPr lang="hr-HR" sz="2400" dirty="0" smtClean="0"/>
              <a:t>Registar </a:t>
            </a:r>
            <a:r>
              <a:rPr lang="pl-PL" sz="2400" dirty="0" smtClean="0">
                <a:cs typeface="Arial" panose="020B0604020202020204" pitchFamily="34" charset="0"/>
              </a:rPr>
              <a:t>(</a:t>
            </a:r>
            <a:r>
              <a:rPr lang="pl-PL" sz="2400" dirty="0">
                <a:cs typeface="Arial" panose="020B0604020202020204" pitchFamily="34" charset="0"/>
              </a:rPr>
              <a:t>Pravilnik o Registru HKO-a, </a:t>
            </a:r>
            <a:r>
              <a:rPr lang="pl-PL" sz="2400" dirty="0" smtClean="0">
                <a:cs typeface="Arial" panose="020B0604020202020204" pitchFamily="34" charset="0"/>
              </a:rPr>
              <a:t>čl. 18.)</a:t>
            </a:r>
          </a:p>
          <a:p>
            <a:pPr marL="0" indent="0" algn="just">
              <a:spcBef>
                <a:spcPts val="0"/>
              </a:spcBef>
              <a:buNone/>
            </a:pPr>
            <a:endParaRPr lang="hr-HR" sz="500" dirty="0" smtClean="0"/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r-HR" sz="2400" b="1" dirty="0" smtClean="0">
                <a:solidFill>
                  <a:srgbClr val="002060"/>
                </a:solidFill>
              </a:rPr>
              <a:t>formalno vrednovanje </a:t>
            </a:r>
            <a:r>
              <a:rPr lang="hr-HR" sz="2400" dirty="0" smtClean="0"/>
              <a:t>obavlja MRMS (Pravilnik, čl. 19., st. 2.)</a:t>
            </a:r>
          </a:p>
          <a:p>
            <a:pPr marL="0" indent="0" algn="just">
              <a:spcBef>
                <a:spcPts val="0"/>
              </a:spcBef>
              <a:buNone/>
            </a:pPr>
            <a:endParaRPr lang="hr-HR" sz="500" dirty="0" smtClean="0"/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r-HR" sz="2400" dirty="0" smtClean="0"/>
              <a:t>potpune </a:t>
            </a:r>
            <a:r>
              <a:rPr lang="hr-HR" sz="2400" dirty="0"/>
              <a:t>i točno ispunjene zahtjeve </a:t>
            </a:r>
            <a:r>
              <a:rPr lang="hr-HR" sz="2400" dirty="0" smtClean="0"/>
              <a:t>MRMS dostavlja </a:t>
            </a:r>
            <a:r>
              <a:rPr lang="hr-HR" sz="2400" dirty="0"/>
              <a:t>nadležnom sektorskom vijeću na </a:t>
            </a:r>
            <a:r>
              <a:rPr lang="hr-HR" sz="2400" b="1" dirty="0">
                <a:solidFill>
                  <a:srgbClr val="002060"/>
                </a:solidFill>
              </a:rPr>
              <a:t>stručno </a:t>
            </a:r>
            <a:r>
              <a:rPr lang="hr-HR" sz="2400" b="1" dirty="0" smtClean="0">
                <a:solidFill>
                  <a:srgbClr val="002060"/>
                </a:solidFill>
              </a:rPr>
              <a:t>vrednovanje</a:t>
            </a:r>
            <a:r>
              <a:rPr lang="hr-HR" sz="2400" dirty="0" smtClean="0">
                <a:solidFill>
                  <a:srgbClr val="002060"/>
                </a:solidFill>
              </a:rPr>
              <a:t> </a:t>
            </a:r>
            <a:r>
              <a:rPr lang="hr-HR" sz="2400" dirty="0"/>
              <a:t>(Pravilnik, </a:t>
            </a:r>
            <a:r>
              <a:rPr lang="hr-HR" sz="2400" dirty="0" smtClean="0"/>
              <a:t>čl. 20.)</a:t>
            </a:r>
            <a:endParaRPr lang="hr-HR" sz="2400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Zaobljeni pravokutnik 3"/>
          <p:cNvSpPr/>
          <p:nvPr/>
        </p:nvSpPr>
        <p:spPr>
          <a:xfrm>
            <a:off x="467544" y="1772816"/>
            <a:ext cx="2304256" cy="1656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solidFill>
                  <a:srgbClr val="002060"/>
                </a:solidFill>
              </a:rPr>
              <a:t>1. FAZA: </a:t>
            </a:r>
          </a:p>
          <a:p>
            <a:pPr algn="ctr"/>
            <a:r>
              <a:rPr lang="hr-HR" b="1" dirty="0" smtClean="0">
                <a:solidFill>
                  <a:srgbClr val="0070C0"/>
                </a:solidFill>
              </a:rPr>
              <a:t>REGISTRACIJA PREDLAGATELJA U SUSTAV I ISPUNJAVANJE ZAHTJEVA</a:t>
            </a:r>
            <a:endParaRPr lang="hr-HR" b="1" dirty="0">
              <a:solidFill>
                <a:srgbClr val="0070C0"/>
              </a:solidFill>
            </a:endParaRPr>
          </a:p>
        </p:txBody>
      </p:sp>
      <p:sp>
        <p:nvSpPr>
          <p:cNvPr id="5" name="Zaobljeni pravokutnik 4"/>
          <p:cNvSpPr/>
          <p:nvPr/>
        </p:nvSpPr>
        <p:spPr>
          <a:xfrm>
            <a:off x="3563888" y="1767910"/>
            <a:ext cx="2304256" cy="16610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solidFill>
                  <a:srgbClr val="002060"/>
                </a:solidFill>
              </a:rPr>
              <a:t>2. </a:t>
            </a:r>
            <a:r>
              <a:rPr lang="hr-HR" b="1" dirty="0">
                <a:solidFill>
                  <a:srgbClr val="002060"/>
                </a:solidFill>
              </a:rPr>
              <a:t>FAZA: </a:t>
            </a:r>
          </a:p>
          <a:p>
            <a:pPr algn="ctr"/>
            <a:r>
              <a:rPr lang="hr-HR" b="1" dirty="0" smtClean="0">
                <a:solidFill>
                  <a:srgbClr val="0070C0"/>
                </a:solidFill>
              </a:rPr>
              <a:t>FORMALNO VREDNOVANJE – </a:t>
            </a:r>
            <a:r>
              <a:rPr lang="hr-HR" b="1" dirty="0" smtClean="0">
                <a:solidFill>
                  <a:srgbClr val="002060"/>
                </a:solidFill>
              </a:rPr>
              <a:t>MRMS</a:t>
            </a:r>
            <a:endParaRPr lang="hr-HR" b="1" dirty="0">
              <a:solidFill>
                <a:srgbClr val="002060"/>
              </a:solidFill>
            </a:endParaRPr>
          </a:p>
        </p:txBody>
      </p:sp>
      <p:sp>
        <p:nvSpPr>
          <p:cNvPr id="6" name="Zaobljeni pravokutnik 5"/>
          <p:cNvSpPr/>
          <p:nvPr/>
        </p:nvSpPr>
        <p:spPr>
          <a:xfrm>
            <a:off x="6732240" y="1767911"/>
            <a:ext cx="2016224" cy="1661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solidFill>
                  <a:srgbClr val="002060"/>
                </a:solidFill>
              </a:rPr>
              <a:t>3</a:t>
            </a:r>
            <a:r>
              <a:rPr lang="hr-HR" b="1" dirty="0" smtClean="0">
                <a:solidFill>
                  <a:srgbClr val="002060"/>
                </a:solidFill>
              </a:rPr>
              <a:t>. </a:t>
            </a:r>
            <a:r>
              <a:rPr lang="hr-HR" b="1" dirty="0">
                <a:solidFill>
                  <a:srgbClr val="002060"/>
                </a:solidFill>
              </a:rPr>
              <a:t>FAZA: </a:t>
            </a:r>
          </a:p>
          <a:p>
            <a:pPr algn="ctr"/>
            <a:r>
              <a:rPr lang="hr-HR" b="1" dirty="0" smtClean="0">
                <a:solidFill>
                  <a:srgbClr val="0070C0"/>
                </a:solidFill>
              </a:rPr>
              <a:t>STRUČNO VREDNOVANJE – </a:t>
            </a:r>
            <a:r>
              <a:rPr lang="hr-HR" b="1" dirty="0" smtClean="0">
                <a:solidFill>
                  <a:srgbClr val="002060"/>
                </a:solidFill>
              </a:rPr>
              <a:t>SEKTORSKA VIJEĆA</a:t>
            </a:r>
            <a:endParaRPr lang="hr-HR" b="1" dirty="0">
              <a:solidFill>
                <a:srgbClr val="002060"/>
              </a:solidFill>
            </a:endParaRPr>
          </a:p>
        </p:txBody>
      </p:sp>
      <p:sp>
        <p:nvSpPr>
          <p:cNvPr id="7" name="Strelica udesno 6"/>
          <p:cNvSpPr/>
          <p:nvPr/>
        </p:nvSpPr>
        <p:spPr>
          <a:xfrm>
            <a:off x="2899183" y="2229698"/>
            <a:ext cx="576064" cy="324036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Strelica udesno 7"/>
          <p:cNvSpPr/>
          <p:nvPr/>
        </p:nvSpPr>
        <p:spPr>
          <a:xfrm>
            <a:off x="6012160" y="2274418"/>
            <a:ext cx="576064" cy="324036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52320" y="6377687"/>
            <a:ext cx="1547217" cy="331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380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pl-PL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FAZA: </a:t>
            </a:r>
            <a:r>
              <a:rPr lang="pl-PL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Registracija predlagatelja u sustav i ispunjavanje zahtjeva</a:t>
            </a:r>
            <a:endParaRPr lang="pl-P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64288" y="6315966"/>
            <a:ext cx="1835249" cy="393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55806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l-PL" sz="2400" u="sng" dirty="0" smtClean="0">
                <a:cs typeface="Arial" panose="020B0604020202020204" pitchFamily="34" charset="0"/>
              </a:rPr>
              <a:t>Podnositelj </a:t>
            </a:r>
            <a:r>
              <a:rPr lang="pl-PL" sz="2400" u="sng" dirty="0">
                <a:cs typeface="Arial" panose="020B0604020202020204" pitchFamily="34" charset="0"/>
              </a:rPr>
              <a:t>zahtjeva (predlagatelj </a:t>
            </a:r>
            <a:r>
              <a:rPr lang="pl-PL" sz="2400" u="sng" dirty="0" smtClean="0">
                <a:cs typeface="Arial" panose="020B0604020202020204" pitchFamily="34" charset="0"/>
              </a:rPr>
              <a:t>SZ):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900" u="sng" dirty="0" smtClean="0">
              <a:cs typeface="Arial" panose="020B0604020202020204" pitchFamily="34" charset="0"/>
            </a:endParaRPr>
          </a:p>
          <a:p>
            <a:pPr marL="457200" indent="-457200" algn="just">
              <a:spcBef>
                <a:spcPts val="0"/>
              </a:spcBef>
              <a:buAutoNum type="arabicPeriod"/>
            </a:pPr>
            <a:r>
              <a:rPr lang="pl-PL" sz="2400" b="1" dirty="0" smtClean="0">
                <a:solidFill>
                  <a:srgbClr val="333399"/>
                </a:solidFill>
                <a:cs typeface="Arial" panose="020B0604020202020204" pitchFamily="34" charset="0"/>
              </a:rPr>
              <a:t>registrira se </a:t>
            </a:r>
            <a:r>
              <a:rPr lang="pl-PL" sz="2400" dirty="0" smtClean="0">
                <a:cs typeface="Arial" panose="020B0604020202020204" pitchFamily="34" charset="0"/>
              </a:rPr>
              <a:t>kao korisnik u </a:t>
            </a:r>
            <a:r>
              <a:rPr lang="pl-PL" sz="2400" dirty="0">
                <a:cs typeface="Arial" panose="020B0604020202020204" pitchFamily="34" charset="0"/>
              </a:rPr>
              <a:t>sustav na mrežnoj stranici </a:t>
            </a:r>
            <a:r>
              <a:rPr lang="pl-PL" sz="2400" dirty="0" smtClean="0">
                <a:cs typeface="Arial" panose="020B0604020202020204" pitchFamily="34" charset="0"/>
              </a:rPr>
              <a:t>Registra </a:t>
            </a:r>
            <a:endParaRPr lang="pl-PL" sz="2400" dirty="0"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l-PL" sz="900" dirty="0" smtClean="0"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l-PL" sz="900" dirty="0" smtClean="0"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400" dirty="0">
                <a:cs typeface="Arial" panose="020B0604020202020204" pitchFamily="34" charset="0"/>
              </a:rPr>
              <a:t>postupak upisa u Registar pokreće se na zahtjev pravne ili fizičke osobe te tijela državne uprave koji za to imaju opravdani </a:t>
            </a:r>
            <a:r>
              <a:rPr lang="pl-PL" sz="2400" dirty="0" smtClean="0">
                <a:cs typeface="Arial" panose="020B0604020202020204" pitchFamily="34" charset="0"/>
              </a:rPr>
              <a:t>interes (Zakon o HKO-u, čl. 14., st. 1.)</a:t>
            </a:r>
            <a:endParaRPr lang="pl-PL" sz="2400" dirty="0"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400" dirty="0" smtClean="0">
                <a:cs typeface="Arial" panose="020B0604020202020204" pitchFamily="34" charset="0"/>
              </a:rPr>
              <a:t>predlagatelj </a:t>
            </a:r>
            <a:r>
              <a:rPr lang="pl-PL" sz="2400" dirty="0">
                <a:cs typeface="Arial" panose="020B0604020202020204" pitchFamily="34" charset="0"/>
              </a:rPr>
              <a:t>koji predstavlja instituciju treba dostaviti skeniran službeni dopis </a:t>
            </a:r>
            <a:r>
              <a:rPr lang="pl-PL" sz="2400" dirty="0" smtClean="0">
                <a:cs typeface="Arial" panose="020B0604020202020204" pitchFamily="34" charset="0"/>
              </a:rPr>
              <a:t>(ovlast za podnošenje zahtjeva)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900" dirty="0" smtClean="0"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l-PL" sz="900" dirty="0" smtClean="0"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400" b="1" dirty="0" smtClean="0">
                <a:solidFill>
                  <a:srgbClr val="333399"/>
                </a:solidFill>
                <a:cs typeface="Arial" panose="020B0604020202020204" pitchFamily="34" charset="0"/>
              </a:rPr>
              <a:t>2.  ispunjava </a:t>
            </a:r>
            <a:r>
              <a:rPr lang="pl-PL" sz="2400" b="1" dirty="0">
                <a:solidFill>
                  <a:srgbClr val="333399"/>
                </a:solidFill>
                <a:cs typeface="Arial" panose="020B0604020202020204" pitchFamily="34" charset="0"/>
              </a:rPr>
              <a:t>elektronički obrazac </a:t>
            </a:r>
            <a:r>
              <a:rPr lang="pl-PL" sz="2400" dirty="0" smtClean="0">
                <a:cs typeface="Arial" panose="020B0604020202020204" pitchFamily="34" charset="0"/>
              </a:rPr>
              <a:t>zahtjeva –  prema propisanom obrascu – generira ga sustav (Pravilnik o Registru HKO-a, čl. 10.)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400" dirty="0" smtClean="0">
                <a:cs typeface="Arial" panose="020B0604020202020204" pitchFamily="34" charset="0"/>
              </a:rPr>
              <a:t>nije ograničeno vrijeme unosa podataka</a:t>
            </a:r>
            <a:endParaRPr lang="vi-VN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31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94122"/>
          </a:xfrm>
        </p:spPr>
        <p:txBody>
          <a:bodyPr>
            <a:normAutofit/>
          </a:bodyPr>
          <a:lstStyle/>
          <a:p>
            <a:r>
              <a:rPr lang="pl-PL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FAZA: Registracija predlagatelja u sustav i ispunjavanje zahtjeva</a:t>
            </a:r>
            <a:endParaRPr lang="hr-HR" sz="2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/>
          <a:lstStyle/>
          <a:p>
            <a:r>
              <a:rPr lang="hr-HR" sz="1800" dirty="0" smtClean="0"/>
              <a:t>Ispunjavanje zahtjeva – pogled predlagatelja u ISRHKO sustavu</a:t>
            </a:r>
          </a:p>
          <a:p>
            <a:endParaRPr lang="hr-HR" sz="1400" dirty="0" smtClean="0"/>
          </a:p>
          <a:p>
            <a:endParaRPr lang="hr-HR" dirty="0"/>
          </a:p>
        </p:txBody>
      </p:sp>
      <p:pic>
        <p:nvPicPr>
          <p:cNvPr id="1027" name="Picture 3" descr="C:\Users\Mama\Desktop\dz simulacija vrednovanja\pogled predlagatelj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44824"/>
            <a:ext cx="6620023" cy="4401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08304" y="6346827"/>
            <a:ext cx="1691233" cy="362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242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94122"/>
          </a:xfrm>
        </p:spPr>
        <p:txBody>
          <a:bodyPr>
            <a:noAutofit/>
          </a:bodyPr>
          <a:lstStyle/>
          <a:p>
            <a:r>
              <a:rPr lang="pl-PL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FAZA: Registracija predlagatelja u sustav i ispunjavanje zahtjeva</a:t>
            </a:r>
            <a:endParaRPr lang="hr-H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5368464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l-PL" sz="2400" u="sng" dirty="0">
                <a:cs typeface="Arial" panose="020B0604020202020204" pitchFamily="34" charset="0"/>
              </a:rPr>
              <a:t>Podnositelj zahtjeva (predlagatelj SZ</a:t>
            </a:r>
            <a:r>
              <a:rPr lang="pl-PL" sz="2400" u="sng" dirty="0" smtClean="0">
                <a:cs typeface="Arial" panose="020B0604020202020204" pitchFamily="34" charset="0"/>
              </a:rPr>
              <a:t>):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500" u="sng" dirty="0"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l-PL" sz="2400" b="1" dirty="0" smtClean="0">
                <a:solidFill>
                  <a:srgbClr val="333399"/>
                </a:solidFill>
                <a:cs typeface="Arial" panose="020B0604020202020204" pitchFamily="34" charset="0"/>
              </a:rPr>
              <a:t>3. </a:t>
            </a:r>
            <a:r>
              <a:rPr lang="pl-PL" sz="2400" b="1" dirty="0">
                <a:solidFill>
                  <a:srgbClr val="333399"/>
                </a:solidFill>
                <a:cs typeface="Arial" panose="020B0604020202020204" pitchFamily="34" charset="0"/>
              </a:rPr>
              <a:t>pokreće postupak </a:t>
            </a:r>
            <a:r>
              <a:rPr lang="pl-PL" sz="2400" b="1" dirty="0" smtClean="0">
                <a:solidFill>
                  <a:srgbClr val="333399"/>
                </a:solidFill>
                <a:cs typeface="Arial" panose="020B0604020202020204" pitchFamily="34" charset="0"/>
              </a:rPr>
              <a:t>vrednovanja</a:t>
            </a:r>
            <a:r>
              <a:rPr lang="pl-PL" sz="2400" dirty="0" smtClean="0">
                <a:solidFill>
                  <a:srgbClr val="333399"/>
                </a:solidFill>
                <a:cs typeface="Arial" panose="020B0604020202020204" pitchFamily="34" charset="0"/>
              </a:rPr>
              <a:t> </a:t>
            </a:r>
            <a:r>
              <a:rPr lang="pl-PL" sz="2400" dirty="0" smtClean="0">
                <a:cs typeface="Arial" panose="020B0604020202020204" pitchFamily="34" charset="0"/>
              </a:rPr>
              <a:t>– predlagatelj učitava sve potrebne </a:t>
            </a:r>
            <a:r>
              <a:rPr lang="pl-PL" sz="2400" dirty="0">
                <a:cs typeface="Arial" panose="020B0604020202020204" pitchFamily="34" charset="0"/>
              </a:rPr>
              <a:t>dokumente </a:t>
            </a:r>
            <a:r>
              <a:rPr lang="pl-PL" sz="2400" dirty="0" smtClean="0">
                <a:cs typeface="Arial" panose="020B0604020202020204" pitchFamily="34" charset="0"/>
              </a:rPr>
              <a:t>i pokreće postupak vrednovanja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400" dirty="0" smtClean="0">
                <a:cs typeface="Arial" panose="020B0604020202020204" pitchFamily="34" charset="0"/>
              </a:rPr>
              <a:t>prima od sustava elektroničku obavijest o primitku </a:t>
            </a:r>
            <a:r>
              <a:rPr lang="pl-PL" sz="2400" dirty="0">
                <a:cs typeface="Arial" panose="020B0604020202020204" pitchFamily="34" charset="0"/>
              </a:rPr>
              <a:t>zahtjeva (Pravilnik o Registru HKO-a, čl</a:t>
            </a:r>
            <a:r>
              <a:rPr lang="pl-PL" sz="2400" dirty="0" smtClean="0">
                <a:cs typeface="Arial" panose="020B0604020202020204" pitchFamily="34" charset="0"/>
              </a:rPr>
              <a:t>. 10., st. 2.)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pl-PL" sz="2400" b="1" dirty="0">
                <a:solidFill>
                  <a:srgbClr val="333399"/>
                </a:solidFill>
                <a:cs typeface="Arial" panose="020B0604020202020204" pitchFamily="34" charset="0"/>
              </a:rPr>
              <a:t>4. šalje pisani zahtjev za upis SZ </a:t>
            </a:r>
            <a:r>
              <a:rPr lang="pl-PL" sz="2400" dirty="0">
                <a:solidFill>
                  <a:prstClr val="black"/>
                </a:solidFill>
                <a:cs typeface="Arial" panose="020B0604020202020204" pitchFamily="34" charset="0"/>
              </a:rPr>
              <a:t>– ispisan zahtjev, potpisan i/ili ovjeren od strane ovlaštene osobe, predlagatelj šalje poštom MRMS-u (Pravilnik o Registru HKO-a, čl. 10., st. 3.)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pl-PL" sz="9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400" dirty="0">
                <a:solidFill>
                  <a:prstClr val="black"/>
                </a:solidFill>
                <a:cs typeface="Arial" panose="020B0604020202020204" pitchFamily="34" charset="0"/>
              </a:rPr>
              <a:t>zahtjev se smatra podnesenim u trenutku kad ga MRMS zaprimi (Pravilnik, čl. 10., st. 4.)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vi-VN" sz="900" dirty="0">
              <a:solidFill>
                <a:prstClr val="black"/>
              </a:solidFill>
            </a:endParaRP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400" dirty="0">
                <a:solidFill>
                  <a:prstClr val="black"/>
                </a:solidFill>
                <a:cs typeface="Arial" panose="020B0604020202020204" pitchFamily="34" charset="0"/>
              </a:rPr>
              <a:t>ispunjeni elektronički obrazac treba biti identičan pisanom obrascu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41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16668" y="260648"/>
            <a:ext cx="8229600" cy="562074"/>
          </a:xfrm>
        </p:spPr>
        <p:txBody>
          <a:bodyPr>
            <a:noAutofit/>
          </a:bodyPr>
          <a:lstStyle/>
          <a:p>
            <a:r>
              <a:rPr lang="hr-H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FAZA: Formalno vrednovanje u MRMS-u</a:t>
            </a:r>
            <a:endParaRPr lang="hr-H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4038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hr-HR" sz="2400" dirty="0" smtClean="0">
                <a:cs typeface="Arial" panose="020B0604020202020204" pitchFamily="34" charset="0"/>
              </a:rPr>
              <a:t>obavijest administratorima u MRMS-u:</a:t>
            </a:r>
          </a:p>
          <a:p>
            <a:pPr>
              <a:spcBef>
                <a:spcPts val="0"/>
              </a:spcBef>
            </a:pPr>
            <a:endParaRPr lang="hr-HR" sz="2400" dirty="0" smtClean="0"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hr-HR" sz="2400" dirty="0" smtClean="0"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hr-HR" sz="2400" dirty="0" smtClean="0"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hr-HR" sz="2400" dirty="0" smtClean="0"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2400" dirty="0" smtClean="0"/>
          </a:p>
          <a:p>
            <a:pPr marL="0" indent="0">
              <a:spcBef>
                <a:spcPts val="0"/>
              </a:spcBef>
              <a:buNone/>
            </a:pPr>
            <a:endParaRPr lang="hr-HR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hr-HR" sz="2400" u="sng" dirty="0" smtClean="0"/>
              <a:t>Administrator u MRMS-u:</a:t>
            </a:r>
          </a:p>
          <a:p>
            <a:pPr marL="457200" indent="-457200">
              <a:spcBef>
                <a:spcPts val="0"/>
              </a:spcBef>
              <a:buAutoNum type="arabicPeriod"/>
            </a:pPr>
            <a:r>
              <a:rPr lang="pl-PL" sz="2400" b="1" dirty="0" smtClean="0">
                <a:solidFill>
                  <a:srgbClr val="333399"/>
                </a:solidFill>
                <a:cs typeface="Arial" panose="020B0604020202020204" pitchFamily="34" charset="0"/>
              </a:rPr>
              <a:t>pokreće </a:t>
            </a:r>
            <a:r>
              <a:rPr lang="hr-HR" sz="2400" b="1" dirty="0">
                <a:solidFill>
                  <a:srgbClr val="333399"/>
                </a:solidFill>
                <a:cs typeface="Arial" panose="020B0604020202020204" pitchFamily="34" charset="0"/>
              </a:rPr>
              <a:t>formalno vrednovanje </a:t>
            </a:r>
            <a:r>
              <a:rPr lang="hr-HR" sz="2400" dirty="0">
                <a:cs typeface="Arial" panose="020B0604020202020204" pitchFamily="34" charset="0"/>
              </a:rPr>
              <a:t>koje</a:t>
            </a:r>
            <a:r>
              <a:rPr lang="hr-HR" sz="2400" b="1" dirty="0" smtClean="0">
                <a:solidFill>
                  <a:srgbClr val="333399"/>
                </a:solidFill>
                <a:cs typeface="Arial" panose="020B0604020202020204" pitchFamily="34" charset="0"/>
              </a:rPr>
              <a:t> </a:t>
            </a:r>
            <a:r>
              <a:rPr lang="hr-HR" sz="2400" dirty="0" smtClean="0">
                <a:cs typeface="Arial" panose="020B0604020202020204" pitchFamily="34" charset="0"/>
              </a:rPr>
              <a:t>uključuje </a:t>
            </a:r>
            <a:r>
              <a:rPr lang="vi-VN" sz="2400" dirty="0" smtClean="0">
                <a:latin typeface="Calibri" pitchFamily="34" charset="0"/>
                <a:cs typeface="Calibri" pitchFamily="34" charset="0"/>
              </a:rPr>
              <a:t>formalnu </a:t>
            </a:r>
            <a:r>
              <a:rPr lang="vi-VN" sz="2400" dirty="0">
                <a:latin typeface="Calibri" pitchFamily="34" charset="0"/>
                <a:cs typeface="Calibri" pitchFamily="34" charset="0"/>
              </a:rPr>
              <a:t>provjeru zahtjeva </a:t>
            </a:r>
            <a:endParaRPr lang="hr-HR" sz="2400" dirty="0" smtClean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hr-HR" sz="2400" b="1" dirty="0" smtClean="0">
                <a:cs typeface="Calibri" pitchFamily="34" charset="0"/>
              </a:rPr>
              <a:t>rokovi</a:t>
            </a:r>
            <a:r>
              <a:rPr lang="hr-HR" sz="2400" dirty="0" smtClean="0">
                <a:solidFill>
                  <a:srgbClr val="FF0000"/>
                </a:solidFill>
                <a:cs typeface="Calibri" pitchFamily="34" charset="0"/>
              </a:rPr>
              <a:t> </a:t>
            </a:r>
            <a:r>
              <a:rPr lang="hr-HR" sz="2400" dirty="0" smtClean="0">
                <a:cs typeface="Calibri" pitchFamily="34" charset="0"/>
              </a:rPr>
              <a:t>– nepotpun </a:t>
            </a:r>
            <a:r>
              <a:rPr lang="hr-HR" sz="2400" dirty="0">
                <a:cs typeface="Calibri" pitchFamily="34" charset="0"/>
              </a:rPr>
              <a:t>i netočno ispunjen zahtjev, uz obrazloženje i uputu, vraća se u roku od 21 </a:t>
            </a:r>
            <a:r>
              <a:rPr lang="hr-HR" sz="2400" dirty="0" smtClean="0">
                <a:cs typeface="Calibri" pitchFamily="34" charset="0"/>
              </a:rPr>
              <a:t>dana predlagatelju na dopunu </a:t>
            </a:r>
            <a:r>
              <a:rPr lang="hr-HR" sz="2400" dirty="0" smtClean="0"/>
              <a:t>(Pravilnik o Registru HKO-a, </a:t>
            </a:r>
            <a:r>
              <a:rPr lang="hr-HR" sz="2400" dirty="0"/>
              <a:t>čl</a:t>
            </a:r>
            <a:r>
              <a:rPr lang="hr-HR" sz="2400" dirty="0" smtClean="0"/>
              <a:t>. 19</a:t>
            </a:r>
            <a:r>
              <a:rPr lang="hr-HR" sz="2400" dirty="0"/>
              <a:t>., </a:t>
            </a:r>
            <a:r>
              <a:rPr lang="hr-HR" sz="2400" dirty="0" smtClean="0"/>
              <a:t>st. 3.)</a:t>
            </a:r>
            <a:endParaRPr lang="hr-HR" sz="2400" dirty="0"/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endParaRPr lang="vi-VN" sz="2400" dirty="0">
              <a:solidFill>
                <a:srgbClr val="FF0000"/>
              </a:solidFill>
              <a:cs typeface="Calibri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24328" y="6393117"/>
            <a:ext cx="1475209" cy="316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 descr="\\TRINITY\Home$\apuh\HKO\SEKTORSKA VIJEĆA\RADIONICE SIMULACIJE VREDNOVANJA\RAZNO\obav nam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70" y="1556792"/>
            <a:ext cx="7957392" cy="1781807"/>
          </a:xfrm>
          <a:prstGeom prst="rect">
            <a:avLst/>
          </a:prstGeom>
          <a:noFill/>
          <a:ln w="15875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39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48072"/>
          </a:xfrm>
        </p:spPr>
        <p:txBody>
          <a:bodyPr>
            <a:noAutofit/>
          </a:bodyPr>
          <a:lstStyle/>
          <a:p>
            <a:r>
              <a:rPr lang="hr-H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FAZA: Formalno vrednovanje u MRMS-u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800512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r-HR" sz="2400" u="sng" dirty="0"/>
              <a:t>Administrator u MRMS-u</a:t>
            </a:r>
            <a:r>
              <a:rPr lang="hr-HR" sz="2400" u="sng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hr-HR" sz="1000" u="sng" dirty="0"/>
          </a:p>
          <a:p>
            <a:pPr marL="0" indent="0">
              <a:spcBef>
                <a:spcPts val="0"/>
              </a:spcBef>
              <a:buNone/>
            </a:pPr>
            <a:r>
              <a:rPr lang="hr-HR" sz="2400" b="1" dirty="0" smtClean="0">
                <a:solidFill>
                  <a:srgbClr val="333399"/>
                </a:solidFill>
                <a:cs typeface="Arial" panose="020B0604020202020204" pitchFamily="34" charset="0"/>
              </a:rPr>
              <a:t>2. </a:t>
            </a:r>
            <a:r>
              <a:rPr lang="pl-PL" sz="2400" b="1" dirty="0">
                <a:solidFill>
                  <a:srgbClr val="333399"/>
                </a:solidFill>
                <a:cs typeface="Arial" panose="020B0604020202020204" pitchFamily="34" charset="0"/>
              </a:rPr>
              <a:t>p</a:t>
            </a:r>
            <a:r>
              <a:rPr lang="pl-PL" sz="2400" b="1" dirty="0" smtClean="0">
                <a:solidFill>
                  <a:srgbClr val="333399"/>
                </a:solidFill>
                <a:cs typeface="Arial" panose="020B0604020202020204" pitchFamily="34" charset="0"/>
              </a:rPr>
              <a:t>rovodi formalno vrednovanje</a:t>
            </a:r>
            <a:r>
              <a:rPr lang="pl-PL" sz="2400" dirty="0" smtClean="0">
                <a:cs typeface="Arial" panose="020B0604020202020204" pitchFamily="34" charset="0"/>
              </a:rPr>
              <a:t> – odnosi se na:</a:t>
            </a:r>
          </a:p>
          <a:p>
            <a:pPr marL="0" indent="0">
              <a:spcBef>
                <a:spcPts val="0"/>
              </a:spcBef>
              <a:buNone/>
            </a:pPr>
            <a:endParaRPr lang="pl-PL" sz="2400" dirty="0"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pl-PL" sz="2400" dirty="0" smtClean="0"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pl-PL" sz="2400" dirty="0"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pl-PL" sz="2400" dirty="0" smtClean="0"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pl-PL" sz="2400" dirty="0"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pl-PL" sz="2400" dirty="0" smtClean="0"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pl-PL" sz="2400" dirty="0"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pl-PL" sz="2400" dirty="0" smtClean="0"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pl-PL" sz="2400" dirty="0"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pl-PL" sz="2400" dirty="0" smtClean="0"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pl-PL" sz="2400" dirty="0"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pl-PL" sz="2400" dirty="0" smtClean="0"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pl-PL" sz="1000" dirty="0" smtClean="0"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400" dirty="0">
                <a:cs typeface="Arial" panose="020B0604020202020204" pitchFamily="34" charset="0"/>
              </a:rPr>
              <a:t>administratori u MRMS-u rade </a:t>
            </a:r>
            <a:r>
              <a:rPr lang="pl-PL" sz="2400" b="1" dirty="0" smtClean="0">
                <a:cs typeface="Arial" panose="020B0604020202020204" pitchFamily="34" charset="0"/>
              </a:rPr>
              <a:t>formalnu provjeru</a:t>
            </a:r>
            <a:r>
              <a:rPr lang="pl-PL" sz="2400" dirty="0" smtClean="0"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400" dirty="0">
                <a:cs typeface="Arial" panose="020B0604020202020204" pitchFamily="34" charset="0"/>
              </a:rPr>
              <a:t>s</a:t>
            </a:r>
            <a:r>
              <a:rPr lang="pl-PL" sz="2400" dirty="0" smtClean="0">
                <a:cs typeface="Arial" panose="020B0604020202020204" pitchFamily="34" charset="0"/>
              </a:rPr>
              <a:t>ektorsko vijeće = </a:t>
            </a:r>
            <a:r>
              <a:rPr lang="pl-PL" sz="2400" b="1" dirty="0">
                <a:cs typeface="Arial" panose="020B0604020202020204" pitchFamily="34" charset="0"/>
              </a:rPr>
              <a:t>stručno </a:t>
            </a:r>
            <a:r>
              <a:rPr lang="pl-PL" sz="2400" b="1" dirty="0" smtClean="0">
                <a:cs typeface="Arial" panose="020B0604020202020204" pitchFamily="34" charset="0"/>
              </a:rPr>
              <a:t>vrednovanje</a:t>
            </a:r>
            <a:endParaRPr lang="hr-HR" sz="19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0352" y="6439408"/>
            <a:ext cx="1259185" cy="2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aobljeni pravokutnik 4"/>
          <p:cNvSpPr/>
          <p:nvPr/>
        </p:nvSpPr>
        <p:spPr>
          <a:xfrm>
            <a:off x="1320813" y="2068699"/>
            <a:ext cx="18002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 smtClean="0">
                <a:solidFill>
                  <a:srgbClr val="002060"/>
                </a:solidFill>
              </a:rPr>
              <a:t>A DIO OBRASCA</a:t>
            </a:r>
            <a:endParaRPr lang="hr-HR" sz="2400" b="1" dirty="0">
              <a:solidFill>
                <a:srgbClr val="002060"/>
              </a:solidFill>
            </a:endParaRPr>
          </a:p>
        </p:txBody>
      </p:sp>
      <p:sp>
        <p:nvSpPr>
          <p:cNvPr id="6" name="Zaobljeni pravokutnik 5"/>
          <p:cNvSpPr/>
          <p:nvPr/>
        </p:nvSpPr>
        <p:spPr>
          <a:xfrm>
            <a:off x="5934744" y="2068699"/>
            <a:ext cx="18002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 smtClean="0">
                <a:solidFill>
                  <a:srgbClr val="002060"/>
                </a:solidFill>
              </a:rPr>
              <a:t>B DIO OBRASCA</a:t>
            </a:r>
            <a:endParaRPr lang="hr-HR" sz="2400" b="1" dirty="0">
              <a:solidFill>
                <a:srgbClr val="002060"/>
              </a:solidFill>
            </a:endParaRPr>
          </a:p>
        </p:txBody>
      </p:sp>
      <p:sp>
        <p:nvSpPr>
          <p:cNvPr id="7" name="Zaobljeni pravokutnik 6"/>
          <p:cNvSpPr/>
          <p:nvPr/>
        </p:nvSpPr>
        <p:spPr>
          <a:xfrm>
            <a:off x="351384" y="3212976"/>
            <a:ext cx="1872208" cy="588454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002060"/>
                </a:solidFill>
              </a:rPr>
              <a:t>PODACI O PREDLAGATELJU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8" name="Zaobljeni pravokutnik 7"/>
          <p:cNvSpPr/>
          <p:nvPr/>
        </p:nvSpPr>
        <p:spPr>
          <a:xfrm>
            <a:off x="2322705" y="3212976"/>
            <a:ext cx="1906302" cy="588454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002060"/>
                </a:solidFill>
              </a:rPr>
              <a:t>NAZIV SZ I ODABIR SV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9" name="Zaobljeni pravokutnik 8"/>
          <p:cNvSpPr/>
          <p:nvPr/>
        </p:nvSpPr>
        <p:spPr>
          <a:xfrm>
            <a:off x="348705" y="3982938"/>
            <a:ext cx="1872208" cy="563859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002060"/>
                </a:solidFill>
              </a:rPr>
              <a:t>STRATEŠKA UTEMELJENOST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10" name="Zaobljeni pravokutnik 9"/>
          <p:cNvSpPr/>
          <p:nvPr/>
        </p:nvSpPr>
        <p:spPr>
          <a:xfrm>
            <a:off x="2322705" y="3980259"/>
            <a:ext cx="1906302" cy="566538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002060"/>
                </a:solidFill>
              </a:rPr>
              <a:t>SEKTORSKA UTEMELJENOST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11" name="Zaobljeni pravokutnik 10"/>
          <p:cNvSpPr/>
          <p:nvPr/>
        </p:nvSpPr>
        <p:spPr>
          <a:xfrm>
            <a:off x="1320813" y="4725144"/>
            <a:ext cx="1908212" cy="576064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002060"/>
                </a:solidFill>
              </a:rPr>
              <a:t>ANALITIČKA UTEMELJENOST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12" name="Zaobljeni pravokutnik 11"/>
          <p:cNvSpPr/>
          <p:nvPr/>
        </p:nvSpPr>
        <p:spPr>
          <a:xfrm>
            <a:off x="4788024" y="3196606"/>
            <a:ext cx="1944216" cy="588453"/>
          </a:xfrm>
          <a:prstGeom prst="round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002060"/>
                </a:solidFill>
              </a:rPr>
              <a:t>OPIS ZANIMANJA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13" name="Zaobljeni pravokutnik 12"/>
          <p:cNvSpPr/>
          <p:nvPr/>
        </p:nvSpPr>
        <p:spPr>
          <a:xfrm>
            <a:off x="6834844" y="3212976"/>
            <a:ext cx="1985627" cy="864096"/>
          </a:xfrm>
          <a:prstGeom prst="round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002060"/>
                </a:solidFill>
              </a:rPr>
              <a:t>PROCIJENJENA RAZINA KVALIFIKACIJE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14" name="Zaobljeni pravokutnik 13"/>
          <p:cNvSpPr/>
          <p:nvPr/>
        </p:nvSpPr>
        <p:spPr>
          <a:xfrm>
            <a:off x="4788024" y="4653136"/>
            <a:ext cx="1944216" cy="792088"/>
          </a:xfrm>
          <a:prstGeom prst="round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002060"/>
                </a:solidFill>
              </a:rPr>
              <a:t>POPIS KLJUČNIH POSLOVA I KOMPETENCIJA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15" name="Zaobljeni pravokutnik 14"/>
          <p:cNvSpPr/>
          <p:nvPr/>
        </p:nvSpPr>
        <p:spPr>
          <a:xfrm>
            <a:off x="4788024" y="3934122"/>
            <a:ext cx="1944216" cy="566538"/>
          </a:xfrm>
          <a:prstGeom prst="round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002060"/>
                </a:solidFill>
              </a:rPr>
              <a:t>UVJETI </a:t>
            </a:r>
            <a:r>
              <a:rPr lang="hr-HR" dirty="0">
                <a:solidFill>
                  <a:srgbClr val="002060"/>
                </a:solidFill>
              </a:rPr>
              <a:t>RADA</a:t>
            </a:r>
          </a:p>
        </p:txBody>
      </p:sp>
      <p:sp>
        <p:nvSpPr>
          <p:cNvPr id="16" name="Zaobljeni pravokutnik 15"/>
          <p:cNvSpPr/>
          <p:nvPr/>
        </p:nvSpPr>
        <p:spPr>
          <a:xfrm>
            <a:off x="6834845" y="4158606"/>
            <a:ext cx="1985627" cy="566538"/>
          </a:xfrm>
          <a:prstGeom prst="round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002060"/>
                </a:solidFill>
              </a:rPr>
              <a:t>PRIJEDLOG ROKA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17" name="Zaobljeni pravokutnik 16"/>
          <p:cNvSpPr/>
          <p:nvPr/>
        </p:nvSpPr>
        <p:spPr>
          <a:xfrm>
            <a:off x="6834845" y="4830663"/>
            <a:ext cx="1985626" cy="614561"/>
          </a:xfrm>
          <a:prstGeom prst="round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002060"/>
                </a:solidFill>
              </a:rPr>
              <a:t>POPIS SKOMP-ova</a:t>
            </a:r>
            <a:endParaRPr lang="hr-H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01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Sivi tonov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ort_x0020_Order xmlns="53b534ba-f96d-4e72-95a0-25353374191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36F0FFDE1719546AF4899010A82D899" ma:contentTypeVersion="1" ma:contentTypeDescription="Stvaranje novog dokumenta." ma:contentTypeScope="" ma:versionID="85ee6259eaf33a69ed53b4c7f9b7ca8c">
  <xsd:schema xmlns:xsd="http://www.w3.org/2001/XMLSchema" xmlns:xs="http://www.w3.org/2001/XMLSchema" xmlns:p="http://schemas.microsoft.com/office/2006/metadata/properties" xmlns:ns2="53b534ba-f96d-4e72-95a0-25353374191c" targetNamespace="http://schemas.microsoft.com/office/2006/metadata/properties" ma:root="true" ma:fieldsID="12e5139bb45e540b33898453abf62d53" ns2:_="">
    <xsd:import namespace="53b534ba-f96d-4e72-95a0-25353374191c"/>
    <xsd:element name="properties">
      <xsd:complexType>
        <xsd:sequence>
          <xsd:element name="documentManagement">
            <xsd:complexType>
              <xsd:all>
                <xsd:element ref="ns2:Sort_x0020_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b534ba-f96d-4e72-95a0-25353374191c" elementFormDefault="qualified">
    <xsd:import namespace="http://schemas.microsoft.com/office/2006/documentManagement/types"/>
    <xsd:import namespace="http://schemas.microsoft.com/office/infopath/2007/PartnerControls"/>
    <xsd:element name="Sort_x0020_Order" ma:index="8" nillable="true" ma:displayName="Sort Order" ma:decimals="0" ma:indexed="true" ma:internalName="Sort_x0020_Order">
      <xsd:simpleType>
        <xsd:restriction base="dms:Number">
          <xsd:maxInclusive value="100"/>
          <xsd:minInclusive value="1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9D2908A-C7F6-45E5-911D-9E6A2B41945B}">
  <ds:schemaRefs>
    <ds:schemaRef ds:uri="http://schemas.microsoft.com/office/2006/documentManagement/types"/>
    <ds:schemaRef ds:uri="53b534ba-f96d-4e72-95a0-25353374191c"/>
    <ds:schemaRef ds:uri="http://purl.org/dc/terms/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20D9AE6-A639-43EF-8220-991B7DC320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C5BD4F2-D3B8-4B62-B2A0-D91611E2E9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3b534ba-f96d-4e72-95a0-2535337419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2056</TotalTime>
  <Words>1720</Words>
  <Application>Microsoft Office PowerPoint</Application>
  <PresentationFormat>Prikaz na zaslonu (4:3)</PresentationFormat>
  <Paragraphs>263</Paragraphs>
  <Slides>23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23</vt:i4>
      </vt:variant>
    </vt:vector>
  </HeadingPairs>
  <TitlesOfParts>
    <vt:vector size="24" baseType="lpstr">
      <vt:lpstr>Office tema</vt:lpstr>
      <vt:lpstr>Simulacija vrednovanja standarda zanimanja</vt:lpstr>
      <vt:lpstr>Nacrt radionice simulacije vrednovanja standarda zanimanja</vt:lpstr>
      <vt:lpstr>HKO – uloga MRMS-a</vt:lpstr>
      <vt:lpstr>Postupak upisa prijedloga SZ-a u Registar HKO-a</vt:lpstr>
      <vt:lpstr>1. FAZA: Registracija predlagatelja u sustav i ispunjavanje zahtjeva</vt:lpstr>
      <vt:lpstr>1. FAZA: Registracija predlagatelja u sustav i ispunjavanje zahtjeva</vt:lpstr>
      <vt:lpstr>1. FAZA: Registracija predlagatelja u sustav i ispunjavanje zahtjeva</vt:lpstr>
      <vt:lpstr>2. FAZA: Formalno vrednovanje u MRMS-u</vt:lpstr>
      <vt:lpstr>2. FAZA: Formalno vrednovanje u MRMS-u</vt:lpstr>
      <vt:lpstr>2. FAZA: Formalno vrednovanje u MRMS-u</vt:lpstr>
      <vt:lpstr>Primjeri kompetencija</vt:lpstr>
      <vt:lpstr>Primjeri kompetencija</vt:lpstr>
      <vt:lpstr>2. FAZA: Formalno vrednovanje u MRMS-u</vt:lpstr>
      <vt:lpstr>2. FAZA: Formalno vrednovanje u MRMS-u</vt:lpstr>
      <vt:lpstr>2. FAZA: Formalno vrednovanje u MRMS-u</vt:lpstr>
      <vt:lpstr>3. FAZA: Stručno vrednovanje – sektorska vijeća</vt:lpstr>
      <vt:lpstr>3. FAZA: Stručno vrednovanje – sektorska vijeća</vt:lpstr>
      <vt:lpstr>3. FAZA: Stručno vrednovanje – sektorska vijeća</vt:lpstr>
      <vt:lpstr>3. FAZA: Stručno vrednovanje – sektorska vijeća</vt:lpstr>
      <vt:lpstr>3. FAZA: Stručno vrednovanje – sektorska vijeća</vt:lpstr>
      <vt:lpstr>4. FAZA: Upis standarda u Registar</vt:lpstr>
      <vt:lpstr>ROKOVI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Predložak za prezentacije - Powerpoint</dc:title>
  <dc:creator>Jelena Pavičić</dc:creator>
  <cp:lastModifiedBy>pe1w7</cp:lastModifiedBy>
  <cp:revision>204</cp:revision>
  <dcterms:created xsi:type="dcterms:W3CDTF">2016-05-04T11:22:52Z</dcterms:created>
  <dcterms:modified xsi:type="dcterms:W3CDTF">2017-10-25T12:38:45Z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0x010100736F0FFDE1719546AF4899010A82D899</vt:lpwstr>
  </property>
</Properties>
</file>