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60" r:id="rId2"/>
    <p:sldMasterId id="2147483772" r:id="rId3"/>
  </p:sldMasterIdLst>
  <p:notesMasterIdLst>
    <p:notesMasterId r:id="rId12"/>
  </p:notesMasterIdLst>
  <p:sldIdLst>
    <p:sldId id="257" r:id="rId4"/>
    <p:sldId id="413" r:id="rId5"/>
    <p:sldId id="419" r:id="rId6"/>
    <p:sldId id="420" r:id="rId7"/>
    <p:sldId id="418" r:id="rId8"/>
    <p:sldId id="403" r:id="rId9"/>
    <p:sldId id="421" r:id="rId10"/>
    <p:sldId id="393" r:id="rId11"/>
  </p:sldIdLst>
  <p:sldSz cx="9144000" cy="6858000" type="screen4x3"/>
  <p:notesSz cx="6797675" cy="987425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3CBE7-E150-45B3-9DD8-61AC077E9727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9BB53-F2D2-4CEC-8F2D-9268DD17CD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439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9BB53-F2D2-4CEC-8F2D-9268DD17CDCB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3706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544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295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4743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2712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1876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gradFill flip="none" rotWithShape="1">
            <a:gsLst>
              <a:gs pos="89000">
                <a:srgbClr val="B8141D"/>
              </a:gs>
              <a:gs pos="20000">
                <a:srgbClr val="CD1D19"/>
              </a:gs>
              <a:gs pos="11000">
                <a:srgbClr val="E21D24"/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 defTabSz="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da-DK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8485" y="1181438"/>
            <a:ext cx="8779859" cy="49447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210168" y="327819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da-DK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6238875"/>
            <a:ext cx="9144000" cy="0"/>
          </a:xfrm>
          <a:prstGeom prst="line">
            <a:avLst/>
          </a:prstGeom>
          <a:ln>
            <a:solidFill>
              <a:srgbClr val="B8141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857" y="126856"/>
            <a:ext cx="965487" cy="9654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19050">
            <a:solidFill>
              <a:schemeClr val="tx1">
                <a:lumMod val="85000"/>
              </a:schemeClr>
            </a:solidFill>
          </a:ln>
          <a:effectLst/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43" y="6332258"/>
            <a:ext cx="790541" cy="5164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174" y="6457590"/>
            <a:ext cx="970912" cy="26582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91" y="6332258"/>
            <a:ext cx="3488474" cy="45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165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3"/>
          <p:cNvGrpSpPr/>
          <p:nvPr userDrawn="1"/>
        </p:nvGrpSpPr>
        <p:grpSpPr>
          <a:xfrm>
            <a:off x="0" y="0"/>
            <a:ext cx="9144000" cy="1968500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 defTabSz="457200" fontAlgn="base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Rektangel 3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 defTabSz="457200" fontAlgn="base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/>
              <a:t>Your footnote</a:t>
            </a:r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/>
              <a:t>Your Logo</a:t>
            </a:r>
          </a:p>
        </p:txBody>
      </p:sp>
    </p:spTree>
    <p:extLst>
      <p:ext uri="{BB962C8B-B14F-4D97-AF65-F5344CB8AC3E}">
        <p14:creationId xmlns:p14="http://schemas.microsoft.com/office/powerpoint/2010/main" val="3002318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A2DBC02-530B-46AC-AE89-615B9CF6B656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D578506-4270-40D2-9919-7162664C9714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82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54546AD-5DB5-4E0B-B847-60D836DCD182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BEB7762-8C3D-49C9-8EF9-6CBDFC5BB098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108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3712080-0910-45AC-ABF4-AC33E5ECBB03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567A2A1-D156-44EA-948C-F356C7AA8BD8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65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54AC250-846A-48F8-BB14-372ADB45104B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F6E50EA-49C8-4392-B46A-5A90A2FDA3B1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4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8381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6538522-622F-48E3-B2DB-B794625C7BFA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2FA1181-06C8-467E-8609-B5E3873FDB80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7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D262304-7D56-4B39-A20D-152694EC6669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CB64F55-B5E2-45D7-A695-BF8EFBEE953E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118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6C8125A-09C3-4DBC-8A5C-29402D5D47E0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C3A940E-EAB0-4807-93BE-D2325BCD85E8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1924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BF76721-D0C0-403B-AFD9-459364324B9D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E093995-4E24-4618-BC82-CE44AFD9B4B7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6664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40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gradFill flip="none" rotWithShape="1">
            <a:gsLst>
              <a:gs pos="89000">
                <a:srgbClr val="B8141D"/>
              </a:gs>
              <a:gs pos="20000">
                <a:srgbClr val="CD1D19"/>
              </a:gs>
              <a:gs pos="11000">
                <a:srgbClr val="E21D24"/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 defTabSz="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da-DK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8485" y="1181438"/>
            <a:ext cx="8779859" cy="49447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210168" y="327819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da-DK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6238875"/>
            <a:ext cx="9144000" cy="0"/>
          </a:xfrm>
          <a:prstGeom prst="line">
            <a:avLst/>
          </a:prstGeom>
          <a:ln>
            <a:solidFill>
              <a:srgbClr val="B8141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857" y="126856"/>
            <a:ext cx="965487" cy="9654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19050">
            <a:solidFill>
              <a:schemeClr val="tx1">
                <a:lumMod val="85000"/>
              </a:schemeClr>
            </a:solidFill>
          </a:ln>
          <a:effectLst/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91" y="6332258"/>
            <a:ext cx="2996624" cy="45501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43" y="6332258"/>
            <a:ext cx="790541" cy="5164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174" y="6457590"/>
            <a:ext cx="970912" cy="26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45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3"/>
          <p:cNvGrpSpPr/>
          <p:nvPr userDrawn="1"/>
        </p:nvGrpSpPr>
        <p:grpSpPr>
          <a:xfrm>
            <a:off x="0" y="0"/>
            <a:ext cx="9144000" cy="1968500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 defTabSz="457200" fontAlgn="base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Rektangel 3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 defTabSz="457200" fontAlgn="base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/>
              <a:t>Your footnote</a:t>
            </a:r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/>
              <a:t>Your Logo</a:t>
            </a:r>
          </a:p>
        </p:txBody>
      </p:sp>
    </p:spTree>
    <p:extLst>
      <p:ext uri="{BB962C8B-B14F-4D97-AF65-F5344CB8AC3E}">
        <p14:creationId xmlns:p14="http://schemas.microsoft.com/office/powerpoint/2010/main" val="218406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A2DBC02-530B-46AC-AE89-615B9CF6B656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D578506-4270-40D2-9919-7162664C9714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2180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54546AD-5DB5-4E0B-B847-60D836DCD182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BEB7762-8C3D-49C9-8EF9-6CBDFC5BB098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2972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3712080-0910-45AC-ABF4-AC33E5ECBB03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567A2A1-D156-44EA-948C-F356C7AA8BD8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0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13943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54AC250-846A-48F8-BB14-372ADB45104B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F6E50EA-49C8-4392-B46A-5A90A2FDA3B1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4406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6538522-622F-48E3-B2DB-B794625C7BFA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2FA1181-06C8-467E-8609-B5E3873FDB80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1521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D262304-7D56-4B39-A20D-152694EC6669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CB64F55-B5E2-45D7-A695-BF8EFBEE953E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074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6C8125A-09C3-4DBC-8A5C-29402D5D47E0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C3A940E-EAB0-4807-93BE-D2325BCD85E8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102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BF76721-D0C0-403B-AFD9-459364324B9D}" type="datetime1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02-02-2017</a:t>
            </a:fld>
            <a:endParaRPr lang="da-DK">
              <a:solidFill>
                <a:prstClr val="white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prstClr val="white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E093995-4E24-4618-BC82-CE44AFD9B4B7}" type="slidenum">
              <a:rPr lang="da-DK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4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902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769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304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7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510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21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BE85-B0D4-435F-8DBD-4FD80FC6FD53}" type="datetimeFigureOut">
              <a:rPr lang="hr-HR" smtClean="0"/>
              <a:t>2.2.2017.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A52B4-67B8-4FCE-88A2-2F80890C71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417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chemeClr val="bg1"/>
            </a:gs>
            <a:gs pos="45000">
              <a:schemeClr val="bg2">
                <a:alpha val="49000"/>
              </a:schemeClr>
            </a:gs>
            <a:gs pos="81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438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chemeClr val="bg1"/>
            </a:gs>
            <a:gs pos="45000">
              <a:schemeClr val="bg2">
                <a:alpha val="49000"/>
              </a:schemeClr>
            </a:gs>
            <a:gs pos="81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21352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ttomljen\Desktop\Stablo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2" y="436562"/>
            <a:ext cx="3144838" cy="567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ktangel 11"/>
          <p:cNvSpPr/>
          <p:nvPr/>
        </p:nvSpPr>
        <p:spPr>
          <a:xfrm>
            <a:off x="-14288" y="6115050"/>
            <a:ext cx="9180513" cy="742950"/>
          </a:xfrm>
          <a:prstGeom prst="rect">
            <a:avLst/>
          </a:prstGeom>
          <a:gradFill flip="none" rotWithShape="1">
            <a:gsLst>
              <a:gs pos="89000">
                <a:srgbClr val="B8141D"/>
              </a:gs>
              <a:gs pos="20000">
                <a:srgbClr val="CD1D19"/>
              </a:gs>
              <a:gs pos="11000">
                <a:srgbClr val="E21D24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gray">
          <a:xfrm>
            <a:off x="323850" y="4591050"/>
            <a:ext cx="4991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 txBox="1">
            <a:spLocks noChangeArrowheads="1"/>
          </p:cNvSpPr>
          <p:nvPr/>
        </p:nvSpPr>
        <p:spPr bwMode="gray">
          <a:xfrm>
            <a:off x="323850" y="3981053"/>
            <a:ext cx="612035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hr-HR" sz="3200" b="1" dirty="0" err="1" smtClean="0">
                <a:latin typeface="Arial" pitchFamily="34" charset="0"/>
                <a:cs typeface="Arial" pitchFamily="34" charset="0"/>
              </a:rPr>
              <a:t>Reakreditacija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 visokih učilišta – </a:t>
            </a:r>
            <a:r>
              <a:rPr lang="hr-HR" sz="3200" b="1" i="1" dirty="0" smtClean="0">
                <a:latin typeface="Arial" pitchFamily="34" charset="0"/>
                <a:cs typeface="Arial" pitchFamily="34" charset="0"/>
              </a:rPr>
              <a:t>novi model za drugi ciklus </a:t>
            </a:r>
            <a:r>
              <a:rPr lang="hr-HR" sz="3200" b="1" i="1" dirty="0" err="1" smtClean="0">
                <a:latin typeface="Arial" pitchFamily="34" charset="0"/>
                <a:cs typeface="Arial" pitchFamily="34" charset="0"/>
              </a:rPr>
              <a:t>reakreditacije</a:t>
            </a:r>
            <a:endParaRPr lang="hr-HR" sz="2800" b="1" i="1" dirty="0" smtClean="0">
              <a:latin typeface="Arial" pitchFamily="34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endParaRPr lang="hr-HR" sz="3200" b="1" i="1" dirty="0" smtClean="0">
              <a:latin typeface="Arial" pitchFamily="34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endParaRPr lang="hr-HR" sz="3200" b="1" i="1" dirty="0" smtClean="0">
              <a:latin typeface="Arial" pitchFamily="34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r>
              <a:rPr lang="hr-HR" sz="1600" b="1" i="1" dirty="0" smtClean="0">
                <a:latin typeface="Arial" pitchFamily="34" charset="0"/>
                <a:cs typeface="Arial" pitchFamily="34" charset="0"/>
              </a:rPr>
              <a:t>Zagreb, 2. siječnja 2017.</a:t>
            </a:r>
          </a:p>
          <a:p>
            <a:pPr defTabSz="914400" eaLnBrk="0" hangingPunct="0">
              <a:lnSpc>
                <a:spcPct val="95000"/>
              </a:lnSpc>
            </a:pPr>
            <a:endParaRPr lang="hr-HR" sz="1500" b="1" dirty="0">
              <a:latin typeface="Arial" pitchFamily="34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endParaRPr lang="hr-HR" sz="1500" b="1" dirty="0" smtClean="0">
              <a:latin typeface="Arial" pitchFamily="34" charset="0"/>
              <a:cs typeface="Arial" pitchFamily="34" charset="0"/>
            </a:endParaRPr>
          </a:p>
          <a:p>
            <a:pPr defTabSz="914400" eaLnBrk="0" hangingPunct="0">
              <a:lnSpc>
                <a:spcPct val="95000"/>
              </a:lnSpc>
            </a:pPr>
            <a:r>
              <a:rPr lang="hr-HR" sz="1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mr. sc. Sandra Bezjak, pomoćnica ravnateljice</a:t>
            </a:r>
            <a:endParaRPr lang="en-US" sz="15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C:\Users\ttomljen\Desktop\logo_bijel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59353"/>
            <a:ext cx="2987516" cy="45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ttomljen\Desktop\ENQA_logo_bijel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605" y="6253884"/>
            <a:ext cx="815976" cy="46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ttomljen\Desktop\eqar_logo_bijel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151" y="6361993"/>
            <a:ext cx="1123950" cy="35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03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780" y="1707861"/>
            <a:ext cx="8830565" cy="5033507"/>
          </a:xfrm>
        </p:spPr>
        <p:txBody>
          <a:bodyPr/>
          <a:lstStyle/>
          <a:p>
            <a:r>
              <a:rPr lang="hr-HR" sz="2400" dirty="0" smtClean="0"/>
              <a:t>Potreba za unaprjeđenjem modela na temelju </a:t>
            </a:r>
            <a:r>
              <a:rPr lang="hr-HR" sz="2400" dirty="0" err="1" smtClean="0"/>
              <a:t>samoprocjene</a:t>
            </a:r>
            <a:r>
              <a:rPr lang="hr-HR" sz="2400" dirty="0" smtClean="0"/>
              <a:t> AZVO te u skladu s povratnim informacijama visokih učilišta i članova stručnih povjerenstava</a:t>
            </a:r>
          </a:p>
          <a:p>
            <a:pPr marL="0" indent="0">
              <a:buNone/>
            </a:pPr>
            <a:endParaRPr lang="hr-HR" sz="2400" dirty="0" smtClean="0"/>
          </a:p>
          <a:p>
            <a:r>
              <a:rPr lang="hr-HR" sz="2400" dirty="0" smtClean="0"/>
              <a:t>Potreba dodatnog usklađivanja s ESG 2015.</a:t>
            </a:r>
          </a:p>
          <a:p>
            <a:pPr marL="0" indent="0">
              <a:buNone/>
            </a:pPr>
            <a:endParaRPr lang="hr-HR" sz="2400" dirty="0" smtClean="0"/>
          </a:p>
          <a:p>
            <a:r>
              <a:rPr lang="hr-HR" sz="2400" dirty="0" smtClean="0"/>
              <a:t>Potreba povezivanja planiranih vanjskih vrednovanja (</a:t>
            </a:r>
            <a:r>
              <a:rPr lang="hr-HR" sz="2400" dirty="0" err="1" smtClean="0"/>
              <a:t>reakreditacija</a:t>
            </a:r>
            <a:r>
              <a:rPr lang="hr-HR" sz="2400" dirty="0" smtClean="0"/>
              <a:t> i HKO vrednovanje)</a:t>
            </a:r>
          </a:p>
          <a:p>
            <a:endParaRPr lang="hr-H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8" y="399826"/>
            <a:ext cx="8034240" cy="652910"/>
          </a:xfrm>
        </p:spPr>
        <p:txBody>
          <a:bodyPr/>
          <a:lstStyle/>
          <a:p>
            <a:r>
              <a:rPr lang="hr-HR" sz="2800" dirty="0" smtClean="0"/>
              <a:t>Razlozi za doradu modela </a:t>
            </a:r>
            <a:r>
              <a:rPr lang="hr-HR" sz="2800" dirty="0" err="1" smtClean="0"/>
              <a:t>reakreditacije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72174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6169" y="1149292"/>
            <a:ext cx="8822175" cy="5002039"/>
          </a:xfrm>
        </p:spPr>
        <p:txBody>
          <a:bodyPr/>
          <a:lstStyle/>
          <a:p>
            <a:r>
              <a:rPr lang="hr-HR" sz="2400" dirty="0" smtClean="0"/>
              <a:t>Zakon o osiguravanju kvalitete u znanosti i visokom obrazovanju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		</a:t>
            </a:r>
            <a:r>
              <a:rPr lang="hr-HR" sz="1800" i="1" dirty="0" smtClean="0"/>
              <a:t>-obveza </a:t>
            </a:r>
            <a:r>
              <a:rPr lang="hr-HR" sz="1800" i="1" dirty="0" err="1" smtClean="0"/>
              <a:t>reakreditacije</a:t>
            </a:r>
            <a:r>
              <a:rPr lang="hr-HR" sz="1800" i="1" dirty="0" smtClean="0"/>
              <a:t> svih visokih učilišta u petogodišnjim ciklusima</a:t>
            </a:r>
          </a:p>
          <a:p>
            <a:pPr marL="0" indent="0">
              <a:buNone/>
            </a:pPr>
            <a:endParaRPr lang="hr-HR" sz="1800" i="1" dirty="0" smtClean="0"/>
          </a:p>
          <a:p>
            <a:r>
              <a:rPr lang="hr-HR" sz="2400" dirty="0" smtClean="0"/>
              <a:t>Zakon i Pravilnik o HKO</a:t>
            </a:r>
          </a:p>
          <a:p>
            <a:pPr marL="0" indent="0">
              <a:buNone/>
            </a:pPr>
            <a:r>
              <a:rPr lang="hr-HR" sz="2400" dirty="0"/>
              <a:t>	</a:t>
            </a:r>
            <a:r>
              <a:rPr lang="hr-HR" sz="2400" dirty="0" smtClean="0"/>
              <a:t>		</a:t>
            </a:r>
            <a:r>
              <a:rPr lang="hr-HR" sz="1800" i="1" dirty="0" smtClean="0"/>
              <a:t>-vrednovanje studijskih programa usklađenih sa standardima 				        kvalifikacije provodi se na zahtjev visokog učilišta</a:t>
            </a:r>
          </a:p>
          <a:p>
            <a:r>
              <a:rPr lang="hr-HR" sz="2400" dirty="0" smtClean="0"/>
              <a:t>ESG 2015.</a:t>
            </a:r>
          </a:p>
          <a:p>
            <a:pPr marL="0" indent="0">
              <a:buNone/>
            </a:pPr>
            <a:r>
              <a:rPr lang="hr-HR" sz="2400" dirty="0"/>
              <a:t>	</a:t>
            </a:r>
            <a:r>
              <a:rPr lang="hr-HR" sz="2400" dirty="0" smtClean="0"/>
              <a:t>		</a:t>
            </a:r>
            <a:r>
              <a:rPr lang="hr-HR" sz="1800" i="1" dirty="0" smtClean="0"/>
              <a:t>-u postupcima vanjskoga vrednovanja provjerava se provode li visoka 			</a:t>
            </a:r>
            <a:r>
              <a:rPr lang="hr-HR" sz="1800" i="1" dirty="0"/>
              <a:t> </a:t>
            </a:r>
            <a:r>
              <a:rPr lang="hr-HR" sz="1800" i="1" dirty="0" smtClean="0"/>
              <a:t>učilišta interno osiguravanje kvalitete u skladu sa ESG standardima   		        prvoga dijela (ESG I)</a:t>
            </a:r>
            <a:endParaRPr lang="hr-H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496" y="399827"/>
            <a:ext cx="9361040" cy="508893"/>
          </a:xfrm>
        </p:spPr>
        <p:txBody>
          <a:bodyPr/>
          <a:lstStyle/>
          <a:p>
            <a:r>
              <a:rPr lang="hr-HR" sz="2800" dirty="0" smtClean="0"/>
              <a:t>Polazište za izradu novog modela </a:t>
            </a:r>
            <a:r>
              <a:rPr lang="hr-HR" sz="2800" dirty="0" err="1" smtClean="0"/>
              <a:t>reakreditacije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91079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670" y="1938575"/>
            <a:ext cx="8746674" cy="5018817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 smtClean="0"/>
              <a:t>ESG 1.2.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i="1" dirty="0" smtClean="0"/>
              <a:t>U postupcima </a:t>
            </a:r>
            <a:r>
              <a:rPr lang="hr-HR" sz="2400" i="1" dirty="0" smtClean="0"/>
              <a:t>vrednovanja </a:t>
            </a:r>
            <a:r>
              <a:rPr lang="hr-HR" sz="2400" i="1" dirty="0" smtClean="0"/>
              <a:t>provjerava se jesu li predviđeni ishodi učenja odgovarajuće razine u skladu s razinom HKO.</a:t>
            </a:r>
            <a:endParaRPr lang="hr-HR" sz="24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168" y="327818"/>
            <a:ext cx="7170143" cy="508893"/>
          </a:xfrm>
        </p:spPr>
        <p:txBody>
          <a:bodyPr/>
          <a:lstStyle/>
          <a:p>
            <a:r>
              <a:rPr lang="hr-HR" sz="2800" dirty="0" smtClean="0"/>
              <a:t>Veza </a:t>
            </a:r>
            <a:r>
              <a:rPr lang="hr-HR" sz="2800" dirty="0" err="1" smtClean="0"/>
              <a:t>reakreditacije</a:t>
            </a:r>
            <a:r>
              <a:rPr lang="hr-HR" sz="2800" dirty="0" smtClean="0"/>
              <a:t> i HKO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3751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8485" y="1580618"/>
            <a:ext cx="8779859" cy="4944726"/>
          </a:xfrm>
        </p:spPr>
        <p:txBody>
          <a:bodyPr/>
          <a:lstStyle/>
          <a:p>
            <a:pPr algn="just"/>
            <a:r>
              <a:rPr lang="hr-HR" sz="2000" dirty="0" smtClean="0"/>
              <a:t>Standardi revidirani u skladu s ESG 2015, uključeni opisi standarda, pokazatelji i dokazi</a:t>
            </a:r>
          </a:p>
          <a:p>
            <a:pPr algn="just"/>
            <a:r>
              <a:rPr lang="hr-HR" sz="2000" dirty="0" smtClean="0"/>
              <a:t>Smanjen broj standarda</a:t>
            </a:r>
          </a:p>
          <a:p>
            <a:pPr algn="just"/>
            <a:r>
              <a:rPr lang="hr-HR" sz="2000" dirty="0" smtClean="0"/>
              <a:t>Kvantitativni standardi uključeni u ocjenu kvalitete</a:t>
            </a:r>
          </a:p>
          <a:p>
            <a:pPr algn="just"/>
            <a:r>
              <a:rPr lang="hr-HR" sz="2000" dirty="0" smtClean="0"/>
              <a:t>Uvedeni „ključni standardi”</a:t>
            </a:r>
          </a:p>
          <a:p>
            <a:pPr algn="just"/>
            <a:r>
              <a:rPr lang="hr-HR" sz="2000" dirty="0" smtClean="0"/>
              <a:t>Pomak sa </a:t>
            </a:r>
            <a:r>
              <a:rPr lang="hr-HR" sz="2000" i="1" dirty="0" err="1" smtClean="0"/>
              <a:t>inputa</a:t>
            </a:r>
            <a:r>
              <a:rPr lang="hr-HR" sz="2000" dirty="0" smtClean="0"/>
              <a:t> na </a:t>
            </a:r>
            <a:r>
              <a:rPr lang="hr-HR" sz="2000" i="1" dirty="0" err="1" smtClean="0"/>
              <a:t>outpute</a:t>
            </a:r>
            <a:endParaRPr lang="hr-HR" sz="2000" i="1" dirty="0" smtClean="0"/>
          </a:p>
          <a:p>
            <a:pPr algn="just"/>
            <a:r>
              <a:rPr lang="hr-HR" sz="2000" dirty="0"/>
              <a:t>N</a:t>
            </a:r>
            <a:r>
              <a:rPr lang="hr-HR" sz="2000" dirty="0" smtClean="0"/>
              <a:t>aglasak na unaprjeđenjima temeljem preporuka iz prvog ciklusa; ishodima učenja i vezu s HKO; učenju, poučavanje i vrednovanju usmjerenom na studenta; profesionalnom razvoju nastavnog osoblja itd.</a:t>
            </a:r>
          </a:p>
          <a:p>
            <a:pPr algn="just"/>
            <a:r>
              <a:rPr lang="hr-HR" sz="2000" dirty="0" smtClean="0"/>
              <a:t>Unaprijeđen informacijski sustav za unos kvantitativnih podataka (MOZVAG)</a:t>
            </a:r>
          </a:p>
          <a:p>
            <a:pPr algn="just"/>
            <a:r>
              <a:rPr lang="hr-HR" sz="2000" dirty="0" smtClean="0"/>
              <a:t>Revidiran postupak </a:t>
            </a:r>
            <a:r>
              <a:rPr lang="hr-HR" sz="2000" dirty="0" err="1" smtClean="0"/>
              <a:t>reakreditacije</a:t>
            </a:r>
            <a:endParaRPr lang="hr-HR" sz="2000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210168" y="327819"/>
            <a:ext cx="8034240" cy="508893"/>
          </a:xfrm>
        </p:spPr>
        <p:txBody>
          <a:bodyPr/>
          <a:lstStyle/>
          <a:p>
            <a:r>
              <a:rPr lang="hr-HR" sz="2800" dirty="0" smtClean="0"/>
              <a:t>Glavne promjene u novom modelu </a:t>
            </a:r>
            <a:r>
              <a:rPr lang="hr-HR" sz="2800" dirty="0" err="1" smtClean="0"/>
              <a:t>reakreditacije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80760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52" y="1052736"/>
            <a:ext cx="8998344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hr-HR" sz="2400" dirty="0" smtClean="0"/>
              <a:t> </a:t>
            </a:r>
          </a:p>
          <a:p>
            <a:pPr marL="0" indent="0" algn="just">
              <a:buNone/>
            </a:pPr>
            <a:endParaRPr lang="hr-HR" sz="2400" dirty="0" smtClean="0"/>
          </a:p>
          <a:p>
            <a:pPr marL="0" indent="0" algn="just">
              <a:buNone/>
            </a:pPr>
            <a:r>
              <a:rPr lang="hr-HR" sz="2400" dirty="0"/>
              <a:t>1</a:t>
            </a:r>
            <a:r>
              <a:rPr lang="hr-HR" sz="2400" dirty="0" smtClean="0"/>
              <a:t>.)    </a:t>
            </a:r>
            <a:r>
              <a:rPr lang="hr-HR" sz="2400" b="1" dirty="0" err="1" smtClean="0"/>
              <a:t>Reakreditacija</a:t>
            </a:r>
            <a:r>
              <a:rPr lang="hr-HR" sz="2400" b="1" dirty="0" smtClean="0"/>
              <a:t> visokih učilišta</a:t>
            </a:r>
          </a:p>
          <a:p>
            <a:pPr marL="0" indent="0" algn="just">
              <a:buNone/>
            </a:pPr>
            <a:r>
              <a:rPr lang="hr-HR" sz="2400" dirty="0" smtClean="0"/>
              <a:t>	</a:t>
            </a:r>
            <a:r>
              <a:rPr lang="hr-HR" sz="2400" i="1" dirty="0" smtClean="0"/>
              <a:t>-obvezna za sva javna i privatna visoka učilišta</a:t>
            </a:r>
          </a:p>
          <a:p>
            <a:pPr marL="0" indent="0" algn="just">
              <a:buNone/>
            </a:pPr>
            <a:r>
              <a:rPr lang="hr-HR" sz="2400" i="1" dirty="0"/>
              <a:t>	</a:t>
            </a:r>
            <a:r>
              <a:rPr lang="hr-HR" sz="2400" i="1" dirty="0" smtClean="0"/>
              <a:t>-na institucionalnoj razini</a:t>
            </a:r>
            <a:endParaRPr lang="hr-HR" sz="2400" i="1" dirty="0"/>
          </a:p>
          <a:p>
            <a:pPr marL="0" indent="0" algn="just">
              <a:buNone/>
            </a:pPr>
            <a:endParaRPr lang="hr-HR" sz="2400" dirty="0" smtClean="0"/>
          </a:p>
          <a:p>
            <a:pPr marL="0" indent="0" algn="just">
              <a:buNone/>
            </a:pPr>
            <a:r>
              <a:rPr lang="hr-HR" sz="2400" dirty="0"/>
              <a:t>2</a:t>
            </a:r>
            <a:r>
              <a:rPr lang="hr-HR" sz="2400" dirty="0" smtClean="0"/>
              <a:t>.) </a:t>
            </a:r>
            <a:r>
              <a:rPr lang="hr-HR" sz="2400" b="1" dirty="0" smtClean="0"/>
              <a:t>Vrednovanje studijskih programa usklađenih sa 		standardima HKO za ulazak u Registar HKO-a</a:t>
            </a:r>
          </a:p>
          <a:p>
            <a:pPr marL="0" indent="0" algn="just">
              <a:buNone/>
            </a:pPr>
            <a:r>
              <a:rPr lang="hr-HR" sz="2400" dirty="0"/>
              <a:t>	</a:t>
            </a:r>
            <a:r>
              <a:rPr lang="hr-HR" sz="2400" dirty="0" smtClean="0"/>
              <a:t>-</a:t>
            </a:r>
            <a:r>
              <a:rPr lang="hr-HR" sz="2400" i="1" dirty="0" smtClean="0"/>
              <a:t>dobrovoljna, na zahtjev visokog učilišta</a:t>
            </a:r>
          </a:p>
          <a:p>
            <a:pPr marL="0" indent="0" algn="just">
              <a:buNone/>
            </a:pPr>
            <a:r>
              <a:rPr lang="hr-HR" sz="2400" i="1" dirty="0"/>
              <a:t>	</a:t>
            </a:r>
            <a:r>
              <a:rPr lang="hr-HR" sz="2400" i="1" dirty="0" smtClean="0"/>
              <a:t>-na programskoj razini</a:t>
            </a:r>
          </a:p>
          <a:p>
            <a:pPr marL="0" indent="0" algn="just">
              <a:buNone/>
            </a:pPr>
            <a:endParaRPr lang="hr-HR" sz="2400" dirty="0" smtClean="0"/>
          </a:p>
          <a:p>
            <a:pPr marL="0" indent="0" algn="just">
              <a:buNone/>
            </a:pPr>
            <a:r>
              <a:rPr lang="hr-HR" sz="2400" dirty="0"/>
              <a:t>	</a:t>
            </a:r>
            <a:endParaRPr lang="hr-HR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6169" y="310394"/>
            <a:ext cx="7204143" cy="598326"/>
          </a:xfrm>
        </p:spPr>
        <p:txBody>
          <a:bodyPr/>
          <a:lstStyle/>
          <a:p>
            <a:r>
              <a:rPr lang="hr-HR" sz="2800" dirty="0" smtClean="0"/>
              <a:t>Novi ciklus vanjskih vrednovanja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34640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477" y="1592065"/>
            <a:ext cx="8791867" cy="5005287"/>
          </a:xfrm>
        </p:spPr>
        <p:txBody>
          <a:bodyPr/>
          <a:lstStyle/>
          <a:p>
            <a:r>
              <a:rPr lang="hr-HR" sz="2400" dirty="0" smtClean="0"/>
              <a:t>izmjene Zakona o osiguravanju kvalitete</a:t>
            </a:r>
          </a:p>
          <a:p>
            <a:r>
              <a:rPr lang="hr-HR" sz="2400" dirty="0" smtClean="0"/>
              <a:t>izmjena Pravilnika koji definira minimalne akreditacijske kriterije</a:t>
            </a:r>
          </a:p>
          <a:p>
            <a:r>
              <a:rPr lang="hr-HR" sz="2400" dirty="0" smtClean="0"/>
              <a:t>(ne)spremnost visokih učilišta za novi oblik </a:t>
            </a:r>
            <a:r>
              <a:rPr lang="hr-HR" sz="2400" dirty="0" err="1" smtClean="0"/>
              <a:t>reakreditacije</a:t>
            </a:r>
            <a:r>
              <a:rPr lang="hr-HR" sz="2400" dirty="0" smtClean="0"/>
              <a:t> utemeljene na novim standardima</a:t>
            </a:r>
          </a:p>
          <a:p>
            <a:r>
              <a:rPr lang="hr-HR" sz="2400" dirty="0" smtClean="0"/>
              <a:t>mali krug potencijalnih članova povjerenstva koja za sada posjeduju dovoljno znanja za vrednovanje prema novim standardima</a:t>
            </a:r>
          </a:p>
          <a:p>
            <a:endParaRPr lang="hr-H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dirty="0" smtClean="0"/>
              <a:t>Problemi /</a:t>
            </a:r>
            <a:r>
              <a:rPr lang="hr-HR" sz="2800" dirty="0"/>
              <a:t> </a:t>
            </a:r>
            <a:r>
              <a:rPr lang="hr-HR" sz="2800" dirty="0" smtClean="0"/>
              <a:t>Izazovi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74604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3" y="908720"/>
            <a:ext cx="8818832" cy="5001420"/>
          </a:xfrm>
        </p:spPr>
        <p:txBody>
          <a:bodyPr/>
          <a:lstStyle/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 smtClean="0"/>
              <a:t>Zahvaljujem na pozornosti!</a:t>
            </a:r>
            <a:endParaRPr lang="hr-HR" sz="2400" dirty="0" smtClean="0"/>
          </a:p>
          <a:p>
            <a:pPr marL="0" indent="0" algn="ctr">
              <a:buNone/>
            </a:pPr>
            <a:r>
              <a:rPr lang="hr-HR" sz="2400" dirty="0" smtClean="0"/>
              <a:t>  </a:t>
            </a:r>
            <a:endParaRPr lang="hr-HR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193" y="3957414"/>
            <a:ext cx="2466975" cy="184785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16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S101875486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TS101875486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252</Words>
  <Application>Microsoft Office PowerPoint</Application>
  <PresentationFormat>On-screen Show (4:3)</PresentationFormat>
  <Paragraphs>56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TS101875486</vt:lpstr>
      <vt:lpstr>1_TS101875486</vt:lpstr>
      <vt:lpstr>PowerPoint Presentation</vt:lpstr>
      <vt:lpstr>Razlozi za doradu modela reakreditacije</vt:lpstr>
      <vt:lpstr>Polazište za izradu novog modela reakreditacije</vt:lpstr>
      <vt:lpstr>Veza reakreditacije i HKO</vt:lpstr>
      <vt:lpstr>Glavne promjene u novom modelu reakreditacije</vt:lpstr>
      <vt:lpstr>Novi ciklus vanjskih vrednovanja</vt:lpstr>
      <vt:lpstr>Problemi / Izazovi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Maja Luketić</dc:creator>
  <cp:lastModifiedBy>Sandra Bezjak</cp:lastModifiedBy>
  <cp:revision>188</cp:revision>
  <cp:lastPrinted>2015-09-09T09:16:45Z</cp:lastPrinted>
  <dcterms:created xsi:type="dcterms:W3CDTF">2014-10-02T06:53:04Z</dcterms:created>
  <dcterms:modified xsi:type="dcterms:W3CDTF">2017-02-02T11:29:26Z</dcterms:modified>
</cp:coreProperties>
</file>