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260"/>
    <a:srgbClr val="1624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5A943-1A64-4161-9C94-64DA1A41CF6A}" type="datetimeFigureOut">
              <a:rPr lang="hr-HR" smtClean="0"/>
              <a:pPr/>
              <a:t>16.10.2015.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95B11-CEA6-46CA-ABD9-4A3D16D4D31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12372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2F7F-4697-4AD9-8E30-D0219A32A694}" type="datetimeFigureOut">
              <a:rPr lang="hr-HR" smtClean="0"/>
              <a:pPr/>
              <a:t>16.10.2015.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613E-D247-4BC2-8C3E-AA221C52C632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79499"/>
            <a:ext cx="91328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08" y="297885"/>
            <a:ext cx="173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0"/>
            <a:ext cx="9906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4085"/>
            <a:ext cx="2152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053" y="81211"/>
            <a:ext cx="1296144" cy="717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098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2F7F-4697-4AD9-8E30-D0219A32A694}" type="datetimeFigureOut">
              <a:rPr lang="hr-HR" smtClean="0"/>
              <a:pPr/>
              <a:t>16.10.2015.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613E-D247-4BC2-8C3E-AA221C52C632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3" y="1588"/>
            <a:ext cx="91328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6051"/>
            <a:ext cx="173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2640"/>
            <a:ext cx="9906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6093296"/>
            <a:ext cx="2152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8320"/>
            <a:ext cx="1296144" cy="717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50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1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2F7F-4697-4AD9-8E30-D0219A32A694}" type="datetimeFigureOut">
              <a:rPr lang="hr-HR" smtClean="0"/>
              <a:pPr/>
              <a:t>16.10.2015.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613E-D247-4BC2-8C3E-AA221C52C6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1069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622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rgbClr val="1622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rgbClr val="1622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1622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rgbClr val="1622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rgbClr val="1622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koportal.h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2348880"/>
            <a:ext cx="6118448" cy="2304256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METODOLOGIJA ZA IZRADU STANDARDA ZANIMANJA</a:t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 smtClean="0"/>
              <a:t>Zagreb, listopad 2015.</a:t>
            </a:r>
            <a:endParaRPr lang="hr-HR" b="1" dirty="0">
              <a:solidFill>
                <a:srgbClr val="1622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3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Standard zanimanja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/>
              <a:t>rezultat dogovora </a:t>
            </a:r>
            <a:r>
              <a:rPr lang="hr-HR" dirty="0"/>
              <a:t>između </a:t>
            </a:r>
            <a:r>
              <a:rPr lang="hr-HR" dirty="0" smtClean="0"/>
              <a:t>relevantnih </a:t>
            </a:r>
            <a:r>
              <a:rPr lang="hr-HR" dirty="0"/>
              <a:t>dionika na tržištu </a:t>
            </a:r>
            <a:r>
              <a:rPr lang="hr-HR" dirty="0" smtClean="0"/>
              <a:t>rada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obrazovnog</a:t>
            </a:r>
            <a:r>
              <a:rPr lang="en-GB" dirty="0" smtClean="0"/>
              <a:t> </a:t>
            </a:r>
            <a:r>
              <a:rPr lang="en-GB" dirty="0" err="1" smtClean="0"/>
              <a:t>sustava</a:t>
            </a:r>
            <a:r>
              <a:rPr lang="en-GB" dirty="0" smtClean="0"/>
              <a:t>, </a:t>
            </a:r>
            <a:r>
              <a:rPr lang="hr-HR" dirty="0" smtClean="0"/>
              <a:t> </a:t>
            </a:r>
            <a:r>
              <a:rPr lang="hr-HR" dirty="0"/>
              <a:t>o </a:t>
            </a:r>
            <a:r>
              <a:rPr lang="hr-HR" dirty="0" smtClean="0"/>
              <a:t>optimalnom sadržaju </a:t>
            </a:r>
            <a:r>
              <a:rPr lang="hr-HR" dirty="0"/>
              <a:t>nekog </a:t>
            </a:r>
            <a:r>
              <a:rPr lang="hr-HR" dirty="0" smtClean="0"/>
              <a:t>zanimanja, odnosno o znanjima </a:t>
            </a:r>
            <a:r>
              <a:rPr lang="hr-HR" dirty="0"/>
              <a:t>i vještinama uz pripadajuću samostalnost i odgovornost (kompetencijama).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2796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1" dirty="0" smtClean="0"/>
              <a:t>ZANIMANJE/KOMPETENCIJE/KVALIFIKACIJA</a:t>
            </a:r>
            <a:endParaRPr lang="hr-HR" sz="3600" b="1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7560840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5384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363272" cy="864096"/>
          </a:xfrm>
        </p:spPr>
        <p:txBody>
          <a:bodyPr>
            <a:noAutofit/>
          </a:bodyPr>
          <a:lstStyle/>
          <a:p>
            <a:r>
              <a:rPr lang="hr-HR" sz="3200" b="1" dirty="0" smtClean="0"/>
              <a:t>KAKO </a:t>
            </a:r>
            <a:r>
              <a:rPr lang="en-GB" sz="3200" b="1" dirty="0" smtClean="0"/>
              <a:t>PROCIJENITI </a:t>
            </a:r>
            <a:r>
              <a:rPr lang="hr-HR" sz="3200" b="1" dirty="0" smtClean="0"/>
              <a:t>UTEMELJENOST </a:t>
            </a:r>
            <a:r>
              <a:rPr lang="hr-HR" sz="3200" b="1" dirty="0" smtClean="0"/>
              <a:t>PRIJEDLOGA STANDARDA ZANIMANJA?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564904"/>
            <a:ext cx="6984776" cy="2736304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hr-HR" dirty="0" smtClean="0"/>
              <a:t>Strateška utemeljenost </a:t>
            </a:r>
          </a:p>
          <a:p>
            <a:pPr marL="514350" indent="-514350" algn="just">
              <a:buAutoNum type="arabicPeriod"/>
            </a:pPr>
            <a:r>
              <a:rPr lang="hr-HR" dirty="0" smtClean="0"/>
              <a:t>Sektorska utemeljenost</a:t>
            </a:r>
          </a:p>
          <a:p>
            <a:pPr marL="514350" indent="-514350" algn="just">
              <a:buAutoNum type="arabicPeriod"/>
            </a:pPr>
            <a:r>
              <a:rPr lang="hr-HR" dirty="0" smtClean="0"/>
              <a:t>Analitička utemeljenost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3022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STRUČNE PODLOGE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352928" cy="4104456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 smtClean="0"/>
              <a:t>1. </a:t>
            </a:r>
            <a:r>
              <a:rPr lang="en-GB" sz="2400" b="1" dirty="0" err="1" smtClean="0"/>
              <a:t>Strateška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utemeljenost</a:t>
            </a:r>
            <a:r>
              <a:rPr lang="en-GB" sz="2400" b="1" dirty="0" smtClean="0"/>
              <a:t>: s</a:t>
            </a:r>
            <a:r>
              <a:rPr lang="hr-HR" sz="2400" b="1" dirty="0" err="1" smtClean="0"/>
              <a:t>trateški</a:t>
            </a:r>
            <a:r>
              <a:rPr lang="hr-HR" sz="2400" b="1" dirty="0" smtClean="0"/>
              <a:t> </a:t>
            </a:r>
            <a:r>
              <a:rPr lang="hr-HR" sz="2400" b="1" dirty="0" smtClean="0"/>
              <a:t>dokumenti </a:t>
            </a:r>
            <a:r>
              <a:rPr lang="hr-HR" sz="2400" dirty="0" smtClean="0"/>
              <a:t>– </a:t>
            </a:r>
            <a:r>
              <a:rPr lang="hr-HR" sz="2400" dirty="0"/>
              <a:t>Europa </a:t>
            </a:r>
            <a:r>
              <a:rPr lang="hr-HR" sz="2400" dirty="0" smtClean="0"/>
              <a:t>2020, Operativni program </a:t>
            </a:r>
            <a:r>
              <a:rPr lang="hr-HR" sz="2400" dirty="0"/>
              <a:t>za razvoj ljudskih </a:t>
            </a:r>
            <a:r>
              <a:rPr lang="hr-HR" sz="2400" dirty="0" smtClean="0"/>
              <a:t>potencijala, </a:t>
            </a:r>
            <a:r>
              <a:rPr lang="hr-HR" sz="2400" dirty="0"/>
              <a:t>Industrijska strategija Republike Hrvatske 2014. – 2020</a:t>
            </a:r>
            <a:r>
              <a:rPr lang="hr-HR" sz="2400" dirty="0" smtClean="0"/>
              <a:t>., Strategija znanosti, obrazovanja i tehnologije…</a:t>
            </a:r>
          </a:p>
          <a:p>
            <a:pPr algn="just">
              <a:buFont typeface="Arial"/>
              <a:buChar char="•"/>
            </a:pPr>
            <a:r>
              <a:rPr lang="en-GB" sz="2400" b="1" dirty="0" smtClean="0">
                <a:ea typeface="Calibri"/>
                <a:cs typeface="Times New Roman"/>
              </a:rPr>
              <a:t>2. </a:t>
            </a:r>
            <a:r>
              <a:rPr lang="en-GB" sz="2400" b="1" dirty="0" err="1" smtClean="0">
                <a:ea typeface="Calibri"/>
                <a:cs typeface="Times New Roman"/>
              </a:rPr>
              <a:t>Sektorska</a:t>
            </a:r>
            <a:r>
              <a:rPr lang="en-GB" sz="2400" b="1" dirty="0" smtClean="0">
                <a:ea typeface="Calibri"/>
                <a:cs typeface="Times New Roman"/>
              </a:rPr>
              <a:t> </a:t>
            </a:r>
            <a:r>
              <a:rPr lang="en-GB" sz="2400" b="1" dirty="0" err="1" smtClean="0">
                <a:ea typeface="Calibri"/>
                <a:cs typeface="Times New Roman"/>
              </a:rPr>
              <a:t>i</a:t>
            </a:r>
            <a:r>
              <a:rPr lang="en-GB" sz="2400" b="1" dirty="0" smtClean="0">
                <a:ea typeface="Calibri"/>
                <a:cs typeface="Times New Roman"/>
              </a:rPr>
              <a:t> </a:t>
            </a:r>
            <a:r>
              <a:rPr lang="en-GB" sz="2400" b="1" dirty="0" err="1" smtClean="0">
                <a:ea typeface="Calibri"/>
                <a:cs typeface="Times New Roman"/>
              </a:rPr>
              <a:t>analitička</a:t>
            </a:r>
            <a:r>
              <a:rPr lang="en-GB" sz="2400" b="1" dirty="0" smtClean="0">
                <a:ea typeface="Calibri"/>
                <a:cs typeface="Times New Roman"/>
              </a:rPr>
              <a:t> (3.) </a:t>
            </a:r>
            <a:r>
              <a:rPr lang="en-GB" sz="2400" b="1" dirty="0" err="1" smtClean="0">
                <a:ea typeface="Calibri"/>
                <a:cs typeface="Times New Roman"/>
              </a:rPr>
              <a:t>utemeljenost</a:t>
            </a:r>
            <a:r>
              <a:rPr lang="en-GB" sz="2400" b="1" dirty="0" smtClean="0">
                <a:ea typeface="Calibri"/>
                <a:cs typeface="Times New Roman"/>
              </a:rPr>
              <a:t>: </a:t>
            </a:r>
            <a:r>
              <a:rPr lang="hr-HR" sz="2400" b="1" dirty="0" smtClean="0">
                <a:ea typeface="Calibri"/>
                <a:cs typeface="Times New Roman"/>
              </a:rPr>
              <a:t>Profili </a:t>
            </a:r>
            <a:r>
              <a:rPr lang="hr-HR" sz="2400" b="1" dirty="0" smtClean="0">
                <a:ea typeface="Calibri"/>
                <a:cs typeface="Times New Roman"/>
              </a:rPr>
              <a:t>sektora – </a:t>
            </a:r>
            <a:r>
              <a:rPr lang="pl-PL" sz="2400" dirty="0"/>
              <a:t>Metodologija za izradu i tumačenje profila </a:t>
            </a:r>
            <a:r>
              <a:rPr lang="pl-PL" sz="2400" dirty="0" smtClean="0"/>
              <a:t>sektora (umjesto profila sektora - HKO portal) </a:t>
            </a:r>
          </a:p>
          <a:p>
            <a:pPr algn="just">
              <a:buFont typeface="Arial"/>
              <a:buChar char="•"/>
            </a:pPr>
            <a:r>
              <a:rPr lang="hr-HR" sz="2400" b="1" dirty="0" smtClean="0">
                <a:ea typeface="Calibri"/>
                <a:cs typeface="Times New Roman"/>
              </a:rPr>
              <a:t>Anketa o </a:t>
            </a:r>
            <a:r>
              <a:rPr lang="hr-HR" sz="2400" b="1" dirty="0">
                <a:ea typeface="Calibri"/>
                <a:cs typeface="Times New Roman"/>
              </a:rPr>
              <a:t>standardu </a:t>
            </a:r>
            <a:r>
              <a:rPr lang="hr-HR" sz="2400" b="1" dirty="0" smtClean="0">
                <a:ea typeface="Calibri"/>
                <a:cs typeface="Times New Roman"/>
              </a:rPr>
              <a:t>zanimanja</a:t>
            </a:r>
          </a:p>
          <a:p>
            <a:pPr algn="just"/>
            <a:r>
              <a:rPr lang="hr-HR" sz="2400" b="1" dirty="0" smtClean="0">
                <a:ea typeface="Calibri"/>
                <a:cs typeface="Times New Roman"/>
              </a:rPr>
              <a:t>HKO portal - </a:t>
            </a:r>
            <a:r>
              <a:rPr lang="pl-PL" sz="2400" i="1" dirty="0">
                <a:hlinkClick r:id="rId2"/>
              </a:rPr>
              <a:t>www.hkoportal.hr</a:t>
            </a:r>
            <a:endParaRPr lang="hr-HR" sz="2400" b="1" i="1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hr-HR" sz="2400" b="1" dirty="0" smtClean="0">
              <a:ea typeface="Calibri"/>
              <a:cs typeface="Times New Roman"/>
            </a:endParaRPr>
          </a:p>
          <a:p>
            <a:endParaRPr lang="hr-HR" sz="2400" dirty="0" smtClean="0">
              <a:ea typeface="Calibri"/>
              <a:cs typeface="Times New Roman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xmlns="" val="22318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HKO portal</a:t>
            </a:r>
            <a:endParaRPr lang="hr-HR" sz="3600" b="1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 smtClean="0"/>
              <a:t>Podaci profilu sektora - HKO portal</a:t>
            </a:r>
          </a:p>
          <a:p>
            <a:pPr algn="just"/>
            <a:r>
              <a:rPr lang="hr-HR" sz="2400" dirty="0" smtClean="0"/>
              <a:t>Prednost HKO portala - mjesečna ažuriranost podataka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6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576" y="3140968"/>
            <a:ext cx="734481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812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UPIS STANDARDA ZANIMANJA U REGISTAR HKO-a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Po završetku izrade Prijedloga SZ - šalje se Ministarstvu rada i mirovinskoga sustava</a:t>
            </a:r>
          </a:p>
          <a:p>
            <a:pPr algn="just"/>
            <a:r>
              <a:rPr lang="hr-HR" dirty="0" smtClean="0"/>
              <a:t>MRMS zaprima zahtjev i provjerava sadržaj</a:t>
            </a:r>
          </a:p>
          <a:p>
            <a:pPr algn="just"/>
            <a:r>
              <a:rPr lang="hr-HR" dirty="0" smtClean="0"/>
              <a:t>MRMS prosljeđuje zahtjev nadležnom sektorskom vijeću na vrednovanje</a:t>
            </a:r>
          </a:p>
          <a:p>
            <a:pPr algn="just"/>
            <a:r>
              <a:rPr lang="hr-HR" dirty="0" smtClean="0"/>
              <a:t>Ministar rada i mirovinskoga sustava donosi Rješenje o upisu standarda zanimanja u </a:t>
            </a:r>
            <a:r>
              <a:rPr lang="hr-HR" dirty="0" err="1" smtClean="0"/>
              <a:t>Podregistar</a:t>
            </a:r>
            <a:r>
              <a:rPr lang="hr-HR" dirty="0" smtClean="0"/>
              <a:t> standarda zanimanja (Registar HKO-a)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379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ODNOS IZMEĐU SZ I SK</a:t>
            </a:r>
            <a:endParaRPr lang="hr-H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Kvalitetno napravljen SZ pomoći će u izradi boljeg SK jer će korespondirati  s obrazovnim programom na odgovarajući način</a:t>
            </a:r>
          </a:p>
          <a:p>
            <a:pPr algn="just"/>
            <a:r>
              <a:rPr lang="hr-HR" dirty="0" smtClean="0"/>
              <a:t>Ako se stručne podloge za izradu SZ kvalitetno izvedu (Anketa o standardu zanimanja), SK će biti adekvatno usmjeren na potrebe tržišta rada</a:t>
            </a:r>
          </a:p>
          <a:p>
            <a:pPr algn="just"/>
            <a:r>
              <a:rPr lang="hr-HR" dirty="0" smtClean="0"/>
              <a:t>Rezultat: usklađenost ponude i potražnje za znanjem i vještinama na tržištu rada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4661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253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METODOLOGIJA ZA IZRADU STANDARDA ZANIMANJA  Zagreb, listopad 2015.</vt:lpstr>
      <vt:lpstr>Standard zanimanja</vt:lpstr>
      <vt:lpstr>ZANIMANJE/KOMPETENCIJE/KVALIFIKACIJA</vt:lpstr>
      <vt:lpstr>KAKO PROCIJENITI UTEMELJENOST PRIJEDLOGA STANDARDA ZANIMANJA?</vt:lpstr>
      <vt:lpstr>STRUČNE PODLOGE</vt:lpstr>
      <vt:lpstr>HKO portal</vt:lpstr>
      <vt:lpstr>UPIS STANDARDA ZANIMANJA U REGISTAR HKO-a</vt:lpstr>
      <vt:lpstr>ODNOS IZMEĐU SZ I SK</vt:lpstr>
    </vt:vector>
  </TitlesOfParts>
  <Company>MZOŠ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bsvetec</dc:creator>
  <cp:lastModifiedBy>Hotel</cp:lastModifiedBy>
  <cp:revision>20</cp:revision>
  <dcterms:created xsi:type="dcterms:W3CDTF">2015-10-13T08:50:36Z</dcterms:created>
  <dcterms:modified xsi:type="dcterms:W3CDTF">2015-10-16T07:50:17Z</dcterms:modified>
</cp:coreProperties>
</file>